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7" r:id="rId7"/>
    <p:sldId id="265" r:id="rId8"/>
    <p:sldId id="266" r:id="rId9"/>
    <p:sldId id="269" r:id="rId10"/>
    <p:sldId id="261" r:id="rId11"/>
    <p:sldId id="262" r:id="rId12"/>
    <p:sldId id="268" r:id="rId13"/>
    <p:sldId id="263"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660"/>
  </p:normalViewPr>
  <p:slideViewPr>
    <p:cSldViewPr snapToGrid="0">
      <p:cViewPr varScale="1">
        <p:scale>
          <a:sx n="74" d="100"/>
          <a:sy n="74" d="100"/>
        </p:scale>
        <p:origin x="12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REERUPA\Documents\Big%20Data\Project\Data%20sets\Unempgrap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Unemployment Rates</a:t>
            </a:r>
          </a:p>
        </c:rich>
      </c:tx>
      <c:layout>
        <c:manualLayout>
          <c:xMode val="edge"/>
          <c:yMode val="edge"/>
          <c:x val="0.37726119909168659"/>
          <c:y val="2.249560881730443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9773391962368343E-2"/>
          <c:y val="0.1038227722315405"/>
          <c:w val="0.93944738725841093"/>
          <c:h val="0.77331968325816136"/>
        </c:manualLayout>
      </c:layout>
      <c:lineChart>
        <c:grouping val="standard"/>
        <c:varyColors val="0"/>
        <c:ser>
          <c:idx val="0"/>
          <c:order val="0"/>
          <c:tx>
            <c:strRef>
              <c:f>Sheet2!$A$2</c:f>
              <c:strCache>
                <c:ptCount val="1"/>
                <c:pt idx="0">
                  <c:v>Madison</c:v>
                </c:pt>
              </c:strCache>
            </c:strRef>
          </c:tx>
          <c:spPr>
            <a:ln w="28575" cap="rnd">
              <a:solidFill>
                <a:schemeClr val="accent1"/>
              </a:solidFill>
              <a:round/>
            </a:ln>
            <a:effectLst/>
          </c:spPr>
          <c:marker>
            <c:symbol val="none"/>
          </c:marker>
          <c:cat>
            <c:strRef>
              <c:f>Sheet2!$B$1:$F$1</c:f>
              <c:strCache>
                <c:ptCount val="5"/>
                <c:pt idx="0">
                  <c:v>Unemploymet 2010</c:v>
                </c:pt>
                <c:pt idx="1">
                  <c:v>Unemploymet 2011</c:v>
                </c:pt>
                <c:pt idx="2">
                  <c:v>Unemploymet 2012</c:v>
                </c:pt>
                <c:pt idx="3">
                  <c:v>Unemploymet 2013</c:v>
                </c:pt>
                <c:pt idx="4">
                  <c:v>Unemploymet 2014</c:v>
                </c:pt>
              </c:strCache>
            </c:strRef>
          </c:cat>
          <c:val>
            <c:numRef>
              <c:f>Sheet2!$B$2:$F$2</c:f>
              <c:numCache>
                <c:formatCode>General</c:formatCode>
                <c:ptCount val="5"/>
                <c:pt idx="0">
                  <c:v>6.4</c:v>
                </c:pt>
                <c:pt idx="1">
                  <c:v>5.7</c:v>
                </c:pt>
                <c:pt idx="2">
                  <c:v>5.2</c:v>
                </c:pt>
                <c:pt idx="3">
                  <c:v>5</c:v>
                </c:pt>
                <c:pt idx="4">
                  <c:v>4</c:v>
                </c:pt>
              </c:numCache>
            </c:numRef>
          </c:val>
          <c:smooth val="0"/>
        </c:ser>
        <c:ser>
          <c:idx val="1"/>
          <c:order val="1"/>
          <c:tx>
            <c:strRef>
              <c:f>Sheet2!$A$3</c:f>
              <c:strCache>
                <c:ptCount val="1"/>
                <c:pt idx="0">
                  <c:v>Milwaukee</c:v>
                </c:pt>
              </c:strCache>
            </c:strRef>
          </c:tx>
          <c:spPr>
            <a:ln w="28575" cap="rnd">
              <a:solidFill>
                <a:schemeClr val="accent2"/>
              </a:solidFill>
              <a:round/>
            </a:ln>
            <a:effectLst/>
          </c:spPr>
          <c:marker>
            <c:symbol val="none"/>
          </c:marker>
          <c:cat>
            <c:strRef>
              <c:f>Sheet2!$B$1:$F$1</c:f>
              <c:strCache>
                <c:ptCount val="5"/>
                <c:pt idx="0">
                  <c:v>Unemploymet 2010</c:v>
                </c:pt>
                <c:pt idx="1">
                  <c:v>Unemploymet 2011</c:v>
                </c:pt>
                <c:pt idx="2">
                  <c:v>Unemploymet 2012</c:v>
                </c:pt>
                <c:pt idx="3">
                  <c:v>Unemploymet 2013</c:v>
                </c:pt>
                <c:pt idx="4">
                  <c:v>Unemploymet 2014</c:v>
                </c:pt>
              </c:strCache>
            </c:strRef>
          </c:cat>
          <c:val>
            <c:numRef>
              <c:f>Sheet2!$B$3:$F$3</c:f>
              <c:numCache>
                <c:formatCode>General</c:formatCode>
                <c:ptCount val="5"/>
                <c:pt idx="0">
                  <c:v>8.9</c:v>
                </c:pt>
                <c:pt idx="1">
                  <c:v>8.1</c:v>
                </c:pt>
                <c:pt idx="2">
                  <c:v>7.5</c:v>
                </c:pt>
                <c:pt idx="3">
                  <c:v>7.2</c:v>
                </c:pt>
                <c:pt idx="4">
                  <c:v>6</c:v>
                </c:pt>
              </c:numCache>
            </c:numRef>
          </c:val>
          <c:smooth val="0"/>
        </c:ser>
        <c:ser>
          <c:idx val="2"/>
          <c:order val="2"/>
          <c:tx>
            <c:strRef>
              <c:f>Sheet2!$A$4</c:f>
              <c:strCache>
                <c:ptCount val="1"/>
                <c:pt idx="0">
                  <c:v>Rochestor</c:v>
                </c:pt>
              </c:strCache>
            </c:strRef>
          </c:tx>
          <c:spPr>
            <a:ln w="28575" cap="rnd">
              <a:solidFill>
                <a:schemeClr val="accent3"/>
              </a:solidFill>
              <a:round/>
            </a:ln>
            <a:effectLst/>
          </c:spPr>
          <c:marker>
            <c:symbol val="none"/>
          </c:marker>
          <c:cat>
            <c:strRef>
              <c:f>Sheet2!$B$1:$F$1</c:f>
              <c:strCache>
                <c:ptCount val="5"/>
                <c:pt idx="0">
                  <c:v>Unemploymet 2010</c:v>
                </c:pt>
                <c:pt idx="1">
                  <c:v>Unemploymet 2011</c:v>
                </c:pt>
                <c:pt idx="2">
                  <c:v>Unemploymet 2012</c:v>
                </c:pt>
                <c:pt idx="3">
                  <c:v>Unemploymet 2013</c:v>
                </c:pt>
                <c:pt idx="4">
                  <c:v>Unemploymet 2014</c:v>
                </c:pt>
              </c:strCache>
            </c:strRef>
          </c:cat>
          <c:val>
            <c:numRef>
              <c:f>Sheet2!$B$4:$F$4</c:f>
              <c:numCache>
                <c:formatCode>General</c:formatCode>
                <c:ptCount val="5"/>
                <c:pt idx="0">
                  <c:v>6.3</c:v>
                </c:pt>
                <c:pt idx="1">
                  <c:v>5.6</c:v>
                </c:pt>
                <c:pt idx="2">
                  <c:v>4.5999999999999996</c:v>
                </c:pt>
                <c:pt idx="3">
                  <c:v>4.2</c:v>
                </c:pt>
                <c:pt idx="4">
                  <c:v>3.6</c:v>
                </c:pt>
              </c:numCache>
            </c:numRef>
          </c:val>
          <c:smooth val="0"/>
        </c:ser>
        <c:ser>
          <c:idx val="3"/>
          <c:order val="3"/>
          <c:tx>
            <c:strRef>
              <c:f>Sheet2!$A$5</c:f>
              <c:strCache>
                <c:ptCount val="1"/>
                <c:pt idx="0">
                  <c:v>Portland</c:v>
                </c:pt>
              </c:strCache>
            </c:strRef>
          </c:tx>
          <c:spPr>
            <a:ln w="28575" cap="rnd">
              <a:solidFill>
                <a:schemeClr val="accent4"/>
              </a:solidFill>
              <a:round/>
            </a:ln>
            <a:effectLst/>
          </c:spPr>
          <c:marker>
            <c:symbol val="none"/>
          </c:marker>
          <c:cat>
            <c:strRef>
              <c:f>Sheet2!$B$1:$F$1</c:f>
              <c:strCache>
                <c:ptCount val="5"/>
                <c:pt idx="0">
                  <c:v>Unemploymet 2010</c:v>
                </c:pt>
                <c:pt idx="1">
                  <c:v>Unemploymet 2011</c:v>
                </c:pt>
                <c:pt idx="2">
                  <c:v>Unemploymet 2012</c:v>
                </c:pt>
                <c:pt idx="3">
                  <c:v>Unemploymet 2013</c:v>
                </c:pt>
                <c:pt idx="4">
                  <c:v>Unemploymet 2014</c:v>
                </c:pt>
              </c:strCache>
            </c:strRef>
          </c:cat>
          <c:val>
            <c:numRef>
              <c:f>Sheet2!$B$5:$F$5</c:f>
              <c:numCache>
                <c:formatCode>General</c:formatCode>
                <c:ptCount val="5"/>
                <c:pt idx="0">
                  <c:v>6.8</c:v>
                </c:pt>
                <c:pt idx="1">
                  <c:v>6.5</c:v>
                </c:pt>
                <c:pt idx="2">
                  <c:v>6.1</c:v>
                </c:pt>
                <c:pt idx="3">
                  <c:v>5.5</c:v>
                </c:pt>
                <c:pt idx="4">
                  <c:v>4.5999999999999996</c:v>
                </c:pt>
              </c:numCache>
            </c:numRef>
          </c:val>
          <c:smooth val="0"/>
        </c:ser>
        <c:ser>
          <c:idx val="4"/>
          <c:order val="4"/>
          <c:tx>
            <c:strRef>
              <c:f>Sheet2!$A$6</c:f>
              <c:strCache>
                <c:ptCount val="1"/>
                <c:pt idx="0">
                  <c:v>Cleveland</c:v>
                </c:pt>
              </c:strCache>
            </c:strRef>
          </c:tx>
          <c:spPr>
            <a:ln w="28575" cap="rnd">
              <a:solidFill>
                <a:schemeClr val="accent5"/>
              </a:solidFill>
              <a:round/>
            </a:ln>
            <a:effectLst/>
          </c:spPr>
          <c:marker>
            <c:symbol val="none"/>
          </c:marker>
          <c:cat>
            <c:strRef>
              <c:f>Sheet2!$B$1:$F$1</c:f>
              <c:strCache>
                <c:ptCount val="5"/>
                <c:pt idx="0">
                  <c:v>Unemploymet 2010</c:v>
                </c:pt>
                <c:pt idx="1">
                  <c:v>Unemploymet 2011</c:v>
                </c:pt>
                <c:pt idx="2">
                  <c:v>Unemploymet 2012</c:v>
                </c:pt>
                <c:pt idx="3">
                  <c:v>Unemploymet 2013</c:v>
                </c:pt>
                <c:pt idx="4">
                  <c:v>Unemploymet 2014</c:v>
                </c:pt>
              </c:strCache>
            </c:strRef>
          </c:cat>
          <c:val>
            <c:numRef>
              <c:f>Sheet2!$B$6:$F$6</c:f>
              <c:numCache>
                <c:formatCode>General</c:formatCode>
                <c:ptCount val="5"/>
                <c:pt idx="0">
                  <c:v>9.6</c:v>
                </c:pt>
                <c:pt idx="1">
                  <c:v>9.1999999999999993</c:v>
                </c:pt>
                <c:pt idx="2">
                  <c:v>7.6</c:v>
                </c:pt>
                <c:pt idx="3">
                  <c:v>7.4</c:v>
                </c:pt>
                <c:pt idx="4">
                  <c:v>6.2</c:v>
                </c:pt>
              </c:numCache>
            </c:numRef>
          </c:val>
          <c:smooth val="0"/>
        </c:ser>
        <c:ser>
          <c:idx val="5"/>
          <c:order val="5"/>
          <c:tx>
            <c:strRef>
              <c:f>Sheet2!$A$7</c:f>
              <c:strCache>
                <c:ptCount val="1"/>
                <c:pt idx="0">
                  <c:v>Detroit</c:v>
                </c:pt>
              </c:strCache>
            </c:strRef>
          </c:tx>
          <c:spPr>
            <a:ln w="28575" cap="rnd">
              <a:solidFill>
                <a:schemeClr val="accent6"/>
              </a:solidFill>
              <a:round/>
            </a:ln>
            <a:effectLst/>
          </c:spPr>
          <c:marker>
            <c:symbol val="none"/>
          </c:marker>
          <c:cat>
            <c:strRef>
              <c:f>Sheet2!$B$1:$F$1</c:f>
              <c:strCache>
                <c:ptCount val="5"/>
                <c:pt idx="0">
                  <c:v>Unemploymet 2010</c:v>
                </c:pt>
                <c:pt idx="1">
                  <c:v>Unemploymet 2011</c:v>
                </c:pt>
                <c:pt idx="2">
                  <c:v>Unemploymet 2012</c:v>
                </c:pt>
                <c:pt idx="3">
                  <c:v>Unemploymet 2013</c:v>
                </c:pt>
                <c:pt idx="4">
                  <c:v>Unemploymet 2014</c:v>
                </c:pt>
              </c:strCache>
            </c:strRef>
          </c:cat>
          <c:val>
            <c:numRef>
              <c:f>Sheet2!$B$7:$F$7</c:f>
              <c:numCache>
                <c:formatCode>General</c:formatCode>
                <c:ptCount val="5"/>
                <c:pt idx="0">
                  <c:v>13.9</c:v>
                </c:pt>
                <c:pt idx="1">
                  <c:v>11.4</c:v>
                </c:pt>
                <c:pt idx="2">
                  <c:v>10.1</c:v>
                </c:pt>
                <c:pt idx="3">
                  <c:v>9.9</c:v>
                </c:pt>
                <c:pt idx="4">
                  <c:v>8.5</c:v>
                </c:pt>
              </c:numCache>
            </c:numRef>
          </c:val>
          <c:smooth val="0"/>
        </c:ser>
        <c:ser>
          <c:idx val="6"/>
          <c:order val="6"/>
          <c:tx>
            <c:strRef>
              <c:f>Sheet2!$A$8</c:f>
              <c:strCache>
                <c:ptCount val="1"/>
                <c:pt idx="0">
                  <c:v>Atlanta</c:v>
                </c:pt>
              </c:strCache>
            </c:strRef>
          </c:tx>
          <c:spPr>
            <a:ln w="28575" cap="rnd">
              <a:solidFill>
                <a:schemeClr val="accent1">
                  <a:lumMod val="60000"/>
                </a:schemeClr>
              </a:solidFill>
              <a:round/>
            </a:ln>
            <a:effectLst/>
          </c:spPr>
          <c:marker>
            <c:symbol val="none"/>
          </c:marker>
          <c:cat>
            <c:strRef>
              <c:f>Sheet2!$B$1:$F$1</c:f>
              <c:strCache>
                <c:ptCount val="5"/>
                <c:pt idx="0">
                  <c:v>Unemploymet 2010</c:v>
                </c:pt>
                <c:pt idx="1">
                  <c:v>Unemploymet 2011</c:v>
                </c:pt>
                <c:pt idx="2">
                  <c:v>Unemploymet 2012</c:v>
                </c:pt>
                <c:pt idx="3">
                  <c:v>Unemploymet 2013</c:v>
                </c:pt>
                <c:pt idx="4">
                  <c:v>Unemploymet 2014</c:v>
                </c:pt>
              </c:strCache>
            </c:strRef>
          </c:cat>
          <c:val>
            <c:numRef>
              <c:f>Sheet2!$B$8:$F$8</c:f>
              <c:numCache>
                <c:formatCode>General</c:formatCode>
                <c:ptCount val="5"/>
                <c:pt idx="0">
                  <c:v>10.3</c:v>
                </c:pt>
                <c:pt idx="1">
                  <c:v>9.9</c:v>
                </c:pt>
                <c:pt idx="2">
                  <c:v>8.8000000000000007</c:v>
                </c:pt>
                <c:pt idx="3">
                  <c:v>11.6</c:v>
                </c:pt>
                <c:pt idx="4">
                  <c:v>10.4</c:v>
                </c:pt>
              </c:numCache>
            </c:numRef>
          </c:val>
          <c:smooth val="0"/>
        </c:ser>
        <c:dLbls>
          <c:showLegendKey val="0"/>
          <c:showVal val="0"/>
          <c:showCatName val="0"/>
          <c:showSerName val="0"/>
          <c:showPercent val="0"/>
          <c:showBubbleSize val="0"/>
        </c:dLbls>
        <c:smooth val="0"/>
        <c:axId val="-1849491648"/>
        <c:axId val="-1849503616"/>
      </c:lineChart>
      <c:catAx>
        <c:axId val="-1849491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9503616"/>
        <c:crosses val="autoZero"/>
        <c:auto val="1"/>
        <c:lblAlgn val="ctr"/>
        <c:lblOffset val="100"/>
        <c:noMultiLvlLbl val="0"/>
      </c:catAx>
      <c:valAx>
        <c:axId val="-1849503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94916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D73BFB-6685-430D-BDEE-35E5BB3913D2}" type="datetimeFigureOut">
              <a:rPr lang="en-US" smtClean="0"/>
              <a:t>12/15/2015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CAA93-9ABF-4AD0-9C47-6E53FDEE9675}" type="slidenum">
              <a:rPr lang="en-US" smtClean="0"/>
              <a:t>‹#›</a:t>
            </a:fld>
            <a:endParaRPr lang="en-US"/>
          </a:p>
        </p:txBody>
      </p:sp>
    </p:spTree>
    <p:extLst>
      <p:ext uri="{BB962C8B-B14F-4D97-AF65-F5344CB8AC3E}">
        <p14:creationId xmlns:p14="http://schemas.microsoft.com/office/powerpoint/2010/main" val="216500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5CAA93-9ABF-4AD0-9C47-6E53FDEE9675}" type="slidenum">
              <a:rPr lang="en-US" smtClean="0"/>
              <a:t>1</a:t>
            </a:fld>
            <a:endParaRPr lang="en-US"/>
          </a:p>
        </p:txBody>
      </p:sp>
    </p:spTree>
    <p:extLst>
      <p:ext uri="{BB962C8B-B14F-4D97-AF65-F5344CB8AC3E}">
        <p14:creationId xmlns:p14="http://schemas.microsoft.com/office/powerpoint/2010/main" val="247211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ADF85B-B9B9-4640-9CC3-26D32481DAC5}" type="datetime1">
              <a:rPr lang="en-US" smtClean="0"/>
              <a:t>12/15/2015</a:t>
            </a:fld>
            <a:endParaRPr lang="en-US"/>
          </a:p>
        </p:txBody>
      </p:sp>
      <p:sp>
        <p:nvSpPr>
          <p:cNvPr id="5" name="Footer Placeholder 4"/>
          <p:cNvSpPr>
            <a:spLocks noGrp="1"/>
          </p:cNvSpPr>
          <p:nvPr>
            <p:ph type="ftr" sz="quarter" idx="11"/>
          </p:nvPr>
        </p:nvSpPr>
        <p:spPr/>
        <p:txBody>
          <a:bodyPr/>
          <a:lstStyle/>
          <a:p>
            <a:r>
              <a:rPr lang="en-US" smtClean="0"/>
              <a:t>Fall 2015</a:t>
            </a:r>
            <a:endParaRPr lang="en-US"/>
          </a:p>
        </p:txBody>
      </p:sp>
      <p:sp>
        <p:nvSpPr>
          <p:cNvPr id="6" name="Slide Number Placeholder 5"/>
          <p:cNvSpPr>
            <a:spLocks noGrp="1"/>
          </p:cNvSpPr>
          <p:nvPr>
            <p:ph type="sldNum" sz="quarter" idx="12"/>
          </p:nvPr>
        </p:nvSpPr>
        <p:spPr/>
        <p:txBody>
          <a:bodyPr/>
          <a:lstStyle/>
          <a:p>
            <a:fld id="{5D203155-CEC3-4C23-A817-1DEDAB589C13}" type="slidenum">
              <a:rPr lang="en-US" smtClean="0"/>
              <a:t>‹#›</a:t>
            </a:fld>
            <a:endParaRPr lang="en-US"/>
          </a:p>
        </p:txBody>
      </p:sp>
    </p:spTree>
    <p:extLst>
      <p:ext uri="{BB962C8B-B14F-4D97-AF65-F5344CB8AC3E}">
        <p14:creationId xmlns:p14="http://schemas.microsoft.com/office/powerpoint/2010/main" val="129104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7E890D-5E10-44E2-AF19-A93E0D2B5229}" type="datetime1">
              <a:rPr lang="en-US" smtClean="0"/>
              <a:t>12/15/2015</a:t>
            </a:fld>
            <a:endParaRPr lang="en-US"/>
          </a:p>
        </p:txBody>
      </p:sp>
      <p:sp>
        <p:nvSpPr>
          <p:cNvPr id="5" name="Footer Placeholder 4"/>
          <p:cNvSpPr>
            <a:spLocks noGrp="1"/>
          </p:cNvSpPr>
          <p:nvPr>
            <p:ph type="ftr" sz="quarter" idx="11"/>
          </p:nvPr>
        </p:nvSpPr>
        <p:spPr/>
        <p:txBody>
          <a:bodyPr/>
          <a:lstStyle/>
          <a:p>
            <a:r>
              <a:rPr lang="en-US" smtClean="0"/>
              <a:t>Fall 2015</a:t>
            </a:r>
            <a:endParaRPr lang="en-US"/>
          </a:p>
        </p:txBody>
      </p:sp>
      <p:sp>
        <p:nvSpPr>
          <p:cNvPr id="6" name="Slide Number Placeholder 5"/>
          <p:cNvSpPr>
            <a:spLocks noGrp="1"/>
          </p:cNvSpPr>
          <p:nvPr>
            <p:ph type="sldNum" sz="quarter" idx="12"/>
          </p:nvPr>
        </p:nvSpPr>
        <p:spPr/>
        <p:txBody>
          <a:bodyPr/>
          <a:lstStyle/>
          <a:p>
            <a:fld id="{5D203155-CEC3-4C23-A817-1DEDAB589C13}" type="slidenum">
              <a:rPr lang="en-US" smtClean="0"/>
              <a:t>‹#›</a:t>
            </a:fld>
            <a:endParaRPr lang="en-US"/>
          </a:p>
        </p:txBody>
      </p:sp>
    </p:spTree>
    <p:extLst>
      <p:ext uri="{BB962C8B-B14F-4D97-AF65-F5344CB8AC3E}">
        <p14:creationId xmlns:p14="http://schemas.microsoft.com/office/powerpoint/2010/main" val="73013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B59992-464D-4AD0-B3F5-046290C266DC}" type="datetime1">
              <a:rPr lang="en-US" smtClean="0"/>
              <a:t>12/15/2015</a:t>
            </a:fld>
            <a:endParaRPr lang="en-US"/>
          </a:p>
        </p:txBody>
      </p:sp>
      <p:sp>
        <p:nvSpPr>
          <p:cNvPr id="5" name="Footer Placeholder 4"/>
          <p:cNvSpPr>
            <a:spLocks noGrp="1"/>
          </p:cNvSpPr>
          <p:nvPr>
            <p:ph type="ftr" sz="quarter" idx="11"/>
          </p:nvPr>
        </p:nvSpPr>
        <p:spPr/>
        <p:txBody>
          <a:bodyPr/>
          <a:lstStyle/>
          <a:p>
            <a:r>
              <a:rPr lang="en-US" smtClean="0"/>
              <a:t>Fall 2015</a:t>
            </a:r>
            <a:endParaRPr lang="en-US"/>
          </a:p>
        </p:txBody>
      </p:sp>
      <p:sp>
        <p:nvSpPr>
          <p:cNvPr id="6" name="Slide Number Placeholder 5"/>
          <p:cNvSpPr>
            <a:spLocks noGrp="1"/>
          </p:cNvSpPr>
          <p:nvPr>
            <p:ph type="sldNum" sz="quarter" idx="12"/>
          </p:nvPr>
        </p:nvSpPr>
        <p:spPr/>
        <p:txBody>
          <a:bodyPr/>
          <a:lstStyle/>
          <a:p>
            <a:fld id="{5D203155-CEC3-4C23-A817-1DEDAB589C13}" type="slidenum">
              <a:rPr lang="en-US" smtClean="0"/>
              <a:t>‹#›</a:t>
            </a:fld>
            <a:endParaRPr lang="en-US"/>
          </a:p>
        </p:txBody>
      </p:sp>
    </p:spTree>
    <p:extLst>
      <p:ext uri="{BB962C8B-B14F-4D97-AF65-F5344CB8AC3E}">
        <p14:creationId xmlns:p14="http://schemas.microsoft.com/office/powerpoint/2010/main" val="1203554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5F6771-B703-4C5B-9655-DF1C08081DAD}" type="datetime1">
              <a:rPr lang="en-US" smtClean="0"/>
              <a:t>12/15/2015</a:t>
            </a:fld>
            <a:endParaRPr lang="en-US"/>
          </a:p>
        </p:txBody>
      </p:sp>
      <p:sp>
        <p:nvSpPr>
          <p:cNvPr id="5" name="Footer Placeholder 4"/>
          <p:cNvSpPr>
            <a:spLocks noGrp="1"/>
          </p:cNvSpPr>
          <p:nvPr>
            <p:ph type="ftr" sz="quarter" idx="11"/>
          </p:nvPr>
        </p:nvSpPr>
        <p:spPr/>
        <p:txBody>
          <a:bodyPr/>
          <a:lstStyle/>
          <a:p>
            <a:r>
              <a:rPr lang="en-US" smtClean="0"/>
              <a:t>Fall 2015</a:t>
            </a:r>
            <a:endParaRPr lang="en-US"/>
          </a:p>
        </p:txBody>
      </p:sp>
      <p:sp>
        <p:nvSpPr>
          <p:cNvPr id="6" name="Slide Number Placeholder 5"/>
          <p:cNvSpPr>
            <a:spLocks noGrp="1"/>
          </p:cNvSpPr>
          <p:nvPr>
            <p:ph type="sldNum" sz="quarter" idx="12"/>
          </p:nvPr>
        </p:nvSpPr>
        <p:spPr/>
        <p:txBody>
          <a:bodyPr/>
          <a:lstStyle/>
          <a:p>
            <a:fld id="{5D203155-CEC3-4C23-A817-1DEDAB589C13}" type="slidenum">
              <a:rPr lang="en-US" smtClean="0"/>
              <a:t>‹#›</a:t>
            </a:fld>
            <a:endParaRPr lang="en-US"/>
          </a:p>
        </p:txBody>
      </p:sp>
    </p:spTree>
    <p:extLst>
      <p:ext uri="{BB962C8B-B14F-4D97-AF65-F5344CB8AC3E}">
        <p14:creationId xmlns:p14="http://schemas.microsoft.com/office/powerpoint/2010/main" val="3612036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54CE23-295C-44C1-A1AE-4A6649481F06}" type="datetime1">
              <a:rPr lang="en-US" smtClean="0"/>
              <a:t>12/15/2015</a:t>
            </a:fld>
            <a:endParaRPr lang="en-US"/>
          </a:p>
        </p:txBody>
      </p:sp>
      <p:sp>
        <p:nvSpPr>
          <p:cNvPr id="5" name="Footer Placeholder 4"/>
          <p:cNvSpPr>
            <a:spLocks noGrp="1"/>
          </p:cNvSpPr>
          <p:nvPr>
            <p:ph type="ftr" sz="quarter" idx="11"/>
          </p:nvPr>
        </p:nvSpPr>
        <p:spPr/>
        <p:txBody>
          <a:bodyPr/>
          <a:lstStyle/>
          <a:p>
            <a:r>
              <a:rPr lang="en-US" smtClean="0"/>
              <a:t>Fall 2015</a:t>
            </a:r>
            <a:endParaRPr lang="en-US"/>
          </a:p>
        </p:txBody>
      </p:sp>
      <p:sp>
        <p:nvSpPr>
          <p:cNvPr id="6" name="Slide Number Placeholder 5"/>
          <p:cNvSpPr>
            <a:spLocks noGrp="1"/>
          </p:cNvSpPr>
          <p:nvPr>
            <p:ph type="sldNum" sz="quarter" idx="12"/>
          </p:nvPr>
        </p:nvSpPr>
        <p:spPr/>
        <p:txBody>
          <a:bodyPr/>
          <a:lstStyle/>
          <a:p>
            <a:fld id="{5D203155-CEC3-4C23-A817-1DEDAB589C13}" type="slidenum">
              <a:rPr lang="en-US" smtClean="0"/>
              <a:t>‹#›</a:t>
            </a:fld>
            <a:endParaRPr lang="en-US"/>
          </a:p>
        </p:txBody>
      </p:sp>
    </p:spTree>
    <p:extLst>
      <p:ext uri="{BB962C8B-B14F-4D97-AF65-F5344CB8AC3E}">
        <p14:creationId xmlns:p14="http://schemas.microsoft.com/office/powerpoint/2010/main" val="1804580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B01FB6-6189-46F8-81FD-9D7A02F6899B}" type="datetime1">
              <a:rPr lang="en-US" smtClean="0"/>
              <a:t>12/15/2015</a:t>
            </a:fld>
            <a:endParaRPr lang="en-US"/>
          </a:p>
        </p:txBody>
      </p:sp>
      <p:sp>
        <p:nvSpPr>
          <p:cNvPr id="6" name="Footer Placeholder 5"/>
          <p:cNvSpPr>
            <a:spLocks noGrp="1"/>
          </p:cNvSpPr>
          <p:nvPr>
            <p:ph type="ftr" sz="quarter" idx="11"/>
          </p:nvPr>
        </p:nvSpPr>
        <p:spPr/>
        <p:txBody>
          <a:bodyPr/>
          <a:lstStyle/>
          <a:p>
            <a:r>
              <a:rPr lang="en-US" smtClean="0"/>
              <a:t>Fall 2015</a:t>
            </a:r>
            <a:endParaRPr lang="en-US"/>
          </a:p>
        </p:txBody>
      </p:sp>
      <p:sp>
        <p:nvSpPr>
          <p:cNvPr id="7" name="Slide Number Placeholder 6"/>
          <p:cNvSpPr>
            <a:spLocks noGrp="1"/>
          </p:cNvSpPr>
          <p:nvPr>
            <p:ph type="sldNum" sz="quarter" idx="12"/>
          </p:nvPr>
        </p:nvSpPr>
        <p:spPr/>
        <p:txBody>
          <a:bodyPr/>
          <a:lstStyle/>
          <a:p>
            <a:fld id="{5D203155-CEC3-4C23-A817-1DEDAB589C13}" type="slidenum">
              <a:rPr lang="en-US" smtClean="0"/>
              <a:t>‹#›</a:t>
            </a:fld>
            <a:endParaRPr lang="en-US"/>
          </a:p>
        </p:txBody>
      </p:sp>
    </p:spTree>
    <p:extLst>
      <p:ext uri="{BB962C8B-B14F-4D97-AF65-F5344CB8AC3E}">
        <p14:creationId xmlns:p14="http://schemas.microsoft.com/office/powerpoint/2010/main" val="3462137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39CC0B-5E7B-41CB-8789-DFCF1D4C747F}" type="datetime1">
              <a:rPr lang="en-US" smtClean="0"/>
              <a:t>12/15/2015</a:t>
            </a:fld>
            <a:endParaRPr lang="en-US"/>
          </a:p>
        </p:txBody>
      </p:sp>
      <p:sp>
        <p:nvSpPr>
          <p:cNvPr id="8" name="Footer Placeholder 7"/>
          <p:cNvSpPr>
            <a:spLocks noGrp="1"/>
          </p:cNvSpPr>
          <p:nvPr>
            <p:ph type="ftr" sz="quarter" idx="11"/>
          </p:nvPr>
        </p:nvSpPr>
        <p:spPr/>
        <p:txBody>
          <a:bodyPr/>
          <a:lstStyle/>
          <a:p>
            <a:r>
              <a:rPr lang="en-US" smtClean="0"/>
              <a:t>Fall 2015</a:t>
            </a:r>
            <a:endParaRPr lang="en-US"/>
          </a:p>
        </p:txBody>
      </p:sp>
      <p:sp>
        <p:nvSpPr>
          <p:cNvPr id="9" name="Slide Number Placeholder 8"/>
          <p:cNvSpPr>
            <a:spLocks noGrp="1"/>
          </p:cNvSpPr>
          <p:nvPr>
            <p:ph type="sldNum" sz="quarter" idx="12"/>
          </p:nvPr>
        </p:nvSpPr>
        <p:spPr/>
        <p:txBody>
          <a:bodyPr/>
          <a:lstStyle/>
          <a:p>
            <a:fld id="{5D203155-CEC3-4C23-A817-1DEDAB589C13}" type="slidenum">
              <a:rPr lang="en-US" smtClean="0"/>
              <a:t>‹#›</a:t>
            </a:fld>
            <a:endParaRPr lang="en-US"/>
          </a:p>
        </p:txBody>
      </p:sp>
    </p:spTree>
    <p:extLst>
      <p:ext uri="{BB962C8B-B14F-4D97-AF65-F5344CB8AC3E}">
        <p14:creationId xmlns:p14="http://schemas.microsoft.com/office/powerpoint/2010/main" val="3587696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2830B9-FC3F-4879-9997-EAA66E45B726}" type="datetime1">
              <a:rPr lang="en-US" smtClean="0"/>
              <a:t>12/15/2015</a:t>
            </a:fld>
            <a:endParaRPr lang="en-US"/>
          </a:p>
        </p:txBody>
      </p:sp>
      <p:sp>
        <p:nvSpPr>
          <p:cNvPr id="4" name="Footer Placeholder 3"/>
          <p:cNvSpPr>
            <a:spLocks noGrp="1"/>
          </p:cNvSpPr>
          <p:nvPr>
            <p:ph type="ftr" sz="quarter" idx="11"/>
          </p:nvPr>
        </p:nvSpPr>
        <p:spPr/>
        <p:txBody>
          <a:bodyPr/>
          <a:lstStyle/>
          <a:p>
            <a:r>
              <a:rPr lang="en-US" smtClean="0"/>
              <a:t>Fall 2015</a:t>
            </a:r>
            <a:endParaRPr lang="en-US"/>
          </a:p>
        </p:txBody>
      </p:sp>
      <p:sp>
        <p:nvSpPr>
          <p:cNvPr id="5" name="Slide Number Placeholder 4"/>
          <p:cNvSpPr>
            <a:spLocks noGrp="1"/>
          </p:cNvSpPr>
          <p:nvPr>
            <p:ph type="sldNum" sz="quarter" idx="12"/>
          </p:nvPr>
        </p:nvSpPr>
        <p:spPr/>
        <p:txBody>
          <a:bodyPr/>
          <a:lstStyle/>
          <a:p>
            <a:fld id="{5D203155-CEC3-4C23-A817-1DEDAB589C13}" type="slidenum">
              <a:rPr lang="en-US" smtClean="0"/>
              <a:t>‹#›</a:t>
            </a:fld>
            <a:endParaRPr lang="en-US"/>
          </a:p>
        </p:txBody>
      </p:sp>
    </p:spTree>
    <p:extLst>
      <p:ext uri="{BB962C8B-B14F-4D97-AF65-F5344CB8AC3E}">
        <p14:creationId xmlns:p14="http://schemas.microsoft.com/office/powerpoint/2010/main" val="3197708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55CF0-11E3-4340-BC6C-AA5AECD1EB86}" type="datetime1">
              <a:rPr lang="en-US" smtClean="0"/>
              <a:t>12/15/2015</a:t>
            </a:fld>
            <a:endParaRPr lang="en-US"/>
          </a:p>
        </p:txBody>
      </p:sp>
      <p:sp>
        <p:nvSpPr>
          <p:cNvPr id="3" name="Footer Placeholder 2"/>
          <p:cNvSpPr>
            <a:spLocks noGrp="1"/>
          </p:cNvSpPr>
          <p:nvPr>
            <p:ph type="ftr" sz="quarter" idx="11"/>
          </p:nvPr>
        </p:nvSpPr>
        <p:spPr/>
        <p:txBody>
          <a:bodyPr/>
          <a:lstStyle/>
          <a:p>
            <a:r>
              <a:rPr lang="en-US" smtClean="0"/>
              <a:t>Fall 2015</a:t>
            </a:r>
            <a:endParaRPr lang="en-US"/>
          </a:p>
        </p:txBody>
      </p:sp>
      <p:sp>
        <p:nvSpPr>
          <p:cNvPr id="4" name="Slide Number Placeholder 3"/>
          <p:cNvSpPr>
            <a:spLocks noGrp="1"/>
          </p:cNvSpPr>
          <p:nvPr>
            <p:ph type="sldNum" sz="quarter" idx="12"/>
          </p:nvPr>
        </p:nvSpPr>
        <p:spPr/>
        <p:txBody>
          <a:bodyPr/>
          <a:lstStyle/>
          <a:p>
            <a:fld id="{5D203155-CEC3-4C23-A817-1DEDAB589C13}" type="slidenum">
              <a:rPr lang="en-US" smtClean="0"/>
              <a:t>‹#›</a:t>
            </a:fld>
            <a:endParaRPr lang="en-US"/>
          </a:p>
        </p:txBody>
      </p:sp>
    </p:spTree>
    <p:extLst>
      <p:ext uri="{BB962C8B-B14F-4D97-AF65-F5344CB8AC3E}">
        <p14:creationId xmlns:p14="http://schemas.microsoft.com/office/powerpoint/2010/main" val="6219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60ABC9-B021-4E95-A25B-D3632726C421}" type="datetime1">
              <a:rPr lang="en-US" smtClean="0"/>
              <a:t>12/15/2015</a:t>
            </a:fld>
            <a:endParaRPr lang="en-US"/>
          </a:p>
        </p:txBody>
      </p:sp>
      <p:sp>
        <p:nvSpPr>
          <p:cNvPr id="6" name="Footer Placeholder 5"/>
          <p:cNvSpPr>
            <a:spLocks noGrp="1"/>
          </p:cNvSpPr>
          <p:nvPr>
            <p:ph type="ftr" sz="quarter" idx="11"/>
          </p:nvPr>
        </p:nvSpPr>
        <p:spPr/>
        <p:txBody>
          <a:bodyPr/>
          <a:lstStyle/>
          <a:p>
            <a:r>
              <a:rPr lang="en-US" smtClean="0"/>
              <a:t>Fall 2015</a:t>
            </a:r>
            <a:endParaRPr lang="en-US"/>
          </a:p>
        </p:txBody>
      </p:sp>
      <p:sp>
        <p:nvSpPr>
          <p:cNvPr id="7" name="Slide Number Placeholder 6"/>
          <p:cNvSpPr>
            <a:spLocks noGrp="1"/>
          </p:cNvSpPr>
          <p:nvPr>
            <p:ph type="sldNum" sz="quarter" idx="12"/>
          </p:nvPr>
        </p:nvSpPr>
        <p:spPr/>
        <p:txBody>
          <a:bodyPr/>
          <a:lstStyle/>
          <a:p>
            <a:fld id="{5D203155-CEC3-4C23-A817-1DEDAB589C13}" type="slidenum">
              <a:rPr lang="en-US" smtClean="0"/>
              <a:t>‹#›</a:t>
            </a:fld>
            <a:endParaRPr lang="en-US"/>
          </a:p>
        </p:txBody>
      </p:sp>
    </p:spTree>
    <p:extLst>
      <p:ext uri="{BB962C8B-B14F-4D97-AF65-F5344CB8AC3E}">
        <p14:creationId xmlns:p14="http://schemas.microsoft.com/office/powerpoint/2010/main" val="138258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F60C7B-11F4-4EB5-A6C1-468051110C3F}" type="datetime1">
              <a:rPr lang="en-US" smtClean="0"/>
              <a:t>12/15/2015</a:t>
            </a:fld>
            <a:endParaRPr lang="en-US"/>
          </a:p>
        </p:txBody>
      </p:sp>
      <p:sp>
        <p:nvSpPr>
          <p:cNvPr id="6" name="Footer Placeholder 5"/>
          <p:cNvSpPr>
            <a:spLocks noGrp="1"/>
          </p:cNvSpPr>
          <p:nvPr>
            <p:ph type="ftr" sz="quarter" idx="11"/>
          </p:nvPr>
        </p:nvSpPr>
        <p:spPr/>
        <p:txBody>
          <a:bodyPr/>
          <a:lstStyle/>
          <a:p>
            <a:r>
              <a:rPr lang="en-US" smtClean="0"/>
              <a:t>Fall 2015</a:t>
            </a:r>
            <a:endParaRPr lang="en-US"/>
          </a:p>
        </p:txBody>
      </p:sp>
      <p:sp>
        <p:nvSpPr>
          <p:cNvPr id="7" name="Slide Number Placeholder 6"/>
          <p:cNvSpPr>
            <a:spLocks noGrp="1"/>
          </p:cNvSpPr>
          <p:nvPr>
            <p:ph type="sldNum" sz="quarter" idx="12"/>
          </p:nvPr>
        </p:nvSpPr>
        <p:spPr/>
        <p:txBody>
          <a:bodyPr/>
          <a:lstStyle/>
          <a:p>
            <a:fld id="{5D203155-CEC3-4C23-A817-1DEDAB589C13}" type="slidenum">
              <a:rPr lang="en-US" smtClean="0"/>
              <a:t>‹#›</a:t>
            </a:fld>
            <a:endParaRPr lang="en-US"/>
          </a:p>
        </p:txBody>
      </p:sp>
    </p:spTree>
    <p:extLst>
      <p:ext uri="{BB962C8B-B14F-4D97-AF65-F5344CB8AC3E}">
        <p14:creationId xmlns:p14="http://schemas.microsoft.com/office/powerpoint/2010/main" val="2501739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2CDB2-D39F-40E9-8C49-B65063341460}" type="datetime1">
              <a:rPr lang="en-US" smtClean="0"/>
              <a:t>12/15/2015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Fall 2015</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03155-CEC3-4C23-A817-1DEDAB589C13}" type="slidenum">
              <a:rPr lang="en-US" smtClean="0"/>
              <a:t>‹#›</a:t>
            </a:fld>
            <a:endParaRPr lang="en-US"/>
          </a:p>
        </p:txBody>
      </p:sp>
    </p:spTree>
    <p:extLst>
      <p:ext uri="{BB962C8B-B14F-4D97-AF65-F5344CB8AC3E}">
        <p14:creationId xmlns:p14="http://schemas.microsoft.com/office/powerpoint/2010/main" val="2800372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sciencedirect.com/science/journal/00380121/20/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smtClean="0">
                <a:latin typeface="Verdana" pitchFamily="34" charset="0"/>
              </a:rPr>
              <a:t>Slide 1</a:t>
            </a:r>
          </a:p>
        </p:txBody>
      </p:sp>
      <p:sp>
        <p:nvSpPr>
          <p:cNvPr id="34820" name="Rectangle 2"/>
          <p:cNvSpPr>
            <a:spLocks noGrp="1" noChangeArrowheads="1"/>
          </p:cNvSpPr>
          <p:nvPr>
            <p:ph type="title"/>
          </p:nvPr>
        </p:nvSpPr>
        <p:spPr/>
        <p:txBody>
          <a:bodyPr/>
          <a:lstStyle/>
          <a:p>
            <a:pPr marL="0" indent="0"/>
            <a:r>
              <a:rPr lang="en-US" sz="2800" b="1" dirty="0" smtClean="0">
                <a:latin typeface="Century" panose="02040604050505020304" pitchFamily="18" charset="0"/>
              </a:rPr>
              <a:t>Analytics </a:t>
            </a:r>
            <a:r>
              <a:rPr lang="en-US" sz="2800" b="1" dirty="0">
                <a:latin typeface="Century" panose="02040604050505020304" pitchFamily="18" charset="0"/>
              </a:rPr>
              <a:t>Project </a:t>
            </a:r>
            <a:r>
              <a:rPr lang="en-US" sz="2800" b="1" dirty="0" smtClean="0">
                <a:latin typeface="Century" panose="02040604050505020304" pitchFamily="18" charset="0"/>
              </a:rPr>
              <a:t>Presentation - Fall 2015</a:t>
            </a:r>
            <a:endParaRPr lang="en-US" sz="3600" b="1" dirty="0">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normAutofit/>
          </a:bodyPr>
          <a:lstStyle/>
          <a:p>
            <a:pPr eaLnBrk="1" hangingPunct="1">
              <a:lnSpc>
                <a:spcPct val="80000"/>
              </a:lnSpc>
              <a:buNone/>
              <a:defRPr/>
            </a:pPr>
            <a:endParaRPr lang="en-US" altLang="en-US" sz="200" b="1" dirty="0"/>
          </a:p>
          <a:p>
            <a:pPr marL="0" indent="0">
              <a:buNone/>
            </a:pPr>
            <a:endParaRPr lang="en-US" sz="2000" b="1" dirty="0" smtClean="0">
              <a:latin typeface="Century" panose="02040604050505020304" pitchFamily="18" charset="0"/>
            </a:endParaRPr>
          </a:p>
          <a:p>
            <a:pPr marL="0" indent="0">
              <a:buNone/>
            </a:pPr>
            <a:r>
              <a:rPr lang="en-US" sz="2400" b="1" dirty="0" smtClean="0">
                <a:latin typeface="Century" panose="02040604050505020304" pitchFamily="18" charset="0"/>
              </a:rPr>
              <a:t>Analytics Project:  Best Places To Live In The United States</a:t>
            </a:r>
            <a:endParaRPr lang="en-US" sz="2400" b="1" dirty="0" smtClean="0">
              <a:solidFill>
                <a:srgbClr val="00B0F0"/>
              </a:solidFill>
              <a:latin typeface="Century" panose="02040604050505020304" pitchFamily="18" charset="0"/>
            </a:endParaRPr>
          </a:p>
          <a:p>
            <a:pPr marL="0" indent="0">
              <a:buNone/>
            </a:pPr>
            <a:endParaRPr lang="en-US" sz="2400" b="1" dirty="0">
              <a:solidFill>
                <a:srgbClr val="00B0F0"/>
              </a:solidFill>
              <a:latin typeface="Century" panose="02040604050505020304" pitchFamily="18" charset="0"/>
            </a:endParaRPr>
          </a:p>
          <a:p>
            <a:pPr marL="0" indent="0">
              <a:buNone/>
            </a:pPr>
            <a:r>
              <a:rPr lang="en-US" sz="2400" b="1" dirty="0" smtClean="0">
                <a:latin typeface="Century" panose="02040604050505020304" pitchFamily="18" charset="0"/>
              </a:rPr>
              <a:t>Team: </a:t>
            </a:r>
            <a:r>
              <a:rPr lang="en-US" sz="2400" b="1" dirty="0" err="1" smtClean="0">
                <a:latin typeface="Century" panose="02040604050505020304" pitchFamily="18" charset="0"/>
              </a:rPr>
              <a:t>Prachee</a:t>
            </a:r>
            <a:r>
              <a:rPr lang="en-US" sz="2400" b="1" dirty="0" smtClean="0">
                <a:latin typeface="Century" panose="02040604050505020304" pitchFamily="18" charset="0"/>
              </a:rPr>
              <a:t> </a:t>
            </a:r>
            <a:r>
              <a:rPr lang="en-US" sz="2400" b="1" dirty="0" err="1" smtClean="0">
                <a:latin typeface="Century" panose="02040604050505020304" pitchFamily="18" charset="0"/>
              </a:rPr>
              <a:t>Mhatre</a:t>
            </a:r>
            <a:r>
              <a:rPr lang="en-US" sz="2400" b="1" dirty="0" smtClean="0">
                <a:latin typeface="Century" panose="02040604050505020304" pitchFamily="18" charset="0"/>
              </a:rPr>
              <a:t>, </a:t>
            </a:r>
            <a:r>
              <a:rPr lang="en-US" sz="2400" b="1" dirty="0" err="1" smtClean="0">
                <a:latin typeface="Century" panose="02040604050505020304" pitchFamily="18" charset="0"/>
              </a:rPr>
              <a:t>Shruti</a:t>
            </a:r>
            <a:r>
              <a:rPr lang="en-US" sz="2400" b="1" dirty="0" smtClean="0">
                <a:latin typeface="Century" panose="02040604050505020304" pitchFamily="18" charset="0"/>
              </a:rPr>
              <a:t> </a:t>
            </a:r>
            <a:r>
              <a:rPr lang="en-US" sz="2400" b="1" dirty="0" err="1" smtClean="0">
                <a:latin typeface="Century" panose="02040604050505020304" pitchFamily="18" charset="0"/>
              </a:rPr>
              <a:t>Goel</a:t>
            </a:r>
            <a:r>
              <a:rPr lang="en-US" sz="2400" b="1" dirty="0" smtClean="0">
                <a:latin typeface="Century" panose="02040604050505020304" pitchFamily="18" charset="0"/>
              </a:rPr>
              <a:t>, Sreerupa Nandi</a:t>
            </a:r>
          </a:p>
          <a:p>
            <a:pPr marL="0" indent="0">
              <a:buNone/>
            </a:pPr>
            <a:endParaRPr lang="en-US" sz="2400" b="1" dirty="0">
              <a:latin typeface="Century" panose="02040604050505020304" pitchFamily="18" charset="0"/>
            </a:endParaRPr>
          </a:p>
          <a:p>
            <a:pPr marL="0" indent="0" algn="just">
              <a:buNone/>
            </a:pPr>
            <a:r>
              <a:rPr lang="en-US" sz="2400" b="1" dirty="0" smtClean="0">
                <a:latin typeface="Century" panose="02040604050505020304" pitchFamily="18" charset="0"/>
              </a:rPr>
              <a:t>Abstract: </a:t>
            </a:r>
            <a:r>
              <a:rPr lang="en-US" sz="2000" dirty="0">
                <a:latin typeface="Century" panose="02040604050505020304" pitchFamily="18" charset="0"/>
              </a:rPr>
              <a:t>This research work is based on finding the most livable cities in the United States with respect to certain livability criteria namely, public safety, environment-friendliness, </a:t>
            </a:r>
            <a:r>
              <a:rPr lang="en-US" sz="2000" dirty="0" smtClean="0">
                <a:latin typeface="Century" panose="02040604050505020304" pitchFamily="18" charset="0"/>
              </a:rPr>
              <a:t>economy, </a:t>
            </a:r>
            <a:r>
              <a:rPr lang="en-US" sz="2000" dirty="0">
                <a:latin typeface="Century" panose="02040604050505020304" pitchFamily="18" charset="0"/>
              </a:rPr>
              <a:t>healthcare infrastructure, climatic conditions, housing conditions, educational infrastructure and transport system. We have also extended our study by assigning weights to the above mentioned criteria in order to refine the results.</a:t>
            </a:r>
          </a:p>
          <a:p>
            <a:pPr marL="0" indent="0">
              <a:buNone/>
            </a:pPr>
            <a:endParaRPr lang="en-US" altLang="en-US" sz="1200" dirty="0"/>
          </a:p>
        </p:txBody>
      </p:sp>
      <p:sp>
        <p:nvSpPr>
          <p:cNvPr id="2" name="Footer Placeholder 1"/>
          <p:cNvSpPr>
            <a:spLocks noGrp="1"/>
          </p:cNvSpPr>
          <p:nvPr>
            <p:ph type="ftr" sz="quarter" idx="11"/>
          </p:nvPr>
        </p:nvSpPr>
        <p:spPr/>
        <p:txBody>
          <a:bodyPr/>
          <a:lstStyle/>
          <a:p>
            <a:r>
              <a:rPr lang="en-US" smtClean="0"/>
              <a:t>Fall 2015</a:t>
            </a:r>
            <a:endParaRPr lang="en-US"/>
          </a:p>
        </p:txBody>
      </p:sp>
    </p:spTree>
    <p:extLst>
      <p:ext uri="{BB962C8B-B14F-4D97-AF65-F5344CB8AC3E}">
        <p14:creationId xmlns:p14="http://schemas.microsoft.com/office/powerpoint/2010/main" val="2120864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6</a:t>
            </a:r>
            <a:endParaRPr lang="en-US" altLang="en-US" sz="900" dirty="0" smtClean="0">
              <a:latin typeface="Verdana" pitchFamily="34"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sz="2800" b="1" dirty="0" smtClean="0">
                <a:latin typeface="Century" panose="02040604050505020304" pitchFamily="18" charset="0"/>
              </a:rPr>
              <a:t>Obstacles</a:t>
            </a:r>
          </a:p>
          <a:p>
            <a:pPr marL="0" indent="0">
              <a:buNone/>
            </a:pPr>
            <a:endParaRPr lang="en-US" sz="1600" b="1" dirty="0" smtClean="0">
              <a:latin typeface="Century" panose="02040604050505020304" pitchFamily="18" charset="0"/>
            </a:endParaRPr>
          </a:p>
          <a:p>
            <a:pPr marL="457200" indent="-457200">
              <a:buAutoNum type="arabicPeriod"/>
            </a:pPr>
            <a:r>
              <a:rPr lang="en-US" sz="2000" b="1" dirty="0" smtClean="0">
                <a:latin typeface="Century" panose="02040604050505020304" pitchFamily="18" charset="0"/>
              </a:rPr>
              <a:t>Prioritizing the criteria according to its impact on livability</a:t>
            </a:r>
          </a:p>
          <a:p>
            <a:pPr marL="457200" indent="-457200">
              <a:buFont typeface="Arial" panose="020B0604020202020204" pitchFamily="34" charset="0"/>
              <a:buAutoNum type="arabicPeriod"/>
            </a:pPr>
            <a:r>
              <a:rPr lang="en-US" sz="2000" b="1">
                <a:solidFill>
                  <a:schemeClr val="tx1">
                    <a:lumMod val="95000"/>
                    <a:lumOff val="5000"/>
                  </a:schemeClr>
                </a:solidFill>
                <a:latin typeface="Century" panose="02040604050505020304" pitchFamily="18" charset="0"/>
              </a:rPr>
              <a:t>Finding relevant datasets – Accurate air quality datasets proved to be the most </a:t>
            </a:r>
            <a:r>
              <a:rPr lang="en-US" sz="2000" b="1" smtClean="0">
                <a:solidFill>
                  <a:schemeClr val="tx1">
                    <a:lumMod val="95000"/>
                    <a:lumOff val="5000"/>
                  </a:schemeClr>
                </a:solidFill>
                <a:latin typeface="Century" panose="02040604050505020304" pitchFamily="18" charset="0"/>
              </a:rPr>
              <a:t>difficult</a:t>
            </a:r>
            <a:endParaRPr lang="en-US" sz="2000" b="1" dirty="0" smtClean="0">
              <a:latin typeface="Century" panose="02040604050505020304" pitchFamily="18" charset="0"/>
            </a:endParaRPr>
          </a:p>
          <a:p>
            <a:pPr marL="457200" indent="-457200">
              <a:buAutoNum type="arabicPeriod"/>
            </a:pPr>
            <a:r>
              <a:rPr lang="en-US" sz="2000" b="1" dirty="0" smtClean="0">
                <a:latin typeface="Century" panose="02040604050505020304" pitchFamily="18" charset="0"/>
              </a:rPr>
              <a:t>Addressing data quality and data cleaning</a:t>
            </a:r>
          </a:p>
          <a:p>
            <a:pPr marL="457200" indent="-457200">
              <a:buAutoNum type="arabicPeriod"/>
            </a:pPr>
            <a:endParaRPr lang="en-US" sz="2000" b="1" dirty="0" smtClean="0">
              <a:latin typeface="Century" panose="02040604050505020304" pitchFamily="18" charset="0"/>
            </a:endParaRPr>
          </a:p>
          <a:p>
            <a:pPr marL="457200" indent="-457200">
              <a:buAutoNum type="arabicPeriod"/>
            </a:pPr>
            <a:endParaRPr lang="en-US" sz="2000" b="1" dirty="0">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
        <p:nvSpPr>
          <p:cNvPr id="2" name="Footer Placeholder 1"/>
          <p:cNvSpPr>
            <a:spLocks noGrp="1"/>
          </p:cNvSpPr>
          <p:nvPr>
            <p:ph type="ftr" sz="quarter" idx="11"/>
          </p:nvPr>
        </p:nvSpPr>
        <p:spPr/>
        <p:txBody>
          <a:bodyPr/>
          <a:lstStyle/>
          <a:p>
            <a:r>
              <a:rPr lang="en-US" smtClean="0"/>
              <a:t>Fall 2015</a:t>
            </a:r>
            <a:endParaRPr lang="en-US"/>
          </a:p>
        </p:txBody>
      </p:sp>
      <p:sp>
        <p:nvSpPr>
          <p:cNvPr id="7" name="Rectangle 2"/>
          <p:cNvSpPr>
            <a:spLocks noGrp="1" noChangeArrowheads="1"/>
          </p:cNvSpPr>
          <p:nvPr>
            <p:ph type="title"/>
          </p:nvPr>
        </p:nvSpPr>
        <p:spPr>
          <a:xfrm>
            <a:off x="628650" y="365127"/>
            <a:ext cx="7886700" cy="765174"/>
          </a:xfrm>
        </p:spPr>
        <p:txBody>
          <a:bodyPr>
            <a:normAutofit/>
          </a:bodyPr>
          <a:lstStyle/>
          <a:p>
            <a:pPr algn="ctr"/>
            <a:r>
              <a:rPr lang="en-US" sz="2400" b="1" dirty="0">
                <a:latin typeface="Century" panose="02040604050505020304" pitchFamily="18" charset="0"/>
              </a:rPr>
              <a:t>Best Places To Live In The United States</a:t>
            </a:r>
            <a:endParaRPr lang="en-US" sz="2400" b="1" dirty="0">
              <a:solidFill>
                <a:srgbClr val="00B0F0"/>
              </a:solidFill>
              <a:latin typeface="Century" panose="02040604050505020304" pitchFamily="18" charset="0"/>
            </a:endParaRPr>
          </a:p>
        </p:txBody>
      </p:sp>
    </p:spTree>
    <p:extLst>
      <p:ext uri="{BB962C8B-B14F-4D97-AF65-F5344CB8AC3E}">
        <p14:creationId xmlns:p14="http://schemas.microsoft.com/office/powerpoint/2010/main" val="3195718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7</a:t>
            </a:r>
            <a:endParaRPr lang="en-US" altLang="en-US" sz="900" dirty="0" smtClean="0">
              <a:latin typeface="Verdana" pitchFamily="34" charset="0"/>
            </a:endParaRPr>
          </a:p>
        </p:txBody>
      </p:sp>
      <p:sp>
        <p:nvSpPr>
          <p:cNvPr id="35845" name="Rectangle 3"/>
          <p:cNvSpPr>
            <a:spLocks noGrp="1" noChangeArrowheads="1"/>
          </p:cNvSpPr>
          <p:nvPr>
            <p:ph type="body" idx="1"/>
          </p:nvPr>
        </p:nvSpPr>
        <p:spPr>
          <a:xfrm>
            <a:off x="628650" y="1130301"/>
            <a:ext cx="7785101" cy="5346700"/>
          </a:xfrm>
          <a:noFill/>
          <a:ln w="38100" cap="rnd">
            <a:noFill/>
            <a:round/>
            <a:headEnd/>
            <a:tailEnd/>
          </a:ln>
        </p:spPr>
        <p:txBody>
          <a:bodyPr>
            <a:normAutofit/>
          </a:bodyPr>
          <a:lstStyle/>
          <a:p>
            <a:pPr eaLnBrk="1" hangingPunct="1">
              <a:lnSpc>
                <a:spcPct val="80000"/>
              </a:lnSpc>
              <a:buNone/>
              <a:defRPr/>
            </a:pPr>
            <a:endParaRPr lang="en-US" altLang="en-US" sz="200" b="1" dirty="0"/>
          </a:p>
          <a:p>
            <a:pPr marL="0" indent="0">
              <a:buNone/>
            </a:pPr>
            <a:r>
              <a:rPr lang="en-US" b="1" dirty="0" smtClean="0">
                <a:latin typeface="Century" panose="02040604050505020304" pitchFamily="18" charset="0"/>
              </a:rPr>
              <a:t>Summary and Conclusion</a:t>
            </a:r>
            <a:endParaRPr lang="en-US" sz="2000" b="1" dirty="0" smtClean="0">
              <a:solidFill>
                <a:schemeClr val="tx1">
                  <a:lumMod val="95000"/>
                  <a:lumOff val="5000"/>
                </a:schemeClr>
              </a:solidFill>
              <a:latin typeface="Century" panose="02040604050505020304" pitchFamily="18" charset="0"/>
            </a:endParaRPr>
          </a:p>
          <a:p>
            <a:pPr marL="0" indent="0">
              <a:buNone/>
            </a:pPr>
            <a:endParaRPr lang="en-US" sz="2000" b="1" dirty="0" smtClean="0">
              <a:solidFill>
                <a:schemeClr val="tx1">
                  <a:lumMod val="95000"/>
                  <a:lumOff val="5000"/>
                </a:schemeClr>
              </a:solidFill>
              <a:latin typeface="Century" panose="02040604050505020304" pitchFamily="18" charset="0"/>
            </a:endParaRPr>
          </a:p>
          <a:p>
            <a:r>
              <a:rPr lang="en-US" sz="2000" dirty="0" smtClean="0">
                <a:solidFill>
                  <a:schemeClr val="tx1">
                    <a:lumMod val="95000"/>
                    <a:lumOff val="5000"/>
                  </a:schemeClr>
                </a:solidFill>
                <a:latin typeface="Century" panose="02040604050505020304" pitchFamily="18" charset="0"/>
              </a:rPr>
              <a:t>We have compared our results with some of the surveys carried out by agencies like livability.com. More than ten of our top 20 results have been included in the popular surveys. </a:t>
            </a:r>
          </a:p>
          <a:p>
            <a:r>
              <a:rPr lang="en-US" sz="2000" dirty="0" smtClean="0">
                <a:solidFill>
                  <a:schemeClr val="tx1">
                    <a:lumMod val="95000"/>
                    <a:lumOff val="5000"/>
                  </a:schemeClr>
                </a:solidFill>
                <a:latin typeface="Century" panose="02040604050505020304" pitchFamily="18" charset="0"/>
              </a:rPr>
              <a:t>The criteria of livability varies across individuals. We have considered three basic deciding factors – economy, public safety and air quality. With more criteria involved the results can be more refined based on age-groups, occupation, etc. </a:t>
            </a:r>
          </a:p>
          <a:p>
            <a:pPr marL="0" indent="0">
              <a:buNone/>
            </a:pPr>
            <a:endParaRPr lang="en-US" sz="2000" dirty="0">
              <a:solidFill>
                <a:schemeClr val="tx1">
                  <a:lumMod val="95000"/>
                  <a:lumOff val="5000"/>
                </a:schemeClr>
              </a:solidFill>
              <a:latin typeface="Century" panose="02040604050505020304" pitchFamily="18" charset="0"/>
            </a:endParaRPr>
          </a:p>
          <a:p>
            <a:pPr marL="0" indent="0">
              <a:buNone/>
            </a:pPr>
            <a:endParaRPr lang="en-US" sz="2000" b="1" dirty="0" smtClean="0">
              <a:solidFill>
                <a:schemeClr val="tx1">
                  <a:lumMod val="95000"/>
                  <a:lumOff val="5000"/>
                </a:schemeClr>
              </a:solidFill>
              <a:latin typeface="Century" panose="02040604050505020304" pitchFamily="18" charset="0"/>
            </a:endParaRPr>
          </a:p>
          <a:p>
            <a:pPr marL="0" indent="0">
              <a:buNone/>
            </a:pPr>
            <a:endParaRPr lang="en-US" sz="2000" b="1" dirty="0" smtClean="0">
              <a:solidFill>
                <a:schemeClr val="tx1">
                  <a:lumMod val="95000"/>
                  <a:lumOff val="5000"/>
                </a:schemeClr>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800" b="1" dirty="0">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
        <p:nvSpPr>
          <p:cNvPr id="2" name="Footer Placeholder 1"/>
          <p:cNvSpPr>
            <a:spLocks noGrp="1"/>
          </p:cNvSpPr>
          <p:nvPr>
            <p:ph type="ftr" sz="quarter" idx="11"/>
          </p:nvPr>
        </p:nvSpPr>
        <p:spPr/>
        <p:txBody>
          <a:bodyPr/>
          <a:lstStyle/>
          <a:p>
            <a:r>
              <a:rPr lang="en-US" smtClean="0"/>
              <a:t>Fall 2015</a:t>
            </a:r>
            <a:endParaRPr lang="en-US"/>
          </a:p>
        </p:txBody>
      </p:sp>
      <p:sp>
        <p:nvSpPr>
          <p:cNvPr id="7" name="Rectangle 2"/>
          <p:cNvSpPr>
            <a:spLocks noGrp="1" noChangeArrowheads="1"/>
          </p:cNvSpPr>
          <p:nvPr>
            <p:ph type="title"/>
          </p:nvPr>
        </p:nvSpPr>
        <p:spPr>
          <a:xfrm>
            <a:off x="628650" y="365127"/>
            <a:ext cx="7886700" cy="765174"/>
          </a:xfrm>
        </p:spPr>
        <p:txBody>
          <a:bodyPr>
            <a:normAutofit/>
          </a:bodyPr>
          <a:lstStyle/>
          <a:p>
            <a:pPr algn="ctr"/>
            <a:r>
              <a:rPr lang="en-US" sz="2400" b="1" dirty="0">
                <a:latin typeface="Century" panose="02040604050505020304" pitchFamily="18" charset="0"/>
              </a:rPr>
              <a:t>Best Places To Live In The United States</a:t>
            </a:r>
            <a:endParaRPr lang="en-US" sz="2400" b="1" dirty="0">
              <a:solidFill>
                <a:srgbClr val="00B0F0"/>
              </a:solidFill>
              <a:latin typeface="Century" panose="02040604050505020304" pitchFamily="18" charset="0"/>
            </a:endParaRPr>
          </a:p>
        </p:txBody>
      </p:sp>
    </p:spTree>
    <p:extLst>
      <p:ext uri="{BB962C8B-B14F-4D97-AF65-F5344CB8AC3E}">
        <p14:creationId xmlns:p14="http://schemas.microsoft.com/office/powerpoint/2010/main" val="772956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Fall 2015</a:t>
            </a:r>
            <a:endParaRPr lang="en-US"/>
          </a:p>
        </p:txBody>
      </p:sp>
      <p:sp>
        <p:nvSpPr>
          <p:cNvPr id="5" name="Slide Number Placeholder 4"/>
          <p:cNvSpPr>
            <a:spLocks noGrp="1"/>
          </p:cNvSpPr>
          <p:nvPr>
            <p:ph type="sldNum" sz="quarter" idx="12"/>
          </p:nvPr>
        </p:nvSpPr>
        <p:spPr/>
        <p:txBody>
          <a:bodyPr/>
          <a:lstStyle/>
          <a:p>
            <a:fld id="{5D203155-CEC3-4C23-A817-1DEDAB589C13}" type="slidenum">
              <a:rPr lang="en-US" smtClean="0"/>
              <a:t>12</a:t>
            </a:fld>
            <a:endParaRPr lang="en-US"/>
          </a:p>
        </p:txBody>
      </p:sp>
      <p:sp>
        <p:nvSpPr>
          <p:cNvPr id="7" name="Slide Number Placeholder 3"/>
          <p:cNvSpPr txBox="1">
            <a:spLocks/>
          </p:cNvSpPr>
          <p:nvPr/>
        </p:nvSpPr>
        <p:spPr>
          <a:xfrm>
            <a:off x="628650" y="6356351"/>
            <a:ext cx="2057400" cy="365125"/>
          </a:xfrm>
          <a:prstGeom prst="rect">
            <a:avLst/>
          </a:prstGeom>
          <a:noFill/>
        </p:spPr>
        <p:txBody>
          <a:bodyPr vert="horz" lIns="91440" tIns="45720" rIns="91440" bIns="45720" rtlCol="0" anchor="ctr"/>
          <a:lstStyle>
            <a:defPPr>
              <a:defRPr lang="en-US"/>
            </a:defPPr>
            <a:lvl1pPr marL="0" algn="l" defTabSz="914400" rtl="0" eaLnBrk="0" latinLnBrk="0" hangingPunct="0">
              <a:spcBef>
                <a:spcPct val="20000"/>
              </a:spcBef>
              <a:buClr>
                <a:schemeClr val="tx1"/>
              </a:buClr>
              <a:buFont typeface="Wingdings" pitchFamily="2" charset="2"/>
              <a:buChar char="p"/>
              <a:defRPr sz="2400" kern="1200">
                <a:solidFill>
                  <a:schemeClr val="tx1"/>
                </a:solidFill>
                <a:latin typeface="Arial" charset="0"/>
                <a:ea typeface="+mn-ea"/>
                <a:cs typeface="Arial" charset="0"/>
              </a:defRPr>
            </a:lvl1pPr>
            <a:lvl2pPr marL="742950" indent="-285750" algn="l" defTabSz="914400" rtl="0" eaLnBrk="0" latinLnBrk="0" hangingPunct="0">
              <a:spcBef>
                <a:spcPct val="20000"/>
              </a:spcBef>
              <a:buClr>
                <a:schemeClr val="tx1"/>
              </a:buClr>
              <a:buFont typeface="Wingdings" pitchFamily="2" charset="2"/>
              <a:buChar char="n"/>
              <a:defRPr sz="2000" kern="1200">
                <a:solidFill>
                  <a:schemeClr val="tx1"/>
                </a:solidFill>
                <a:latin typeface="Arial" charset="0"/>
                <a:ea typeface="+mn-ea"/>
                <a:cs typeface="Arial" charset="0"/>
              </a:defRPr>
            </a:lvl2pPr>
            <a:lvl3pPr marL="1143000" indent="-228600" algn="l" defTabSz="914400" rtl="0" eaLnBrk="0" latinLnBrk="0" hangingPunct="0">
              <a:spcBef>
                <a:spcPct val="20000"/>
              </a:spcBef>
              <a:buClr>
                <a:schemeClr val="tx1"/>
              </a:buClr>
              <a:buFont typeface="Wingdings" pitchFamily="2" charset="2"/>
              <a:buChar char="p"/>
              <a:defRPr sz="1800" kern="1200">
                <a:solidFill>
                  <a:schemeClr val="tx1"/>
                </a:solidFill>
                <a:latin typeface="Arial" charset="0"/>
                <a:ea typeface="+mn-ea"/>
                <a:cs typeface="Arial" charset="0"/>
              </a:defRPr>
            </a:lvl3pPr>
            <a:lvl4pPr marL="1600200" indent="-228600" algn="l" defTabSz="914400" rtl="0" eaLnBrk="0" latinLnBrk="0" hangingPunct="0">
              <a:spcBef>
                <a:spcPct val="20000"/>
              </a:spcBef>
              <a:buClr>
                <a:schemeClr val="tx1"/>
              </a:buClr>
              <a:buFont typeface="Wingdings" pitchFamily="2" charset="2"/>
              <a:buChar char="§"/>
              <a:defRPr sz="1600" kern="1200">
                <a:solidFill>
                  <a:schemeClr val="tx1"/>
                </a:solidFill>
                <a:latin typeface="Arial" charset="0"/>
                <a:ea typeface="+mn-ea"/>
                <a:cs typeface="Arial" charset="0"/>
              </a:defRPr>
            </a:lvl4pPr>
            <a:lvl5pPr marL="2057400" indent="-228600" algn="l" defTabSz="914400" rtl="0" eaLnBrk="0" latinLnBrk="0" hangingPunct="0">
              <a:spcBef>
                <a:spcPct val="20000"/>
              </a:spcBef>
              <a:buClr>
                <a:schemeClr val="tx1"/>
              </a:buClr>
              <a:buFont typeface="Wingdings" pitchFamily="2" charset="2"/>
              <a:buChar char="§"/>
              <a:defRPr sz="1600" kern="1200">
                <a:solidFill>
                  <a:schemeClr val="tx1"/>
                </a:solidFill>
                <a:latin typeface="Arial" charset="0"/>
                <a:ea typeface="+mn-ea"/>
                <a:cs typeface="Arial" charset="0"/>
              </a:defRPr>
            </a:lvl5pPr>
            <a:lvl6pPr marL="2514600" indent="-228600" algn="l" defTabSz="914400" rtl="0" eaLnBrk="0" fontAlgn="base" latinLnBrk="0" hangingPunct="0">
              <a:spcBef>
                <a:spcPct val="20000"/>
              </a:spcBef>
              <a:spcAft>
                <a:spcPct val="0"/>
              </a:spcAft>
              <a:buClr>
                <a:schemeClr val="tx1"/>
              </a:buClr>
              <a:buFont typeface="Wingdings" pitchFamily="2" charset="2"/>
              <a:buChar char="§"/>
              <a:defRPr sz="1600" kern="1200">
                <a:solidFill>
                  <a:schemeClr val="tx1"/>
                </a:solidFill>
                <a:latin typeface="Arial" charset="0"/>
                <a:ea typeface="+mn-ea"/>
                <a:cs typeface="Arial" charset="0"/>
              </a:defRPr>
            </a:lvl6pPr>
            <a:lvl7pPr marL="2971800" indent="-228600" algn="l" defTabSz="914400" rtl="0" eaLnBrk="0" fontAlgn="base" latinLnBrk="0" hangingPunct="0">
              <a:spcBef>
                <a:spcPct val="20000"/>
              </a:spcBef>
              <a:spcAft>
                <a:spcPct val="0"/>
              </a:spcAft>
              <a:buClr>
                <a:schemeClr val="tx1"/>
              </a:buClr>
              <a:buFont typeface="Wingdings" pitchFamily="2" charset="2"/>
              <a:buChar char="§"/>
              <a:defRPr sz="1600" kern="1200">
                <a:solidFill>
                  <a:schemeClr val="tx1"/>
                </a:solidFill>
                <a:latin typeface="Arial" charset="0"/>
                <a:ea typeface="+mn-ea"/>
                <a:cs typeface="Arial" charset="0"/>
              </a:defRPr>
            </a:lvl7pPr>
            <a:lvl8pPr marL="3429000" indent="-228600" algn="l" defTabSz="914400" rtl="0" eaLnBrk="0" fontAlgn="base" latinLnBrk="0" hangingPunct="0">
              <a:spcBef>
                <a:spcPct val="20000"/>
              </a:spcBef>
              <a:spcAft>
                <a:spcPct val="0"/>
              </a:spcAft>
              <a:buClr>
                <a:schemeClr val="tx1"/>
              </a:buClr>
              <a:buFont typeface="Wingdings" pitchFamily="2" charset="2"/>
              <a:buChar char="§"/>
              <a:defRPr sz="1600" kern="1200">
                <a:solidFill>
                  <a:schemeClr val="tx1"/>
                </a:solidFill>
                <a:latin typeface="Arial" charset="0"/>
                <a:ea typeface="+mn-ea"/>
                <a:cs typeface="Arial" charset="0"/>
              </a:defRPr>
            </a:lvl8pPr>
            <a:lvl9pPr marL="3886200" indent="-228600" algn="l" defTabSz="914400" rtl="0" eaLnBrk="0" fontAlgn="base" latinLnBrk="0" hangingPunct="0">
              <a:spcBef>
                <a:spcPct val="20000"/>
              </a:spcBef>
              <a:spcAft>
                <a:spcPct val="0"/>
              </a:spcAft>
              <a:buClr>
                <a:schemeClr val="tx1"/>
              </a:buClr>
              <a:buFont typeface="Wingdings" pitchFamily="2" charset="2"/>
              <a:buChar char="§"/>
              <a:defRPr sz="1600" kern="1200">
                <a:solidFill>
                  <a:schemeClr val="tx1"/>
                </a:solidFill>
                <a:latin typeface="Arial" charset="0"/>
                <a:ea typeface="+mn-ea"/>
                <a:cs typeface="Arial" charset="0"/>
              </a:defRPr>
            </a:lvl9pPr>
          </a:lstStyle>
          <a:p>
            <a:pPr eaLnBrk="1" hangingPunct="1">
              <a:spcBef>
                <a:spcPct val="0"/>
              </a:spcBef>
              <a:buClrTx/>
              <a:buFontTx/>
              <a:buNone/>
            </a:pPr>
            <a:r>
              <a:rPr lang="en-US" altLang="en-US" sz="900" smtClean="0">
                <a:latin typeface="Verdana" pitchFamily="34" charset="0"/>
              </a:rPr>
              <a:t>Slide 6</a:t>
            </a:r>
            <a:endParaRPr lang="en-US" altLang="en-US" sz="900" dirty="0" smtClean="0">
              <a:latin typeface="Verdana" pitchFamily="34" charset="0"/>
            </a:endParaRPr>
          </a:p>
        </p:txBody>
      </p:sp>
      <p:sp>
        <p:nvSpPr>
          <p:cNvPr id="8" name="Rectangle 3"/>
          <p:cNvSpPr txBox="1">
            <a:spLocks noChangeArrowheads="1"/>
          </p:cNvSpPr>
          <p:nvPr/>
        </p:nvSpPr>
        <p:spPr>
          <a:xfrm>
            <a:off x="628650" y="1069976"/>
            <a:ext cx="7785101" cy="5346700"/>
          </a:xfrm>
          <a:prstGeom prst="rect">
            <a:avLst/>
          </a:prstGeom>
          <a:noFill/>
          <a:ln w="38100" cap="rnd">
            <a:noFill/>
            <a:round/>
            <a:headEnd/>
            <a:tailEnd/>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Arial" panose="020B0604020202020204" pitchFamily="34" charset="0"/>
              <a:buNone/>
              <a:defRPr/>
            </a:pPr>
            <a:endParaRPr lang="en-US" altLang="en-US" sz="200" b="1" dirty="0" smtClean="0"/>
          </a:p>
          <a:p>
            <a:pPr marL="0" indent="0">
              <a:buFont typeface="Arial" panose="020B0604020202020204" pitchFamily="34" charset="0"/>
              <a:buNone/>
            </a:pPr>
            <a:r>
              <a:rPr lang="en-US" b="1" dirty="0" smtClean="0">
                <a:latin typeface="Century" panose="02040604050505020304" pitchFamily="18" charset="0"/>
              </a:rPr>
              <a:t>Acknowledgement</a:t>
            </a:r>
          </a:p>
          <a:p>
            <a:pPr marL="0" indent="0">
              <a:buFont typeface="Arial" panose="020B0604020202020204" pitchFamily="34" charset="0"/>
              <a:buNone/>
            </a:pPr>
            <a:endParaRPr lang="en-US" b="1" dirty="0">
              <a:latin typeface="Century" panose="02040604050505020304" pitchFamily="18" charset="0"/>
            </a:endParaRPr>
          </a:p>
          <a:p>
            <a:pPr marL="0" indent="0">
              <a:buNone/>
            </a:pPr>
            <a:r>
              <a:rPr lang="en-US" sz="2400" dirty="0" smtClean="0">
                <a:latin typeface="Century" panose="02040604050505020304" pitchFamily="18" charset="0"/>
              </a:rPr>
              <a:t>We would like to thank Prof. McIntosh for providing us with this opportunity to work on this project and also guiding us throughout its progress. We would like to express our gratitude towards the TAs and past students of this course for their valuable advice</a:t>
            </a:r>
            <a:r>
              <a:rPr lang="en-US" sz="2400" dirty="0">
                <a:latin typeface="Century" panose="02040604050505020304" pitchFamily="18" charset="0"/>
              </a:rPr>
              <a:t>. We would </a:t>
            </a:r>
            <a:r>
              <a:rPr lang="en-US" sz="2400" dirty="0" smtClean="0">
                <a:latin typeface="Century" panose="02040604050505020304" pitchFamily="18" charset="0"/>
              </a:rPr>
              <a:t>also like </a:t>
            </a:r>
            <a:r>
              <a:rPr lang="en-US" sz="2400" dirty="0">
                <a:latin typeface="Century" panose="02040604050505020304" pitchFamily="18" charset="0"/>
              </a:rPr>
              <a:t>to acknowledge the vast and highly resourceful data provided by the federal government websites which have been the foundation stone of our project.</a:t>
            </a:r>
          </a:p>
          <a:p>
            <a:pPr marL="457200" indent="-457200">
              <a:buFont typeface="Arial" panose="020B0604020202020204" pitchFamily="34" charset="0"/>
              <a:buAutoNum type="arabicPeriod"/>
            </a:pPr>
            <a:endParaRPr lang="en-US" sz="2000" b="1" dirty="0" smtClean="0">
              <a:latin typeface="Century" panose="02040604050505020304" pitchFamily="18" charset="0"/>
            </a:endParaRPr>
          </a:p>
          <a:p>
            <a:pPr marL="457200" indent="-457200">
              <a:buFont typeface="Arial" panose="020B0604020202020204" pitchFamily="34" charset="0"/>
              <a:buAutoNum type="arabicPeriod"/>
            </a:pPr>
            <a:endParaRPr lang="en-US" sz="2000" b="1" dirty="0" smtClean="0">
              <a:latin typeface="Century" panose="02040604050505020304" pitchFamily="18" charset="0"/>
            </a:endParaRPr>
          </a:p>
          <a:p>
            <a:pPr marL="0" indent="0">
              <a:buFont typeface="Arial" panose="020B0604020202020204" pitchFamily="34" charset="0"/>
              <a:buNone/>
            </a:pPr>
            <a:endParaRPr lang="en-US" sz="2000" b="1" dirty="0" smtClean="0">
              <a:solidFill>
                <a:srgbClr val="00B0F0"/>
              </a:solidFill>
              <a:latin typeface="Century" panose="02040604050505020304" pitchFamily="18" charset="0"/>
            </a:endParaRPr>
          </a:p>
          <a:p>
            <a:pPr marL="0" indent="0">
              <a:buFont typeface="Arial" panose="020B0604020202020204" pitchFamily="34" charset="0"/>
              <a:buNone/>
            </a:pPr>
            <a:endParaRPr lang="en-US" sz="2000" b="1" dirty="0" smtClean="0">
              <a:solidFill>
                <a:srgbClr val="00B0F0"/>
              </a:solidFill>
              <a:latin typeface="Century" panose="02040604050505020304" pitchFamily="18" charset="0"/>
            </a:endParaRPr>
          </a:p>
          <a:p>
            <a:pPr marL="0" indent="0">
              <a:buFont typeface="Arial" panose="020B0604020202020204" pitchFamily="34" charset="0"/>
              <a:buNone/>
            </a:pPr>
            <a:endParaRPr lang="en-US" sz="2000" b="1" dirty="0" smtClean="0">
              <a:solidFill>
                <a:srgbClr val="00B0F0"/>
              </a:solidFill>
              <a:latin typeface="Century" panose="02040604050505020304" pitchFamily="18" charset="0"/>
            </a:endParaRPr>
          </a:p>
          <a:p>
            <a:pPr marL="0" indent="0">
              <a:buFont typeface="Arial" panose="020B0604020202020204" pitchFamily="34" charset="0"/>
              <a:buNone/>
            </a:pPr>
            <a:endParaRPr lang="en-US" sz="2000" b="1" dirty="0">
              <a:latin typeface="Century" panose="02040604050505020304" pitchFamily="18" charset="0"/>
            </a:endParaRPr>
          </a:p>
        </p:txBody>
      </p:sp>
      <p:sp>
        <p:nvSpPr>
          <p:cNvPr id="9" name="Footer Placeholder 1"/>
          <p:cNvSpPr txBox="1">
            <a:spLocks/>
          </p:cNvSpPr>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Fall 2015</a:t>
            </a:r>
            <a:endParaRPr lang="en-US"/>
          </a:p>
        </p:txBody>
      </p:sp>
      <p:sp>
        <p:nvSpPr>
          <p:cNvPr id="10" name="Rectangle 2"/>
          <p:cNvSpPr>
            <a:spLocks noGrp="1" noChangeArrowheads="1"/>
          </p:cNvSpPr>
          <p:nvPr>
            <p:ph type="title"/>
          </p:nvPr>
        </p:nvSpPr>
        <p:spPr>
          <a:xfrm>
            <a:off x="628650" y="365127"/>
            <a:ext cx="7886700" cy="765174"/>
          </a:xfrm>
        </p:spPr>
        <p:txBody>
          <a:bodyPr>
            <a:normAutofit/>
          </a:bodyPr>
          <a:lstStyle/>
          <a:p>
            <a:pPr algn="ctr"/>
            <a:r>
              <a:rPr lang="en-US" sz="2400" b="1" dirty="0">
                <a:latin typeface="Century" panose="02040604050505020304" pitchFamily="18" charset="0"/>
              </a:rPr>
              <a:t>Best Places To Live In The United States</a:t>
            </a:r>
            <a:endParaRPr lang="en-US" sz="2400" b="1" dirty="0">
              <a:solidFill>
                <a:srgbClr val="00B0F0"/>
              </a:solidFill>
              <a:latin typeface="Century" panose="02040604050505020304" pitchFamily="18" charset="0"/>
            </a:endParaRPr>
          </a:p>
        </p:txBody>
      </p:sp>
    </p:spTree>
    <p:extLst>
      <p:ext uri="{BB962C8B-B14F-4D97-AF65-F5344CB8AC3E}">
        <p14:creationId xmlns:p14="http://schemas.microsoft.com/office/powerpoint/2010/main" val="4167905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8</a:t>
            </a:r>
            <a:endParaRPr lang="en-US" altLang="en-US" sz="900" dirty="0" smtClean="0">
              <a:latin typeface="Verdana" pitchFamily="34" charset="0"/>
            </a:endParaRPr>
          </a:p>
        </p:txBody>
      </p:sp>
      <p:sp>
        <p:nvSpPr>
          <p:cNvPr id="35845" name="Rectangle 3"/>
          <p:cNvSpPr>
            <a:spLocks noGrp="1" noChangeArrowheads="1"/>
          </p:cNvSpPr>
          <p:nvPr>
            <p:ph type="body" idx="1"/>
          </p:nvPr>
        </p:nvSpPr>
        <p:spPr>
          <a:xfrm>
            <a:off x="571499" y="737937"/>
            <a:ext cx="7785101" cy="5739063"/>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sz="2800" b="1" dirty="0" smtClean="0">
                <a:latin typeface="Century" panose="02040604050505020304" pitchFamily="18" charset="0"/>
              </a:rPr>
              <a:t>References</a:t>
            </a:r>
          </a:p>
          <a:p>
            <a:pPr marL="0" indent="0">
              <a:buNone/>
            </a:pPr>
            <a:endParaRPr lang="en-US" sz="2000" b="1" dirty="0">
              <a:latin typeface="Century" panose="02040604050505020304" pitchFamily="18" charset="0"/>
            </a:endParaRPr>
          </a:p>
        </p:txBody>
      </p:sp>
      <p:sp>
        <p:nvSpPr>
          <p:cNvPr id="2" name="Footer Placeholder 1"/>
          <p:cNvSpPr>
            <a:spLocks noGrp="1"/>
          </p:cNvSpPr>
          <p:nvPr>
            <p:ph type="ftr" sz="quarter" idx="11"/>
          </p:nvPr>
        </p:nvSpPr>
        <p:spPr/>
        <p:txBody>
          <a:bodyPr/>
          <a:lstStyle/>
          <a:p>
            <a:r>
              <a:rPr lang="en-US" smtClean="0"/>
              <a:t>Fall 2015</a:t>
            </a:r>
            <a:endParaRPr lang="en-US"/>
          </a:p>
        </p:txBody>
      </p:sp>
      <p:sp>
        <p:nvSpPr>
          <p:cNvPr id="7" name="Rectangle 2"/>
          <p:cNvSpPr>
            <a:spLocks noGrp="1" noChangeArrowheads="1"/>
          </p:cNvSpPr>
          <p:nvPr>
            <p:ph type="title"/>
          </p:nvPr>
        </p:nvSpPr>
        <p:spPr>
          <a:xfrm>
            <a:off x="628650" y="365127"/>
            <a:ext cx="7886700" cy="765174"/>
          </a:xfrm>
        </p:spPr>
        <p:txBody>
          <a:bodyPr>
            <a:normAutofit/>
          </a:bodyPr>
          <a:lstStyle/>
          <a:p>
            <a:pPr algn="ctr"/>
            <a:r>
              <a:rPr lang="en-US" sz="2400" b="1" dirty="0">
                <a:latin typeface="Century" panose="02040604050505020304" pitchFamily="18" charset="0"/>
              </a:rPr>
              <a:t>Best Places To Live In The United States</a:t>
            </a:r>
            <a:endParaRPr lang="en-US" sz="2400" b="1" dirty="0">
              <a:solidFill>
                <a:srgbClr val="00B0F0"/>
              </a:solidFill>
              <a:latin typeface="Century" panose="02040604050505020304" pitchFamily="18" charset="0"/>
            </a:endParaRPr>
          </a:p>
        </p:txBody>
      </p:sp>
      <p:sp>
        <p:nvSpPr>
          <p:cNvPr id="8" name="Rectangle 7"/>
          <p:cNvSpPr>
            <a:spLocks noChangeArrowheads="1"/>
          </p:cNvSpPr>
          <p:nvPr/>
        </p:nvSpPr>
        <p:spPr bwMode="auto">
          <a:xfrm>
            <a:off x="457200" y="1342669"/>
            <a:ext cx="78994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228600" algn="l"/>
              </a:tabLst>
              <a:defRPr>
                <a:solidFill>
                  <a:schemeClr val="tx1"/>
                </a:solidFill>
                <a:latin typeface="Arial" panose="020B0604020202020204" pitchFamily="34" charset="0"/>
              </a:defRPr>
            </a:lvl1pPr>
            <a:lvl2pPr eaLnBrk="0" hangingPunct="0">
              <a:tabLst>
                <a:tab pos="228600" algn="l"/>
              </a:tabLst>
              <a:defRPr>
                <a:solidFill>
                  <a:schemeClr val="tx1"/>
                </a:solidFill>
                <a:latin typeface="Arial" panose="020B0604020202020204" pitchFamily="34" charset="0"/>
              </a:defRPr>
            </a:lvl2pPr>
            <a:lvl3pPr eaLnBrk="0" hangingPunct="0">
              <a:tabLst>
                <a:tab pos="228600" algn="l"/>
              </a:tabLst>
              <a:defRPr>
                <a:solidFill>
                  <a:schemeClr val="tx1"/>
                </a:solidFill>
                <a:latin typeface="Arial" panose="020B0604020202020204" pitchFamily="34" charset="0"/>
              </a:defRPr>
            </a:lvl3pPr>
            <a:lvl4pPr eaLnBrk="0" hangingPunct="0">
              <a:tabLst>
                <a:tab pos="228600" algn="l"/>
              </a:tabLst>
              <a:defRPr>
                <a:solidFill>
                  <a:schemeClr val="tx1"/>
                </a:solidFill>
                <a:latin typeface="Arial" panose="020B0604020202020204" pitchFamily="34" charset="0"/>
              </a:defRPr>
            </a:lvl4pPr>
            <a:lvl5pPr eaLnBrk="0" hangingPunct="0">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228600" algn="l"/>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T. White. Hadoop: The Definitive Guide. O’Reilly Media Inc., Sebastopol, CA, May 2012.</a:t>
            </a:r>
            <a:endParaRPr kumimoji="0" lang="en-US" altLang="en-US" sz="18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228600" algn="l"/>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A. Gates. Programming Pig. O’Reilly Media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Inc.,Sebastopol</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CA,  October 2011.</a:t>
            </a:r>
            <a:endParaRPr kumimoji="0" lang="en-US" altLang="en-US" sz="18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228600" algn="l"/>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J. Dean and S.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Ghemawat</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MapReduce: Simplified data processing on large clusters. In proceedings of 6</a:t>
            </a:r>
            <a:r>
              <a:rPr kumimoji="0" lang="en-US" altLang="en-US" sz="1800" b="0" i="0" u="none" strike="noStrike" cap="none" normalizeH="0" baseline="3000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th</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Symposium on Operating Systems Design and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Implemenation</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2004. </a:t>
            </a:r>
            <a:endParaRPr kumimoji="0" lang="en-US" altLang="en-US" sz="18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228600" algn="l"/>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S.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Ghemawat</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H.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Gobioff</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S. T. Leung. The Google File System. In Proceedings of the nineteenth ACM Symposium on Operating Systems Principles – SOSP ‘03, 2003</a:t>
            </a:r>
            <a:endParaRPr kumimoji="0" lang="en-US" altLang="en-US" sz="18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228600" algn="l"/>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Robert J. Rogerson. Quality of Life and City Competitiveness. Urban Studies, Vol. 36, Nos 5-6, 969-985, 1999</a:t>
            </a:r>
            <a:endParaRPr kumimoji="0" lang="en-US" altLang="en-US" sz="18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228600" algn="l"/>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Erik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Andersson</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Urban Landscapes and Sustainable Cities. Ecology and society. 11:1, 34 [Journal article]</a:t>
            </a:r>
            <a:endParaRPr kumimoji="0" lang="en-US" altLang="en-US" sz="18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228600" algn="l"/>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Thomas L.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Saaty</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Absolute and relative measurement with the AHP. The most livable cities in the United States. Socio-Economic Planning Sciences</a:t>
            </a:r>
            <a:r>
              <a:rPr kumimoji="0" lang="en-US" altLang="en-US" sz="1800" b="0" i="0" u="none" strike="noStrike" cap="none" normalizeH="0" baseline="0" dirty="0" smtClean="0">
                <a:ln>
                  <a:noFill/>
                </a:ln>
                <a:effectLst/>
                <a:latin typeface="Times New Roman" panose="02020603050405020304" pitchFamily="18" charset="0"/>
                <a:ea typeface="MS Mincho" panose="02020609040205080304" pitchFamily="49" charset="-128"/>
                <a:cs typeface="Times New Roman" panose="02020603050405020304" pitchFamily="18" charset="0"/>
              </a:rPr>
              <a:t>, </a:t>
            </a:r>
            <a:r>
              <a:rPr kumimoji="0" lang="en-US" altLang="en-US" sz="1800" b="0" i="0" u="none" strike="noStrike" cap="none" normalizeH="0" baseline="0" dirty="0" smtClean="0">
                <a:ln>
                  <a:noFill/>
                </a:ln>
                <a:effectLst/>
                <a:latin typeface="Times New Roman" panose="02020603050405020304" pitchFamily="18" charset="0"/>
                <a:ea typeface="MS Mincho" panose="02020609040205080304" pitchFamily="49" charset="-128"/>
                <a:cs typeface="Times New Roman" panose="02020603050405020304" pitchFamily="18" charset="0"/>
                <a:hlinkClick r:id="rId2" tooltip="Go to table of contents for this volume/issue"/>
              </a:rPr>
              <a:t>Volume 20, Issue 6</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1986, Pages 327–331 </a:t>
            </a: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137217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smtClean="0">
                <a:latin typeface="Verdana" pitchFamily="34" charset="0"/>
              </a:rPr>
              <a:t>Slide 9</a:t>
            </a: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sz="5400" b="1" dirty="0" smtClean="0">
              <a:solidFill>
                <a:srgbClr val="00B0F0"/>
              </a:solidFill>
              <a:latin typeface="Century" panose="02040604050505020304" pitchFamily="18" charset="0"/>
            </a:endParaRPr>
          </a:p>
          <a:p>
            <a:pPr eaLnBrk="1" hangingPunct="1">
              <a:lnSpc>
                <a:spcPct val="80000"/>
              </a:lnSpc>
              <a:buNone/>
              <a:defRPr/>
            </a:pPr>
            <a:endParaRPr lang="en-US" sz="5400" b="1" dirty="0">
              <a:solidFill>
                <a:srgbClr val="00B0F0"/>
              </a:solidFill>
              <a:latin typeface="Century" panose="02040604050505020304" pitchFamily="18" charset="0"/>
            </a:endParaRPr>
          </a:p>
          <a:p>
            <a:pPr algn="ctr" eaLnBrk="1" hangingPunct="1">
              <a:lnSpc>
                <a:spcPct val="80000"/>
              </a:lnSpc>
              <a:buNone/>
              <a:defRPr/>
            </a:pPr>
            <a:r>
              <a:rPr lang="en-US" sz="5400" b="1" i="1" dirty="0" smtClean="0">
                <a:solidFill>
                  <a:srgbClr val="00B0F0"/>
                </a:solidFill>
                <a:latin typeface="Century" panose="02040604050505020304" pitchFamily="18" charset="0"/>
              </a:rPr>
              <a:t>Thank you!</a:t>
            </a:r>
            <a:endParaRPr lang="en-US" sz="2000" b="1" i="1" dirty="0" smtClean="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
        <p:nvSpPr>
          <p:cNvPr id="2" name="Footer Placeholder 1"/>
          <p:cNvSpPr>
            <a:spLocks noGrp="1"/>
          </p:cNvSpPr>
          <p:nvPr>
            <p:ph type="ftr" sz="quarter" idx="11"/>
          </p:nvPr>
        </p:nvSpPr>
        <p:spPr/>
        <p:txBody>
          <a:bodyPr/>
          <a:lstStyle/>
          <a:p>
            <a:r>
              <a:rPr lang="en-US" smtClean="0"/>
              <a:t>Fall 2015</a:t>
            </a:r>
            <a:endParaRPr lang="en-US"/>
          </a:p>
        </p:txBody>
      </p:sp>
      <p:sp>
        <p:nvSpPr>
          <p:cNvPr id="7" name="Rectangle 2"/>
          <p:cNvSpPr>
            <a:spLocks noGrp="1" noChangeArrowheads="1"/>
          </p:cNvSpPr>
          <p:nvPr>
            <p:ph type="title"/>
          </p:nvPr>
        </p:nvSpPr>
        <p:spPr>
          <a:xfrm>
            <a:off x="628650" y="365127"/>
            <a:ext cx="7886700" cy="765174"/>
          </a:xfrm>
        </p:spPr>
        <p:txBody>
          <a:bodyPr>
            <a:normAutofit/>
          </a:bodyPr>
          <a:lstStyle/>
          <a:p>
            <a:pPr algn="ctr"/>
            <a:r>
              <a:rPr lang="en-US" sz="2400" b="1" dirty="0">
                <a:latin typeface="Century" panose="02040604050505020304" pitchFamily="18" charset="0"/>
              </a:rPr>
              <a:t>Best Places To Live In The United States</a:t>
            </a:r>
            <a:endParaRPr lang="en-US" sz="2400" b="1" dirty="0">
              <a:solidFill>
                <a:srgbClr val="00B0F0"/>
              </a:solidFill>
              <a:latin typeface="Century" panose="02040604050505020304" pitchFamily="18" charset="0"/>
            </a:endParaRPr>
          </a:p>
        </p:txBody>
      </p:sp>
    </p:spTree>
    <p:extLst>
      <p:ext uri="{BB962C8B-B14F-4D97-AF65-F5344CB8AC3E}">
        <p14:creationId xmlns:p14="http://schemas.microsoft.com/office/powerpoint/2010/main" val="377090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2</a:t>
            </a:r>
            <a:endParaRPr lang="en-US" altLang="en-US" sz="900" dirty="0" smtClean="0">
              <a:latin typeface="Verdana" pitchFamily="34" charset="0"/>
            </a:endParaRPr>
          </a:p>
        </p:txBody>
      </p:sp>
      <p:sp>
        <p:nvSpPr>
          <p:cNvPr id="34820" name="Rectangle 2"/>
          <p:cNvSpPr>
            <a:spLocks noGrp="1" noChangeArrowheads="1"/>
          </p:cNvSpPr>
          <p:nvPr>
            <p:ph type="title"/>
          </p:nvPr>
        </p:nvSpPr>
        <p:spPr>
          <a:xfrm>
            <a:off x="628650" y="365127"/>
            <a:ext cx="7886700" cy="765174"/>
          </a:xfrm>
        </p:spPr>
        <p:txBody>
          <a:bodyPr>
            <a:normAutofit/>
          </a:bodyPr>
          <a:lstStyle/>
          <a:p>
            <a:pPr algn="ctr"/>
            <a:r>
              <a:rPr lang="en-US" sz="2400" b="1" dirty="0">
                <a:latin typeface="Century" panose="02040604050505020304" pitchFamily="18" charset="0"/>
              </a:rPr>
              <a:t>Best Places To Live In The United States</a:t>
            </a:r>
            <a:endParaRPr lang="en-US" sz="24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946484"/>
            <a:ext cx="7785101" cy="5530516"/>
          </a:xfrm>
          <a:noFill/>
          <a:ln w="38100" cap="rnd">
            <a:noFill/>
            <a:round/>
            <a:headEnd/>
            <a:tailEnd/>
          </a:ln>
        </p:spPr>
        <p:txBody>
          <a:bodyPr>
            <a:normAutofit lnSpcReduction="10000"/>
          </a:bodyPr>
          <a:lstStyle/>
          <a:p>
            <a:pPr marL="0" indent="0" algn="just">
              <a:buNone/>
            </a:pPr>
            <a:r>
              <a:rPr lang="en-US" sz="2800" b="1" dirty="0" smtClean="0">
                <a:latin typeface="Century" panose="02040604050505020304" pitchFamily="18" charset="0"/>
              </a:rPr>
              <a:t>Motivation</a:t>
            </a:r>
            <a:endParaRPr lang="en-US" sz="2000" b="1" dirty="0">
              <a:latin typeface="Century" panose="02040604050505020304" pitchFamily="18" charset="0"/>
            </a:endParaRPr>
          </a:p>
          <a:p>
            <a:pPr marL="0" indent="0" algn="just">
              <a:buNone/>
            </a:pPr>
            <a:endParaRPr lang="en-US" sz="1600" b="1" dirty="0" smtClean="0">
              <a:latin typeface="Century" panose="02040604050505020304" pitchFamily="18" charset="0"/>
            </a:endParaRPr>
          </a:p>
          <a:p>
            <a:pPr marL="0" indent="0" algn="just">
              <a:buNone/>
            </a:pPr>
            <a:r>
              <a:rPr lang="en-US" sz="2000" b="1" dirty="0" smtClean="0">
                <a:latin typeface="Century" panose="02040604050505020304" pitchFamily="18" charset="0"/>
              </a:rPr>
              <a:t>Who are the users of this analytic? </a:t>
            </a:r>
            <a:r>
              <a:rPr lang="en-US" sz="2000" dirty="0">
                <a:latin typeface="Century" panose="02040604050505020304" pitchFamily="18" charset="0"/>
              </a:rPr>
              <a:t>Anyone planning to reside in the United States</a:t>
            </a:r>
          </a:p>
          <a:p>
            <a:pPr marL="0" indent="0" algn="just">
              <a:buNone/>
            </a:pPr>
            <a:endParaRPr lang="en-US" sz="2000" b="1" dirty="0" smtClean="0">
              <a:latin typeface="Century" panose="02040604050505020304" pitchFamily="18" charset="0"/>
            </a:endParaRPr>
          </a:p>
          <a:p>
            <a:pPr marL="0" indent="0" algn="just">
              <a:buNone/>
            </a:pPr>
            <a:r>
              <a:rPr lang="en-US" sz="2000" b="1" dirty="0" smtClean="0">
                <a:latin typeface="Century" panose="02040604050505020304" pitchFamily="18" charset="0"/>
              </a:rPr>
              <a:t>Who will benefit from this analytic? </a:t>
            </a:r>
            <a:r>
              <a:rPr lang="en-US" sz="2000" dirty="0">
                <a:latin typeface="Century" panose="02040604050505020304" pitchFamily="18" charset="0"/>
              </a:rPr>
              <a:t>Anyone planning to move to any city within the United States</a:t>
            </a:r>
          </a:p>
          <a:p>
            <a:pPr marL="0" indent="0" algn="just">
              <a:buNone/>
            </a:pPr>
            <a:endParaRPr lang="en-US" sz="2000" b="1" dirty="0" smtClean="0">
              <a:latin typeface="Century" panose="02040604050505020304" pitchFamily="18" charset="0"/>
            </a:endParaRPr>
          </a:p>
          <a:p>
            <a:pPr marL="0" indent="0" algn="just">
              <a:buNone/>
            </a:pPr>
            <a:r>
              <a:rPr lang="en-US" sz="2000" b="1" dirty="0" smtClean="0">
                <a:latin typeface="Century" panose="02040604050505020304" pitchFamily="18" charset="0"/>
              </a:rPr>
              <a:t>Why is this analytic important? </a:t>
            </a:r>
            <a:r>
              <a:rPr lang="en-US" sz="2000" dirty="0">
                <a:latin typeface="Century" panose="02040604050505020304" pitchFamily="18" charset="0"/>
              </a:rPr>
              <a:t>With our analytics based on several deciding factors, it will be easier for common men with little or no knowledge of the livability conditions of cities hundreds of miles away, to plan their next move        </a:t>
            </a:r>
          </a:p>
          <a:p>
            <a:pPr marL="0" indent="0" algn="just">
              <a:buNone/>
            </a:pPr>
            <a:endParaRPr lang="en-US" sz="2000" b="1" dirty="0" smtClean="0">
              <a:latin typeface="Century" panose="02040604050505020304" pitchFamily="18" charset="0"/>
            </a:endParaRPr>
          </a:p>
          <a:p>
            <a:pPr marL="0" indent="0" algn="just">
              <a:buNone/>
            </a:pPr>
            <a:r>
              <a:rPr lang="en-US" sz="2000" b="1" dirty="0" smtClean="0">
                <a:latin typeface="Century" panose="02040604050505020304" pitchFamily="18" charset="0"/>
              </a:rPr>
              <a:t>What steps were taken to assess the ‘goodness’ of the analytic?         </a:t>
            </a:r>
            <a:endParaRPr lang="en-US" sz="2000" b="1" dirty="0">
              <a:latin typeface="Century" panose="02040604050505020304" pitchFamily="18" charset="0"/>
            </a:endParaRPr>
          </a:p>
          <a:p>
            <a:pPr marL="0" indent="0" algn="just">
              <a:buNone/>
            </a:pPr>
            <a:r>
              <a:rPr lang="en-US" sz="2000" dirty="0" smtClean="0">
                <a:latin typeface="Century" panose="02040604050505020304" pitchFamily="18" charset="0"/>
              </a:rPr>
              <a:t>The analytics is based on actual rates across the 100 most populated cities and user discretion of livability criteria which increases the dynamicity of the results. </a:t>
            </a:r>
            <a:endParaRPr lang="en-US" sz="2000" dirty="0">
              <a:latin typeface="Century" panose="02040604050505020304" pitchFamily="18" charset="0"/>
            </a:endParaRPr>
          </a:p>
          <a:p>
            <a:pPr marL="0" indent="0" algn="just">
              <a:buNone/>
            </a:pPr>
            <a:endParaRPr lang="en-US" sz="2000" b="1" dirty="0">
              <a:latin typeface="Century" panose="02040604050505020304" pitchFamily="18" charset="0"/>
            </a:endParaRPr>
          </a:p>
        </p:txBody>
      </p:sp>
      <p:sp>
        <p:nvSpPr>
          <p:cNvPr id="2" name="Footer Placeholder 1"/>
          <p:cNvSpPr>
            <a:spLocks noGrp="1"/>
          </p:cNvSpPr>
          <p:nvPr>
            <p:ph type="ftr" sz="quarter" idx="11"/>
          </p:nvPr>
        </p:nvSpPr>
        <p:spPr/>
        <p:txBody>
          <a:bodyPr/>
          <a:lstStyle/>
          <a:p>
            <a:r>
              <a:rPr lang="en-US" smtClean="0"/>
              <a:t>Fall 2015</a:t>
            </a:r>
            <a:endParaRPr lang="en-US"/>
          </a:p>
        </p:txBody>
      </p:sp>
    </p:spTree>
    <p:extLst>
      <p:ext uri="{BB962C8B-B14F-4D97-AF65-F5344CB8AC3E}">
        <p14:creationId xmlns:p14="http://schemas.microsoft.com/office/powerpoint/2010/main" val="2586070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3</a:t>
            </a:r>
            <a:endParaRPr lang="en-US" altLang="en-US" sz="900" dirty="0" smtClean="0">
              <a:latin typeface="Verdana" pitchFamily="34" charset="0"/>
            </a:endParaRPr>
          </a:p>
        </p:txBody>
      </p:sp>
      <p:sp>
        <p:nvSpPr>
          <p:cNvPr id="35845" name="Rectangle 3"/>
          <p:cNvSpPr>
            <a:spLocks noGrp="1" noChangeArrowheads="1"/>
          </p:cNvSpPr>
          <p:nvPr>
            <p:ph type="body" idx="1"/>
          </p:nvPr>
        </p:nvSpPr>
        <p:spPr>
          <a:xfrm>
            <a:off x="628650" y="1007188"/>
            <a:ext cx="7785101" cy="5346700"/>
          </a:xfrm>
          <a:noFill/>
          <a:ln w="38100" cap="rnd">
            <a:noFill/>
            <a:round/>
            <a:headEnd/>
            <a:tailEnd/>
          </a:ln>
        </p:spPr>
        <p:txBody>
          <a:bodyPr>
            <a:normAutofit fontScale="85000" lnSpcReduction="20000"/>
          </a:bodyPr>
          <a:lstStyle/>
          <a:p>
            <a:pPr eaLnBrk="1" hangingPunct="1">
              <a:lnSpc>
                <a:spcPct val="80000"/>
              </a:lnSpc>
              <a:buNone/>
              <a:defRPr/>
            </a:pPr>
            <a:endParaRPr lang="en-US" altLang="en-US" sz="200" b="1" dirty="0"/>
          </a:p>
          <a:p>
            <a:pPr marL="0" indent="0">
              <a:buNone/>
            </a:pPr>
            <a:r>
              <a:rPr lang="en-US" sz="3300" b="1" dirty="0" smtClean="0">
                <a:latin typeface="Century" panose="02040604050505020304" pitchFamily="18" charset="0"/>
              </a:rPr>
              <a:t>Data Sources</a:t>
            </a:r>
          </a:p>
          <a:p>
            <a:pPr marL="0" indent="0">
              <a:buNone/>
            </a:pPr>
            <a:r>
              <a:rPr lang="en-US" sz="2000" b="1" dirty="0" smtClean="0">
                <a:latin typeface="Century" panose="02040604050505020304" pitchFamily="18" charset="0"/>
              </a:rPr>
              <a:t>Name: </a:t>
            </a:r>
            <a:r>
              <a:rPr lang="en-US" sz="2000" b="1" dirty="0">
                <a:latin typeface="Century" panose="02040604050505020304" pitchFamily="18" charset="0"/>
              </a:rPr>
              <a:t>Crime </a:t>
            </a:r>
            <a:r>
              <a:rPr lang="en-US" sz="2000" b="1" dirty="0" smtClean="0">
                <a:latin typeface="Century" panose="02040604050505020304" pitchFamily="18" charset="0"/>
              </a:rPr>
              <a:t>rates</a:t>
            </a:r>
          </a:p>
          <a:p>
            <a:pPr marL="0" indent="0">
              <a:buNone/>
            </a:pPr>
            <a:r>
              <a:rPr lang="en-US" sz="2000" b="1" dirty="0" smtClean="0">
                <a:latin typeface="Century" panose="02040604050505020304" pitchFamily="18" charset="0"/>
              </a:rPr>
              <a:t>Description:  </a:t>
            </a:r>
            <a:r>
              <a:rPr lang="en-US" sz="2000" dirty="0" smtClean="0">
                <a:latin typeface="Century" panose="02040604050505020304" pitchFamily="18" charset="0"/>
              </a:rPr>
              <a:t>This data describes the crime rates in US cities</a:t>
            </a:r>
            <a:endParaRPr lang="en-US" sz="2000" b="1" dirty="0" smtClean="0">
              <a:solidFill>
                <a:srgbClr val="00B0F0"/>
              </a:solidFill>
              <a:latin typeface="Century" panose="02040604050505020304" pitchFamily="18" charset="0"/>
            </a:endParaRPr>
          </a:p>
          <a:p>
            <a:pPr marL="0" indent="0">
              <a:buNone/>
            </a:pPr>
            <a:r>
              <a:rPr lang="en-US" sz="2000" b="1" dirty="0" smtClean="0">
                <a:latin typeface="Century" panose="02040604050505020304" pitchFamily="18" charset="0"/>
              </a:rPr>
              <a:t>Size of data: </a:t>
            </a:r>
            <a:r>
              <a:rPr lang="en-US" sz="2000" dirty="0">
                <a:latin typeface="Century" panose="02040604050505020304" pitchFamily="18" charset="0"/>
              </a:rPr>
              <a:t>8</a:t>
            </a:r>
            <a:r>
              <a:rPr lang="en-US" sz="2000" dirty="0" smtClean="0">
                <a:latin typeface="Century" panose="02040604050505020304" pitchFamily="18" charset="0"/>
              </a:rPr>
              <a:t>00MB</a:t>
            </a:r>
          </a:p>
          <a:p>
            <a:pPr marL="0" indent="0">
              <a:buNone/>
            </a:pPr>
            <a:r>
              <a:rPr lang="en-US" sz="2000" b="1" dirty="0" smtClean="0">
                <a:latin typeface="Century" panose="02040604050505020304" pitchFamily="18" charset="0"/>
              </a:rPr>
              <a:t>Source: FBI Crime Statistics</a:t>
            </a:r>
            <a:endParaRPr lang="en-US" sz="2000" b="1" dirty="0">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r>
              <a:rPr lang="en-US" sz="2000" b="1" dirty="0">
                <a:latin typeface="Century" panose="02040604050505020304" pitchFamily="18" charset="0"/>
              </a:rPr>
              <a:t>Name</a:t>
            </a:r>
            <a:r>
              <a:rPr lang="en-US" sz="2000" b="1" dirty="0" smtClean="0">
                <a:latin typeface="Century" panose="02040604050505020304" pitchFamily="18" charset="0"/>
              </a:rPr>
              <a:t>: Unemployment rates</a:t>
            </a:r>
            <a:endParaRPr lang="en-US" sz="2000" b="1" dirty="0">
              <a:latin typeface="Century" panose="02040604050505020304" pitchFamily="18" charset="0"/>
            </a:endParaRPr>
          </a:p>
          <a:p>
            <a:pPr marL="0" indent="0">
              <a:buNone/>
            </a:pPr>
            <a:r>
              <a:rPr lang="en-US" sz="2000" b="1" dirty="0">
                <a:latin typeface="Century" panose="02040604050505020304" pitchFamily="18" charset="0"/>
              </a:rPr>
              <a:t>Description: </a:t>
            </a:r>
            <a:r>
              <a:rPr lang="en-US" sz="2000" dirty="0">
                <a:latin typeface="Century" panose="02040604050505020304" pitchFamily="18" charset="0"/>
              </a:rPr>
              <a:t>This data describes the </a:t>
            </a:r>
            <a:r>
              <a:rPr lang="en-US" sz="2000" dirty="0" smtClean="0">
                <a:latin typeface="Century" panose="02040604050505020304" pitchFamily="18" charset="0"/>
              </a:rPr>
              <a:t>unemployment </a:t>
            </a:r>
            <a:r>
              <a:rPr lang="en-US" sz="2000" dirty="0">
                <a:latin typeface="Century" panose="02040604050505020304" pitchFamily="18" charset="0"/>
              </a:rPr>
              <a:t>rates </a:t>
            </a:r>
            <a:r>
              <a:rPr lang="en-US" sz="2000" dirty="0" smtClean="0">
                <a:latin typeface="Century" panose="02040604050505020304" pitchFamily="18" charset="0"/>
              </a:rPr>
              <a:t>across </a:t>
            </a:r>
            <a:r>
              <a:rPr lang="en-US" sz="2000" dirty="0">
                <a:latin typeface="Century" panose="02040604050505020304" pitchFamily="18" charset="0"/>
              </a:rPr>
              <a:t>US cities</a:t>
            </a:r>
            <a:endParaRPr lang="en-US" sz="2000" b="1" dirty="0">
              <a:solidFill>
                <a:srgbClr val="00B0F0"/>
              </a:solidFill>
              <a:latin typeface="Century" panose="02040604050505020304" pitchFamily="18" charset="0"/>
            </a:endParaRPr>
          </a:p>
          <a:p>
            <a:pPr marL="0" indent="0">
              <a:buNone/>
            </a:pPr>
            <a:r>
              <a:rPr lang="en-US" sz="2000" b="1" dirty="0">
                <a:latin typeface="Century" panose="02040604050505020304" pitchFamily="18" charset="0"/>
              </a:rPr>
              <a:t>Size of data: </a:t>
            </a:r>
            <a:r>
              <a:rPr lang="en-US" sz="2000" dirty="0" smtClean="0">
                <a:latin typeface="Century" panose="02040604050505020304" pitchFamily="18" charset="0"/>
              </a:rPr>
              <a:t>500MB</a:t>
            </a:r>
          </a:p>
          <a:p>
            <a:pPr marL="0" indent="0">
              <a:buNone/>
            </a:pPr>
            <a:r>
              <a:rPr lang="en-US" sz="2000" b="1" dirty="0" smtClean="0">
                <a:latin typeface="Century" panose="02040604050505020304" pitchFamily="18" charset="0"/>
              </a:rPr>
              <a:t>Source: Bureau of Labor Statistics</a:t>
            </a:r>
          </a:p>
          <a:p>
            <a:pPr marL="0" indent="0">
              <a:buNone/>
            </a:pPr>
            <a:endParaRPr lang="en-US" sz="2000" b="1" dirty="0" smtClean="0">
              <a:solidFill>
                <a:srgbClr val="00B0F0"/>
              </a:solidFill>
              <a:latin typeface="Century" panose="02040604050505020304" pitchFamily="18" charset="0"/>
            </a:endParaRPr>
          </a:p>
          <a:p>
            <a:pPr marL="0" indent="0">
              <a:buNone/>
            </a:pPr>
            <a:r>
              <a:rPr lang="en-US" sz="2000" b="1" dirty="0" smtClean="0">
                <a:latin typeface="Century" panose="02040604050505020304" pitchFamily="18" charset="0"/>
              </a:rPr>
              <a:t>Name</a:t>
            </a:r>
            <a:r>
              <a:rPr lang="en-US" sz="2000" b="1" dirty="0">
                <a:latin typeface="Century" panose="02040604050505020304" pitchFamily="18" charset="0"/>
              </a:rPr>
              <a:t>: </a:t>
            </a:r>
            <a:r>
              <a:rPr lang="en-US" sz="2000" b="1" dirty="0" smtClean="0">
                <a:latin typeface="Century" panose="02040604050505020304" pitchFamily="18" charset="0"/>
              </a:rPr>
              <a:t>Air Quality</a:t>
            </a:r>
          </a:p>
          <a:p>
            <a:pPr marL="0" indent="0">
              <a:buNone/>
            </a:pPr>
            <a:r>
              <a:rPr lang="en-US" sz="2000" b="1" dirty="0" smtClean="0">
                <a:latin typeface="Century" panose="02040604050505020304" pitchFamily="18" charset="0"/>
              </a:rPr>
              <a:t>Description: </a:t>
            </a:r>
            <a:r>
              <a:rPr lang="en-US" sz="2100" dirty="0" smtClean="0">
                <a:latin typeface="Century" panose="02040604050505020304" pitchFamily="18" charset="0"/>
              </a:rPr>
              <a:t>This data describes the air quality, particularly the concentration of SO2, PM2.5, PM10</a:t>
            </a:r>
            <a:endParaRPr lang="en-US" sz="2100" dirty="0" smtClean="0">
              <a:solidFill>
                <a:srgbClr val="00B0F0"/>
              </a:solidFill>
              <a:latin typeface="Century" panose="02040604050505020304" pitchFamily="18" charset="0"/>
            </a:endParaRPr>
          </a:p>
          <a:p>
            <a:pPr marL="0" indent="0">
              <a:buNone/>
            </a:pPr>
            <a:r>
              <a:rPr lang="en-US" sz="2000" b="1" dirty="0" smtClean="0">
                <a:latin typeface="Century" panose="02040604050505020304" pitchFamily="18" charset="0"/>
              </a:rPr>
              <a:t>Size </a:t>
            </a:r>
            <a:r>
              <a:rPr lang="en-US" sz="2000" b="1" dirty="0">
                <a:latin typeface="Century" panose="02040604050505020304" pitchFamily="18" charset="0"/>
              </a:rPr>
              <a:t>of </a:t>
            </a:r>
            <a:r>
              <a:rPr lang="en-US" sz="2000" b="1" dirty="0" smtClean="0">
                <a:latin typeface="Century" panose="02040604050505020304" pitchFamily="18" charset="0"/>
              </a:rPr>
              <a:t>data: </a:t>
            </a:r>
            <a:r>
              <a:rPr lang="en-US" sz="2000" dirty="0" smtClean="0">
                <a:latin typeface="Century" panose="02040604050505020304" pitchFamily="18" charset="0"/>
              </a:rPr>
              <a:t>2GB</a:t>
            </a:r>
          </a:p>
          <a:p>
            <a:pPr marL="0" indent="0">
              <a:buNone/>
            </a:pPr>
            <a:r>
              <a:rPr lang="en-US" sz="2000" b="1" dirty="0" smtClean="0">
                <a:solidFill>
                  <a:schemeClr val="tx1">
                    <a:lumMod val="95000"/>
                    <a:lumOff val="5000"/>
                  </a:schemeClr>
                </a:solidFill>
                <a:latin typeface="Century" panose="02040604050505020304" pitchFamily="18" charset="0"/>
              </a:rPr>
              <a:t>Source:</a:t>
            </a:r>
            <a:r>
              <a:rPr lang="en-US" sz="2000" b="1" dirty="0" smtClean="0">
                <a:solidFill>
                  <a:srgbClr val="00B0F0"/>
                </a:solidFill>
                <a:latin typeface="Century" panose="02040604050505020304" pitchFamily="18" charset="0"/>
              </a:rPr>
              <a:t>  </a:t>
            </a:r>
            <a:r>
              <a:rPr lang="en-US" sz="2000" b="1" dirty="0" smtClean="0">
                <a:solidFill>
                  <a:schemeClr val="tx1">
                    <a:lumMod val="95000"/>
                    <a:lumOff val="5000"/>
                  </a:schemeClr>
                </a:solidFill>
                <a:latin typeface="Century" panose="02040604050505020304" pitchFamily="18" charset="0"/>
              </a:rPr>
              <a:t>United States Environmental Protection Agency</a:t>
            </a:r>
            <a:endParaRPr lang="en-US" sz="2000" b="1" dirty="0" smtClean="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
        <p:nvSpPr>
          <p:cNvPr id="2" name="Footer Placeholder 1"/>
          <p:cNvSpPr>
            <a:spLocks noGrp="1"/>
          </p:cNvSpPr>
          <p:nvPr>
            <p:ph type="ftr" sz="quarter" idx="11"/>
          </p:nvPr>
        </p:nvSpPr>
        <p:spPr/>
        <p:txBody>
          <a:bodyPr/>
          <a:lstStyle/>
          <a:p>
            <a:r>
              <a:rPr lang="en-US" smtClean="0"/>
              <a:t>Fall 2015</a:t>
            </a:r>
            <a:endParaRPr lang="en-US"/>
          </a:p>
        </p:txBody>
      </p:sp>
      <p:sp>
        <p:nvSpPr>
          <p:cNvPr id="6" name="Rectangle 2"/>
          <p:cNvSpPr txBox="1">
            <a:spLocks noChangeArrowheads="1"/>
          </p:cNvSpPr>
          <p:nvPr/>
        </p:nvSpPr>
        <p:spPr>
          <a:xfrm>
            <a:off x="628650" y="365127"/>
            <a:ext cx="7886700" cy="7651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smtClean="0">
                <a:latin typeface="Century" panose="02040604050505020304" pitchFamily="18" charset="0"/>
              </a:rPr>
              <a:t>Best Places To Live In The United States</a:t>
            </a:r>
            <a:endParaRPr lang="en-US" sz="2400" b="1" dirty="0">
              <a:solidFill>
                <a:srgbClr val="00B0F0"/>
              </a:solidFill>
              <a:latin typeface="Century" panose="02040604050505020304" pitchFamily="18" charset="0"/>
            </a:endParaRPr>
          </a:p>
        </p:txBody>
      </p:sp>
    </p:spTree>
    <p:extLst>
      <p:ext uri="{BB962C8B-B14F-4D97-AF65-F5344CB8AC3E}">
        <p14:creationId xmlns:p14="http://schemas.microsoft.com/office/powerpoint/2010/main" val="1094887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a:t>
            </a:r>
            <a:r>
              <a:rPr lang="en-US" altLang="en-US" sz="900" dirty="0" smtClean="0">
                <a:latin typeface="Verdana" pitchFamily="34" charset="0"/>
              </a:rPr>
              <a:t>4</a:t>
            </a:r>
          </a:p>
        </p:txBody>
      </p:sp>
      <p:sp>
        <p:nvSpPr>
          <p:cNvPr id="35845" name="Rectangle 3"/>
          <p:cNvSpPr>
            <a:spLocks noGrp="1" noChangeArrowheads="1"/>
          </p:cNvSpPr>
          <p:nvPr>
            <p:ph type="body" idx="1"/>
          </p:nvPr>
        </p:nvSpPr>
        <p:spPr>
          <a:xfrm>
            <a:off x="571499" y="1"/>
            <a:ext cx="7785101" cy="64770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sz="2800" b="1" u="sng" dirty="0" smtClean="0">
                <a:latin typeface="Century" panose="02040604050505020304" pitchFamily="18" charset="0"/>
              </a:rPr>
              <a:t>Design Diagram</a:t>
            </a: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smtClean="0">
              <a:latin typeface="Century" panose="02040604050505020304" pitchFamily="18" charset="0"/>
            </a:endParaRPr>
          </a:p>
          <a:p>
            <a:pPr marL="0" indent="0">
              <a:buNone/>
            </a:pPr>
            <a:endParaRPr lang="en-US" sz="2000" b="1" dirty="0">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
        <p:nvSpPr>
          <p:cNvPr id="2" name="Footer Placeholder 1"/>
          <p:cNvSpPr>
            <a:spLocks noGrp="1"/>
          </p:cNvSpPr>
          <p:nvPr>
            <p:ph type="ftr" sz="quarter" idx="11"/>
          </p:nvPr>
        </p:nvSpPr>
        <p:spPr/>
        <p:txBody>
          <a:bodyPr/>
          <a:lstStyle/>
          <a:p>
            <a:r>
              <a:rPr lang="en-US" smtClean="0"/>
              <a:t>Fall 2015</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594" y="641445"/>
            <a:ext cx="6632811" cy="5714906"/>
          </a:xfrm>
          <a:prstGeom prst="rect">
            <a:avLst/>
          </a:prstGeom>
        </p:spPr>
      </p:pic>
    </p:spTree>
    <p:extLst>
      <p:ext uri="{BB962C8B-B14F-4D97-AF65-F5344CB8AC3E}">
        <p14:creationId xmlns:p14="http://schemas.microsoft.com/office/powerpoint/2010/main" val="2828272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5</a:t>
            </a:r>
            <a:endParaRPr lang="en-US" altLang="en-US" sz="900" dirty="0" smtClean="0">
              <a:latin typeface="Verdana" pitchFamily="34" charset="0"/>
            </a:endParaRPr>
          </a:p>
        </p:txBody>
      </p:sp>
      <p:sp>
        <p:nvSpPr>
          <p:cNvPr id="35845" name="Rectangle 3"/>
          <p:cNvSpPr>
            <a:spLocks noGrp="1" noChangeArrowheads="1"/>
          </p:cNvSpPr>
          <p:nvPr>
            <p:ph type="body" idx="1"/>
          </p:nvPr>
        </p:nvSpPr>
        <p:spPr>
          <a:xfrm>
            <a:off x="571499" y="742950"/>
            <a:ext cx="7785101" cy="573405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sz="2800" b="1" dirty="0" smtClean="0">
                <a:latin typeface="Century" panose="02040604050505020304" pitchFamily="18" charset="0"/>
              </a:rPr>
              <a:t>Results:-</a:t>
            </a:r>
          </a:p>
          <a:p>
            <a:pPr marL="0" indent="0">
              <a:buNone/>
            </a:pPr>
            <a:r>
              <a:rPr lang="en-US" sz="1600" b="1" dirty="0" smtClean="0">
                <a:latin typeface="Century" panose="02040604050505020304" pitchFamily="18" charset="0"/>
              </a:rPr>
              <a:t>1. Top cities based on lowest unemployment rates only</a:t>
            </a: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
        <p:nvSpPr>
          <p:cNvPr id="2" name="Footer Placeholder 1"/>
          <p:cNvSpPr>
            <a:spLocks noGrp="1"/>
          </p:cNvSpPr>
          <p:nvPr>
            <p:ph type="ftr" sz="quarter" idx="11"/>
          </p:nvPr>
        </p:nvSpPr>
        <p:spPr/>
        <p:txBody>
          <a:bodyPr/>
          <a:lstStyle/>
          <a:p>
            <a:r>
              <a:rPr lang="en-US" smtClean="0"/>
              <a:t>Fall 2015</a:t>
            </a:r>
            <a:endParaRPr lang="en-US"/>
          </a:p>
        </p:txBody>
      </p:sp>
      <p:sp>
        <p:nvSpPr>
          <p:cNvPr id="7" name="Rectangle 2"/>
          <p:cNvSpPr>
            <a:spLocks noGrp="1" noChangeArrowheads="1"/>
          </p:cNvSpPr>
          <p:nvPr>
            <p:ph type="title"/>
          </p:nvPr>
        </p:nvSpPr>
        <p:spPr>
          <a:xfrm>
            <a:off x="628650" y="365127"/>
            <a:ext cx="7886700" cy="765174"/>
          </a:xfrm>
        </p:spPr>
        <p:txBody>
          <a:bodyPr>
            <a:normAutofit/>
          </a:bodyPr>
          <a:lstStyle/>
          <a:p>
            <a:pPr algn="ctr"/>
            <a:r>
              <a:rPr lang="en-US" sz="2400" b="1" dirty="0">
                <a:latin typeface="Century" panose="02040604050505020304" pitchFamily="18" charset="0"/>
              </a:rPr>
              <a:t>Best Places To Live In The United States</a:t>
            </a:r>
            <a:endParaRPr lang="en-US" sz="2400" b="1" dirty="0">
              <a:solidFill>
                <a:srgbClr val="00B0F0"/>
              </a:solidFill>
              <a:latin typeface="Century" panose="02040604050505020304" pitchFamily="18" charset="0"/>
            </a:endParaRPr>
          </a:p>
        </p:txBody>
      </p:sp>
      <p:pic>
        <p:nvPicPr>
          <p:cNvPr id="6" name="Picture 5" descr="C:\Users\prachee_m\Desktop\biggd1.png"/>
          <p:cNvPicPr/>
          <p:nvPr/>
        </p:nvPicPr>
        <p:blipFill>
          <a:blip r:embed="rId2"/>
          <a:srcRect/>
          <a:stretch>
            <a:fillRect/>
          </a:stretch>
        </p:blipFill>
        <p:spPr bwMode="auto">
          <a:xfrm>
            <a:off x="1585913" y="2014537"/>
            <a:ext cx="6770687" cy="4097337"/>
          </a:xfrm>
          <a:prstGeom prst="rect">
            <a:avLst/>
          </a:prstGeom>
          <a:noFill/>
          <a:ln w="9525">
            <a:noFill/>
            <a:miter lim="800000"/>
            <a:headEnd/>
            <a:tailEnd/>
          </a:ln>
        </p:spPr>
      </p:pic>
    </p:spTree>
    <p:extLst>
      <p:ext uri="{BB962C8B-B14F-4D97-AF65-F5344CB8AC3E}">
        <p14:creationId xmlns:p14="http://schemas.microsoft.com/office/powerpoint/2010/main" val="3723594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Fall 2015</a:t>
            </a:r>
            <a:endParaRPr lang="en-US"/>
          </a:p>
        </p:txBody>
      </p:sp>
      <p:sp>
        <p:nvSpPr>
          <p:cNvPr id="5" name="Slide Number Placeholder 4"/>
          <p:cNvSpPr>
            <a:spLocks noGrp="1"/>
          </p:cNvSpPr>
          <p:nvPr>
            <p:ph type="sldNum" sz="quarter" idx="12"/>
          </p:nvPr>
        </p:nvSpPr>
        <p:spPr/>
        <p:txBody>
          <a:bodyPr/>
          <a:lstStyle/>
          <a:p>
            <a:fld id="{5D203155-CEC3-4C23-A817-1DEDAB589C13}" type="slidenum">
              <a:rPr lang="en-US" smtClean="0"/>
              <a:t>6</a:t>
            </a:fld>
            <a:endParaRPr lang="en-US"/>
          </a:p>
        </p:txBody>
      </p:sp>
      <p:sp>
        <p:nvSpPr>
          <p:cNvPr id="6" name="Footer Placeholder 3"/>
          <p:cNvSpPr txBox="1">
            <a:spLocks/>
          </p:cNvSpPr>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Fall 2015</a:t>
            </a:r>
            <a:endParaRPr lang="en-US"/>
          </a:p>
        </p:txBody>
      </p:sp>
      <p:sp>
        <p:nvSpPr>
          <p:cNvPr id="7" name="Slide Number Placeholder 4"/>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203155-CEC3-4C23-A817-1DEDAB589C13}" type="slidenum">
              <a:rPr lang="en-US" smtClean="0"/>
              <a:pPr/>
              <a:t>6</a:t>
            </a:fld>
            <a:endParaRPr lang="en-US"/>
          </a:p>
        </p:txBody>
      </p:sp>
      <p:sp>
        <p:nvSpPr>
          <p:cNvPr id="8" name="Slide Number Placeholder 3"/>
          <p:cNvSpPr txBox="1">
            <a:spLocks/>
          </p:cNvSpPr>
          <p:nvPr/>
        </p:nvSpPr>
        <p:spPr>
          <a:xfrm>
            <a:off x="628650" y="6356351"/>
            <a:ext cx="2057400" cy="365125"/>
          </a:xfrm>
          <a:prstGeom prst="rect">
            <a:avLst/>
          </a:prstGeom>
          <a:noFill/>
        </p:spPr>
        <p:txBody>
          <a:bodyPr vert="horz" lIns="91440" tIns="45720" rIns="91440" bIns="45720" rtlCol="0" anchor="ctr"/>
          <a:lstStyle>
            <a:defPPr>
              <a:defRPr lang="en-US"/>
            </a:defPPr>
            <a:lvl1pPr marL="0" algn="l" defTabSz="914400" rtl="0" eaLnBrk="0" latinLnBrk="0" hangingPunct="0">
              <a:spcBef>
                <a:spcPct val="20000"/>
              </a:spcBef>
              <a:buClr>
                <a:schemeClr val="tx1"/>
              </a:buClr>
              <a:buFont typeface="Wingdings" pitchFamily="2" charset="2"/>
              <a:buChar char="p"/>
              <a:defRPr sz="2400" kern="1200">
                <a:solidFill>
                  <a:schemeClr val="tx1"/>
                </a:solidFill>
                <a:latin typeface="Arial" charset="0"/>
                <a:ea typeface="+mn-ea"/>
                <a:cs typeface="Arial" charset="0"/>
              </a:defRPr>
            </a:lvl1pPr>
            <a:lvl2pPr marL="742950" indent="-285750" algn="l" defTabSz="914400" rtl="0" eaLnBrk="0" latinLnBrk="0" hangingPunct="0">
              <a:spcBef>
                <a:spcPct val="20000"/>
              </a:spcBef>
              <a:buClr>
                <a:schemeClr val="tx1"/>
              </a:buClr>
              <a:buFont typeface="Wingdings" pitchFamily="2" charset="2"/>
              <a:buChar char="n"/>
              <a:defRPr sz="2000" kern="1200">
                <a:solidFill>
                  <a:schemeClr val="tx1"/>
                </a:solidFill>
                <a:latin typeface="Arial" charset="0"/>
                <a:ea typeface="+mn-ea"/>
                <a:cs typeface="Arial" charset="0"/>
              </a:defRPr>
            </a:lvl2pPr>
            <a:lvl3pPr marL="1143000" indent="-228600" algn="l" defTabSz="914400" rtl="0" eaLnBrk="0" latinLnBrk="0" hangingPunct="0">
              <a:spcBef>
                <a:spcPct val="20000"/>
              </a:spcBef>
              <a:buClr>
                <a:schemeClr val="tx1"/>
              </a:buClr>
              <a:buFont typeface="Wingdings" pitchFamily="2" charset="2"/>
              <a:buChar char="p"/>
              <a:defRPr sz="1800" kern="1200">
                <a:solidFill>
                  <a:schemeClr val="tx1"/>
                </a:solidFill>
                <a:latin typeface="Arial" charset="0"/>
                <a:ea typeface="+mn-ea"/>
                <a:cs typeface="Arial" charset="0"/>
              </a:defRPr>
            </a:lvl3pPr>
            <a:lvl4pPr marL="1600200" indent="-228600" algn="l" defTabSz="914400" rtl="0" eaLnBrk="0" latinLnBrk="0" hangingPunct="0">
              <a:spcBef>
                <a:spcPct val="20000"/>
              </a:spcBef>
              <a:buClr>
                <a:schemeClr val="tx1"/>
              </a:buClr>
              <a:buFont typeface="Wingdings" pitchFamily="2" charset="2"/>
              <a:buChar char="§"/>
              <a:defRPr sz="1600" kern="1200">
                <a:solidFill>
                  <a:schemeClr val="tx1"/>
                </a:solidFill>
                <a:latin typeface="Arial" charset="0"/>
                <a:ea typeface="+mn-ea"/>
                <a:cs typeface="Arial" charset="0"/>
              </a:defRPr>
            </a:lvl4pPr>
            <a:lvl5pPr marL="2057400" indent="-228600" algn="l" defTabSz="914400" rtl="0" eaLnBrk="0" latinLnBrk="0" hangingPunct="0">
              <a:spcBef>
                <a:spcPct val="20000"/>
              </a:spcBef>
              <a:buClr>
                <a:schemeClr val="tx1"/>
              </a:buClr>
              <a:buFont typeface="Wingdings" pitchFamily="2" charset="2"/>
              <a:buChar char="§"/>
              <a:defRPr sz="1600" kern="1200">
                <a:solidFill>
                  <a:schemeClr val="tx1"/>
                </a:solidFill>
                <a:latin typeface="Arial" charset="0"/>
                <a:ea typeface="+mn-ea"/>
                <a:cs typeface="Arial" charset="0"/>
              </a:defRPr>
            </a:lvl5pPr>
            <a:lvl6pPr marL="2514600" indent="-228600" algn="l" defTabSz="914400" rtl="0" eaLnBrk="0" fontAlgn="base" latinLnBrk="0" hangingPunct="0">
              <a:spcBef>
                <a:spcPct val="20000"/>
              </a:spcBef>
              <a:spcAft>
                <a:spcPct val="0"/>
              </a:spcAft>
              <a:buClr>
                <a:schemeClr val="tx1"/>
              </a:buClr>
              <a:buFont typeface="Wingdings" pitchFamily="2" charset="2"/>
              <a:buChar char="§"/>
              <a:defRPr sz="1600" kern="1200">
                <a:solidFill>
                  <a:schemeClr val="tx1"/>
                </a:solidFill>
                <a:latin typeface="Arial" charset="0"/>
                <a:ea typeface="+mn-ea"/>
                <a:cs typeface="Arial" charset="0"/>
              </a:defRPr>
            </a:lvl6pPr>
            <a:lvl7pPr marL="2971800" indent="-228600" algn="l" defTabSz="914400" rtl="0" eaLnBrk="0" fontAlgn="base" latinLnBrk="0" hangingPunct="0">
              <a:spcBef>
                <a:spcPct val="20000"/>
              </a:spcBef>
              <a:spcAft>
                <a:spcPct val="0"/>
              </a:spcAft>
              <a:buClr>
                <a:schemeClr val="tx1"/>
              </a:buClr>
              <a:buFont typeface="Wingdings" pitchFamily="2" charset="2"/>
              <a:buChar char="§"/>
              <a:defRPr sz="1600" kern="1200">
                <a:solidFill>
                  <a:schemeClr val="tx1"/>
                </a:solidFill>
                <a:latin typeface="Arial" charset="0"/>
                <a:ea typeface="+mn-ea"/>
                <a:cs typeface="Arial" charset="0"/>
              </a:defRPr>
            </a:lvl7pPr>
            <a:lvl8pPr marL="3429000" indent="-228600" algn="l" defTabSz="914400" rtl="0" eaLnBrk="0" fontAlgn="base" latinLnBrk="0" hangingPunct="0">
              <a:spcBef>
                <a:spcPct val="20000"/>
              </a:spcBef>
              <a:spcAft>
                <a:spcPct val="0"/>
              </a:spcAft>
              <a:buClr>
                <a:schemeClr val="tx1"/>
              </a:buClr>
              <a:buFont typeface="Wingdings" pitchFamily="2" charset="2"/>
              <a:buChar char="§"/>
              <a:defRPr sz="1600" kern="1200">
                <a:solidFill>
                  <a:schemeClr val="tx1"/>
                </a:solidFill>
                <a:latin typeface="Arial" charset="0"/>
                <a:ea typeface="+mn-ea"/>
                <a:cs typeface="Arial" charset="0"/>
              </a:defRPr>
            </a:lvl8pPr>
            <a:lvl9pPr marL="3886200" indent="-228600" algn="l" defTabSz="914400" rtl="0" eaLnBrk="0" fontAlgn="base" latinLnBrk="0" hangingPunct="0">
              <a:spcBef>
                <a:spcPct val="20000"/>
              </a:spcBef>
              <a:spcAft>
                <a:spcPct val="0"/>
              </a:spcAft>
              <a:buClr>
                <a:schemeClr val="tx1"/>
              </a:buClr>
              <a:buFont typeface="Wingdings" pitchFamily="2" charset="2"/>
              <a:buChar char="§"/>
              <a:defRPr sz="1600" kern="1200">
                <a:solidFill>
                  <a:schemeClr val="tx1"/>
                </a:solidFill>
                <a:latin typeface="Arial" charset="0"/>
                <a:ea typeface="+mn-ea"/>
                <a:cs typeface="Arial" charset="0"/>
              </a:defRPr>
            </a:lvl9pPr>
          </a:lstStyle>
          <a:p>
            <a:pPr eaLnBrk="1" hangingPunct="1">
              <a:spcBef>
                <a:spcPct val="0"/>
              </a:spcBef>
              <a:buClrTx/>
              <a:buFontTx/>
              <a:buNone/>
            </a:pPr>
            <a:r>
              <a:rPr lang="en-US" altLang="en-US" sz="900" smtClean="0">
                <a:latin typeface="Verdana" pitchFamily="34" charset="0"/>
              </a:rPr>
              <a:t>Slide 5</a:t>
            </a:r>
            <a:endParaRPr lang="en-US" altLang="en-US" sz="900" dirty="0" smtClean="0">
              <a:latin typeface="Verdana" pitchFamily="34" charset="0"/>
            </a:endParaRPr>
          </a:p>
        </p:txBody>
      </p:sp>
      <p:sp>
        <p:nvSpPr>
          <p:cNvPr id="9" name="Rectangle 3"/>
          <p:cNvSpPr txBox="1">
            <a:spLocks noChangeArrowheads="1"/>
          </p:cNvSpPr>
          <p:nvPr/>
        </p:nvSpPr>
        <p:spPr>
          <a:xfrm>
            <a:off x="571499" y="742950"/>
            <a:ext cx="7785101" cy="5734050"/>
          </a:xfrm>
          <a:prstGeom prst="rect">
            <a:avLst/>
          </a:prstGeom>
          <a:noFill/>
          <a:ln w="38100" cap="rnd">
            <a:noFill/>
            <a:round/>
            <a:headEnd/>
            <a:tailEnd/>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Arial" panose="020B0604020202020204" pitchFamily="34" charset="0"/>
              <a:buNone/>
              <a:defRPr/>
            </a:pPr>
            <a:endParaRPr lang="en-US" altLang="en-US" sz="200" b="1" dirty="0" smtClean="0"/>
          </a:p>
          <a:p>
            <a:pPr marL="0" indent="0">
              <a:buFont typeface="Arial" panose="020B0604020202020204" pitchFamily="34" charset="0"/>
              <a:buNone/>
            </a:pPr>
            <a:r>
              <a:rPr lang="en-US" b="1" dirty="0" smtClean="0">
                <a:latin typeface="Century" panose="02040604050505020304" pitchFamily="18" charset="0"/>
              </a:rPr>
              <a:t>Results:-</a:t>
            </a:r>
          </a:p>
          <a:p>
            <a:pPr marL="0" indent="0">
              <a:buFont typeface="Arial" panose="020B0604020202020204" pitchFamily="34" charset="0"/>
              <a:buNone/>
            </a:pPr>
            <a:r>
              <a:rPr lang="en-US" sz="2400" b="1" dirty="0" smtClean="0">
                <a:latin typeface="Century" panose="02040604050505020304" pitchFamily="18" charset="0"/>
              </a:rPr>
              <a:t>Unemployment trends among cities from 2010 - 2014</a:t>
            </a:r>
          </a:p>
          <a:p>
            <a:pPr marL="0" indent="0">
              <a:buFont typeface="Arial" panose="020B0604020202020204" pitchFamily="34" charset="0"/>
              <a:buNone/>
            </a:pPr>
            <a:endParaRPr lang="en-US" b="1" dirty="0" smtClean="0">
              <a:latin typeface="Century" panose="02040604050505020304" pitchFamily="18" charset="0"/>
            </a:endParaRPr>
          </a:p>
          <a:p>
            <a:pPr marL="0" indent="0">
              <a:buFont typeface="Arial" panose="020B0604020202020204" pitchFamily="34" charset="0"/>
              <a:buNone/>
            </a:pPr>
            <a:endParaRPr lang="en-US" sz="2000" b="1" dirty="0" smtClean="0">
              <a:solidFill>
                <a:srgbClr val="00B0F0"/>
              </a:solidFill>
              <a:latin typeface="Century" panose="02040604050505020304" pitchFamily="18" charset="0"/>
            </a:endParaRPr>
          </a:p>
          <a:p>
            <a:pPr marL="0" indent="0">
              <a:buFont typeface="Arial" panose="020B0604020202020204" pitchFamily="34" charset="0"/>
              <a:buNone/>
            </a:pPr>
            <a:endParaRPr lang="en-US" sz="2000" b="1" dirty="0" smtClean="0">
              <a:solidFill>
                <a:srgbClr val="00B0F0"/>
              </a:solidFill>
              <a:latin typeface="Century" panose="02040604050505020304" pitchFamily="18" charset="0"/>
            </a:endParaRPr>
          </a:p>
          <a:p>
            <a:pPr marL="0" indent="0">
              <a:buFont typeface="Arial" panose="020B0604020202020204" pitchFamily="34" charset="0"/>
              <a:buNone/>
            </a:pPr>
            <a:endParaRPr lang="en-US" sz="2000" b="1" dirty="0" smtClean="0">
              <a:solidFill>
                <a:srgbClr val="00B0F0"/>
              </a:solidFill>
              <a:latin typeface="Century" panose="02040604050505020304" pitchFamily="18" charset="0"/>
            </a:endParaRPr>
          </a:p>
          <a:p>
            <a:pPr marL="0" indent="0">
              <a:buFont typeface="Arial" panose="020B0604020202020204" pitchFamily="34" charset="0"/>
              <a:buNone/>
            </a:pPr>
            <a:endParaRPr lang="en-US" sz="2000" b="1" dirty="0">
              <a:latin typeface="Century" panose="02040604050505020304" pitchFamily="18" charset="0"/>
            </a:endParaRPr>
          </a:p>
        </p:txBody>
      </p:sp>
      <p:sp>
        <p:nvSpPr>
          <p:cNvPr id="10" name="Footer Placeholder 1"/>
          <p:cNvSpPr txBox="1">
            <a:spLocks/>
          </p:cNvSpPr>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Fall 2015</a:t>
            </a:r>
            <a:endParaRPr lang="en-US"/>
          </a:p>
        </p:txBody>
      </p:sp>
      <p:sp>
        <p:nvSpPr>
          <p:cNvPr id="11" name="Rectangle 2"/>
          <p:cNvSpPr>
            <a:spLocks noGrp="1" noChangeArrowheads="1"/>
          </p:cNvSpPr>
          <p:nvPr>
            <p:ph type="title"/>
          </p:nvPr>
        </p:nvSpPr>
        <p:spPr>
          <a:xfrm>
            <a:off x="628650" y="365127"/>
            <a:ext cx="7886700" cy="765174"/>
          </a:xfrm>
        </p:spPr>
        <p:txBody>
          <a:bodyPr>
            <a:normAutofit/>
          </a:bodyPr>
          <a:lstStyle/>
          <a:p>
            <a:pPr algn="ctr"/>
            <a:r>
              <a:rPr lang="en-US" sz="2400" b="1" dirty="0">
                <a:latin typeface="Century" panose="02040604050505020304" pitchFamily="18" charset="0"/>
              </a:rPr>
              <a:t>Best Places To Live In The United States</a:t>
            </a:r>
            <a:endParaRPr lang="en-US" sz="2400" b="1" dirty="0">
              <a:solidFill>
                <a:srgbClr val="00B0F0"/>
              </a:solidFill>
              <a:latin typeface="Century" panose="02040604050505020304" pitchFamily="18" charset="0"/>
            </a:endParaRPr>
          </a:p>
        </p:txBody>
      </p:sp>
      <p:graphicFrame>
        <p:nvGraphicFramePr>
          <p:cNvPr id="20" name="Chart 19"/>
          <p:cNvGraphicFramePr>
            <a:graphicFrameLocks/>
          </p:cNvGraphicFramePr>
          <p:nvPr>
            <p:extLst>
              <p:ext uri="{D42A27DB-BD31-4B8C-83A1-F6EECF244321}">
                <p14:modId xmlns:p14="http://schemas.microsoft.com/office/powerpoint/2010/main" val="2730871557"/>
              </p:ext>
            </p:extLst>
          </p:nvPr>
        </p:nvGraphicFramePr>
        <p:xfrm>
          <a:off x="1022350" y="1608372"/>
          <a:ext cx="7334250" cy="46593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05263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Fall 2015</a:t>
            </a:r>
            <a:endParaRPr lang="en-US"/>
          </a:p>
        </p:txBody>
      </p:sp>
      <p:sp>
        <p:nvSpPr>
          <p:cNvPr id="5" name="Slide Number Placeholder 4"/>
          <p:cNvSpPr>
            <a:spLocks noGrp="1"/>
          </p:cNvSpPr>
          <p:nvPr>
            <p:ph type="sldNum" sz="quarter" idx="12"/>
          </p:nvPr>
        </p:nvSpPr>
        <p:spPr/>
        <p:txBody>
          <a:bodyPr/>
          <a:lstStyle/>
          <a:p>
            <a:fld id="{5D203155-CEC3-4C23-A817-1DEDAB589C13}" type="slidenum">
              <a:rPr lang="en-US" smtClean="0"/>
              <a:t>7</a:t>
            </a:fld>
            <a:endParaRPr lang="en-US"/>
          </a:p>
        </p:txBody>
      </p:sp>
      <p:sp>
        <p:nvSpPr>
          <p:cNvPr id="11" name="Slide Number Placeholder 3"/>
          <p:cNvSpPr txBox="1">
            <a:spLocks/>
          </p:cNvSpPr>
          <p:nvPr/>
        </p:nvSpPr>
        <p:spPr>
          <a:xfrm>
            <a:off x="628650" y="6356351"/>
            <a:ext cx="2057400" cy="365125"/>
          </a:xfrm>
          <a:prstGeom prst="rect">
            <a:avLst/>
          </a:prstGeom>
          <a:noFill/>
        </p:spPr>
        <p:txBody>
          <a:bodyPr vert="horz" lIns="91440" tIns="45720" rIns="91440" bIns="45720" rtlCol="0" anchor="ctr"/>
          <a:lstStyle>
            <a:defPPr>
              <a:defRPr lang="en-US"/>
            </a:defPPr>
            <a:lvl1pPr marL="0" algn="l" defTabSz="914400" rtl="0" eaLnBrk="0" latinLnBrk="0" hangingPunct="0">
              <a:spcBef>
                <a:spcPct val="20000"/>
              </a:spcBef>
              <a:buClr>
                <a:schemeClr val="tx1"/>
              </a:buClr>
              <a:buFont typeface="Wingdings" pitchFamily="2" charset="2"/>
              <a:buChar char="p"/>
              <a:defRPr sz="2400" kern="1200">
                <a:solidFill>
                  <a:schemeClr val="tx1"/>
                </a:solidFill>
                <a:latin typeface="Arial" charset="0"/>
                <a:ea typeface="+mn-ea"/>
                <a:cs typeface="Arial" charset="0"/>
              </a:defRPr>
            </a:lvl1pPr>
            <a:lvl2pPr marL="742950" indent="-285750" algn="l" defTabSz="914400" rtl="0" eaLnBrk="0" latinLnBrk="0" hangingPunct="0">
              <a:spcBef>
                <a:spcPct val="20000"/>
              </a:spcBef>
              <a:buClr>
                <a:schemeClr val="tx1"/>
              </a:buClr>
              <a:buFont typeface="Wingdings" pitchFamily="2" charset="2"/>
              <a:buChar char="n"/>
              <a:defRPr sz="2000" kern="1200">
                <a:solidFill>
                  <a:schemeClr val="tx1"/>
                </a:solidFill>
                <a:latin typeface="Arial" charset="0"/>
                <a:ea typeface="+mn-ea"/>
                <a:cs typeface="Arial" charset="0"/>
              </a:defRPr>
            </a:lvl2pPr>
            <a:lvl3pPr marL="1143000" indent="-228600" algn="l" defTabSz="914400" rtl="0" eaLnBrk="0" latinLnBrk="0" hangingPunct="0">
              <a:spcBef>
                <a:spcPct val="20000"/>
              </a:spcBef>
              <a:buClr>
                <a:schemeClr val="tx1"/>
              </a:buClr>
              <a:buFont typeface="Wingdings" pitchFamily="2" charset="2"/>
              <a:buChar char="p"/>
              <a:defRPr sz="1800" kern="1200">
                <a:solidFill>
                  <a:schemeClr val="tx1"/>
                </a:solidFill>
                <a:latin typeface="Arial" charset="0"/>
                <a:ea typeface="+mn-ea"/>
                <a:cs typeface="Arial" charset="0"/>
              </a:defRPr>
            </a:lvl3pPr>
            <a:lvl4pPr marL="1600200" indent="-228600" algn="l" defTabSz="914400" rtl="0" eaLnBrk="0" latinLnBrk="0" hangingPunct="0">
              <a:spcBef>
                <a:spcPct val="20000"/>
              </a:spcBef>
              <a:buClr>
                <a:schemeClr val="tx1"/>
              </a:buClr>
              <a:buFont typeface="Wingdings" pitchFamily="2" charset="2"/>
              <a:buChar char="§"/>
              <a:defRPr sz="1600" kern="1200">
                <a:solidFill>
                  <a:schemeClr val="tx1"/>
                </a:solidFill>
                <a:latin typeface="Arial" charset="0"/>
                <a:ea typeface="+mn-ea"/>
                <a:cs typeface="Arial" charset="0"/>
              </a:defRPr>
            </a:lvl4pPr>
            <a:lvl5pPr marL="2057400" indent="-228600" algn="l" defTabSz="914400" rtl="0" eaLnBrk="0" latinLnBrk="0" hangingPunct="0">
              <a:spcBef>
                <a:spcPct val="20000"/>
              </a:spcBef>
              <a:buClr>
                <a:schemeClr val="tx1"/>
              </a:buClr>
              <a:buFont typeface="Wingdings" pitchFamily="2" charset="2"/>
              <a:buChar char="§"/>
              <a:defRPr sz="1600" kern="1200">
                <a:solidFill>
                  <a:schemeClr val="tx1"/>
                </a:solidFill>
                <a:latin typeface="Arial" charset="0"/>
                <a:ea typeface="+mn-ea"/>
                <a:cs typeface="Arial" charset="0"/>
              </a:defRPr>
            </a:lvl5pPr>
            <a:lvl6pPr marL="2514600" indent="-228600" algn="l" defTabSz="914400" rtl="0" eaLnBrk="0" fontAlgn="base" latinLnBrk="0" hangingPunct="0">
              <a:spcBef>
                <a:spcPct val="20000"/>
              </a:spcBef>
              <a:spcAft>
                <a:spcPct val="0"/>
              </a:spcAft>
              <a:buClr>
                <a:schemeClr val="tx1"/>
              </a:buClr>
              <a:buFont typeface="Wingdings" pitchFamily="2" charset="2"/>
              <a:buChar char="§"/>
              <a:defRPr sz="1600" kern="1200">
                <a:solidFill>
                  <a:schemeClr val="tx1"/>
                </a:solidFill>
                <a:latin typeface="Arial" charset="0"/>
                <a:ea typeface="+mn-ea"/>
                <a:cs typeface="Arial" charset="0"/>
              </a:defRPr>
            </a:lvl6pPr>
            <a:lvl7pPr marL="2971800" indent="-228600" algn="l" defTabSz="914400" rtl="0" eaLnBrk="0" fontAlgn="base" latinLnBrk="0" hangingPunct="0">
              <a:spcBef>
                <a:spcPct val="20000"/>
              </a:spcBef>
              <a:spcAft>
                <a:spcPct val="0"/>
              </a:spcAft>
              <a:buClr>
                <a:schemeClr val="tx1"/>
              </a:buClr>
              <a:buFont typeface="Wingdings" pitchFamily="2" charset="2"/>
              <a:buChar char="§"/>
              <a:defRPr sz="1600" kern="1200">
                <a:solidFill>
                  <a:schemeClr val="tx1"/>
                </a:solidFill>
                <a:latin typeface="Arial" charset="0"/>
                <a:ea typeface="+mn-ea"/>
                <a:cs typeface="Arial" charset="0"/>
              </a:defRPr>
            </a:lvl7pPr>
            <a:lvl8pPr marL="3429000" indent="-228600" algn="l" defTabSz="914400" rtl="0" eaLnBrk="0" fontAlgn="base" latinLnBrk="0" hangingPunct="0">
              <a:spcBef>
                <a:spcPct val="20000"/>
              </a:spcBef>
              <a:spcAft>
                <a:spcPct val="0"/>
              </a:spcAft>
              <a:buClr>
                <a:schemeClr val="tx1"/>
              </a:buClr>
              <a:buFont typeface="Wingdings" pitchFamily="2" charset="2"/>
              <a:buChar char="§"/>
              <a:defRPr sz="1600" kern="1200">
                <a:solidFill>
                  <a:schemeClr val="tx1"/>
                </a:solidFill>
                <a:latin typeface="Arial" charset="0"/>
                <a:ea typeface="+mn-ea"/>
                <a:cs typeface="Arial" charset="0"/>
              </a:defRPr>
            </a:lvl8pPr>
            <a:lvl9pPr marL="3886200" indent="-228600" algn="l" defTabSz="914400" rtl="0" eaLnBrk="0" fontAlgn="base" latinLnBrk="0" hangingPunct="0">
              <a:spcBef>
                <a:spcPct val="20000"/>
              </a:spcBef>
              <a:spcAft>
                <a:spcPct val="0"/>
              </a:spcAft>
              <a:buClr>
                <a:schemeClr val="tx1"/>
              </a:buClr>
              <a:buFont typeface="Wingdings" pitchFamily="2" charset="2"/>
              <a:buChar char="§"/>
              <a:defRPr sz="1600" kern="1200">
                <a:solidFill>
                  <a:schemeClr val="tx1"/>
                </a:solidFill>
                <a:latin typeface="Arial" charset="0"/>
                <a:ea typeface="+mn-ea"/>
                <a:cs typeface="Arial" charset="0"/>
              </a:defRPr>
            </a:lvl9pPr>
          </a:lstStyle>
          <a:p>
            <a:pPr eaLnBrk="1" hangingPunct="1">
              <a:spcBef>
                <a:spcPct val="0"/>
              </a:spcBef>
              <a:buClrTx/>
              <a:buFontTx/>
              <a:buNone/>
            </a:pPr>
            <a:r>
              <a:rPr lang="en-US" altLang="en-US" sz="900" smtClean="0">
                <a:latin typeface="Verdana" pitchFamily="34" charset="0"/>
              </a:rPr>
              <a:t>Slide 5</a:t>
            </a:r>
            <a:endParaRPr lang="en-US" altLang="en-US" sz="900" dirty="0" smtClean="0">
              <a:latin typeface="Verdana" pitchFamily="34" charset="0"/>
            </a:endParaRPr>
          </a:p>
        </p:txBody>
      </p:sp>
      <p:sp>
        <p:nvSpPr>
          <p:cNvPr id="12" name="Rectangle 3"/>
          <p:cNvSpPr txBox="1">
            <a:spLocks noChangeArrowheads="1"/>
          </p:cNvSpPr>
          <p:nvPr/>
        </p:nvSpPr>
        <p:spPr>
          <a:xfrm>
            <a:off x="571499" y="742950"/>
            <a:ext cx="7785101" cy="5734050"/>
          </a:xfrm>
          <a:prstGeom prst="rect">
            <a:avLst/>
          </a:prstGeom>
          <a:noFill/>
          <a:ln w="38100" cap="rnd">
            <a:noFill/>
            <a:round/>
            <a:headEnd/>
            <a:tailEnd/>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Arial" panose="020B0604020202020204" pitchFamily="34" charset="0"/>
              <a:buNone/>
              <a:defRPr/>
            </a:pPr>
            <a:endParaRPr lang="en-US" altLang="en-US" sz="200" b="1" dirty="0" smtClean="0"/>
          </a:p>
          <a:p>
            <a:pPr marL="0" indent="0">
              <a:buFont typeface="Arial" panose="020B0604020202020204" pitchFamily="34" charset="0"/>
              <a:buNone/>
            </a:pPr>
            <a:r>
              <a:rPr lang="en-US" b="1" dirty="0" smtClean="0">
                <a:latin typeface="Century" panose="02040604050505020304" pitchFamily="18" charset="0"/>
              </a:rPr>
              <a:t>Results:-</a:t>
            </a:r>
          </a:p>
          <a:p>
            <a:pPr marL="0" indent="0">
              <a:buFont typeface="Arial" panose="020B0604020202020204" pitchFamily="34" charset="0"/>
              <a:buNone/>
            </a:pPr>
            <a:r>
              <a:rPr lang="en-US" sz="1600" b="1" dirty="0">
                <a:latin typeface="Century" panose="02040604050505020304" pitchFamily="18" charset="0"/>
              </a:rPr>
              <a:t>2</a:t>
            </a:r>
            <a:r>
              <a:rPr lang="en-US" sz="1600" b="1" dirty="0" smtClean="0">
                <a:latin typeface="Century" panose="02040604050505020304" pitchFamily="18" charset="0"/>
              </a:rPr>
              <a:t>. Top cities based on unemployment rates as well as lowest crime rates (includes violent crimes and property crimes)</a:t>
            </a:r>
          </a:p>
          <a:p>
            <a:pPr marL="0" indent="0">
              <a:buFont typeface="Arial" panose="020B0604020202020204" pitchFamily="34" charset="0"/>
              <a:buNone/>
            </a:pPr>
            <a:endParaRPr lang="en-US" sz="2000" b="1" dirty="0" smtClean="0">
              <a:solidFill>
                <a:srgbClr val="00B0F0"/>
              </a:solidFill>
              <a:latin typeface="Century" panose="02040604050505020304" pitchFamily="18" charset="0"/>
            </a:endParaRPr>
          </a:p>
          <a:p>
            <a:pPr marL="0" indent="0">
              <a:buFont typeface="Arial" panose="020B0604020202020204" pitchFamily="34" charset="0"/>
              <a:buNone/>
            </a:pPr>
            <a:endParaRPr lang="en-US" sz="2000" b="1" dirty="0" smtClean="0">
              <a:solidFill>
                <a:srgbClr val="00B0F0"/>
              </a:solidFill>
              <a:latin typeface="Century" panose="02040604050505020304" pitchFamily="18" charset="0"/>
            </a:endParaRPr>
          </a:p>
          <a:p>
            <a:pPr marL="0" indent="0">
              <a:buFont typeface="Arial" panose="020B0604020202020204" pitchFamily="34" charset="0"/>
              <a:buNone/>
            </a:pPr>
            <a:endParaRPr lang="en-US" sz="2000" b="1" dirty="0" smtClean="0">
              <a:solidFill>
                <a:srgbClr val="00B0F0"/>
              </a:solidFill>
              <a:latin typeface="Century" panose="02040604050505020304" pitchFamily="18" charset="0"/>
            </a:endParaRPr>
          </a:p>
          <a:p>
            <a:pPr marL="0" indent="0">
              <a:buFont typeface="Arial" panose="020B0604020202020204" pitchFamily="34" charset="0"/>
              <a:buNone/>
            </a:pPr>
            <a:endParaRPr lang="en-US" sz="2000" b="1" dirty="0">
              <a:latin typeface="Century" panose="02040604050505020304" pitchFamily="18" charset="0"/>
            </a:endParaRPr>
          </a:p>
        </p:txBody>
      </p:sp>
      <p:sp>
        <p:nvSpPr>
          <p:cNvPr id="13" name="Footer Placeholder 1"/>
          <p:cNvSpPr txBox="1">
            <a:spLocks/>
          </p:cNvSpPr>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Fall 2015</a:t>
            </a:r>
            <a:endParaRPr lang="en-US"/>
          </a:p>
        </p:txBody>
      </p:sp>
      <p:sp>
        <p:nvSpPr>
          <p:cNvPr id="14" name="Rectangle 2"/>
          <p:cNvSpPr>
            <a:spLocks noGrp="1" noChangeArrowheads="1"/>
          </p:cNvSpPr>
          <p:nvPr>
            <p:ph type="title"/>
          </p:nvPr>
        </p:nvSpPr>
        <p:spPr>
          <a:xfrm>
            <a:off x="628650" y="365127"/>
            <a:ext cx="7886700" cy="765174"/>
          </a:xfrm>
        </p:spPr>
        <p:txBody>
          <a:bodyPr>
            <a:normAutofit/>
          </a:bodyPr>
          <a:lstStyle/>
          <a:p>
            <a:pPr algn="ctr"/>
            <a:r>
              <a:rPr lang="en-US" sz="2400" b="1" dirty="0">
                <a:latin typeface="Century" panose="02040604050505020304" pitchFamily="18" charset="0"/>
              </a:rPr>
              <a:t>Best Places To Live In The United States</a:t>
            </a:r>
            <a:endParaRPr lang="en-US" sz="2400" b="1" dirty="0">
              <a:solidFill>
                <a:srgbClr val="00B0F0"/>
              </a:solidFill>
              <a:latin typeface="Century" panose="02040604050505020304" pitchFamily="18" charset="0"/>
            </a:endParaRPr>
          </a:p>
        </p:txBody>
      </p:sp>
      <p:pic>
        <p:nvPicPr>
          <p:cNvPr id="17" name="Picture 16" descr="C:\Users\prachee_m\Desktop\bigd2.png"/>
          <p:cNvPicPr/>
          <p:nvPr/>
        </p:nvPicPr>
        <p:blipFill>
          <a:blip r:embed="rId2"/>
          <a:srcRect/>
          <a:stretch>
            <a:fillRect/>
          </a:stretch>
        </p:blipFill>
        <p:spPr bwMode="auto">
          <a:xfrm>
            <a:off x="698547" y="2265528"/>
            <a:ext cx="7737428" cy="3846347"/>
          </a:xfrm>
          <a:prstGeom prst="rect">
            <a:avLst/>
          </a:prstGeom>
          <a:noFill/>
          <a:ln w="9525">
            <a:noFill/>
            <a:miter lim="800000"/>
            <a:headEnd/>
            <a:tailEnd/>
          </a:ln>
        </p:spPr>
      </p:pic>
    </p:spTree>
    <p:extLst>
      <p:ext uri="{BB962C8B-B14F-4D97-AF65-F5344CB8AC3E}">
        <p14:creationId xmlns:p14="http://schemas.microsoft.com/office/powerpoint/2010/main" val="592709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Fall 2015</a:t>
            </a:r>
            <a:endParaRPr lang="en-US"/>
          </a:p>
        </p:txBody>
      </p:sp>
      <p:sp>
        <p:nvSpPr>
          <p:cNvPr id="5" name="Slide Number Placeholder 4"/>
          <p:cNvSpPr>
            <a:spLocks noGrp="1"/>
          </p:cNvSpPr>
          <p:nvPr>
            <p:ph type="sldNum" sz="quarter" idx="12"/>
          </p:nvPr>
        </p:nvSpPr>
        <p:spPr/>
        <p:txBody>
          <a:bodyPr/>
          <a:lstStyle/>
          <a:p>
            <a:fld id="{5D203155-CEC3-4C23-A817-1DEDAB589C13}" type="slidenum">
              <a:rPr lang="en-US" smtClean="0"/>
              <a:t>8</a:t>
            </a:fld>
            <a:endParaRPr lang="en-US"/>
          </a:p>
        </p:txBody>
      </p:sp>
      <p:sp>
        <p:nvSpPr>
          <p:cNvPr id="6" name="Slide Number Placeholder 3"/>
          <p:cNvSpPr txBox="1">
            <a:spLocks/>
          </p:cNvSpPr>
          <p:nvPr/>
        </p:nvSpPr>
        <p:spPr>
          <a:xfrm>
            <a:off x="628650" y="6356351"/>
            <a:ext cx="2057400" cy="365125"/>
          </a:xfrm>
          <a:prstGeom prst="rect">
            <a:avLst/>
          </a:prstGeom>
          <a:noFill/>
        </p:spPr>
        <p:txBody>
          <a:bodyPr vert="horz" lIns="91440" tIns="45720" rIns="91440" bIns="45720" rtlCol="0" anchor="ctr"/>
          <a:lstStyle>
            <a:defPPr>
              <a:defRPr lang="en-US"/>
            </a:defPPr>
            <a:lvl1pPr marL="0" algn="l" defTabSz="914400" rtl="0" eaLnBrk="0" latinLnBrk="0" hangingPunct="0">
              <a:spcBef>
                <a:spcPct val="20000"/>
              </a:spcBef>
              <a:buClr>
                <a:schemeClr val="tx1"/>
              </a:buClr>
              <a:buFont typeface="Wingdings" pitchFamily="2" charset="2"/>
              <a:buChar char="p"/>
              <a:defRPr sz="2400" kern="1200">
                <a:solidFill>
                  <a:schemeClr val="tx1"/>
                </a:solidFill>
                <a:latin typeface="Arial" charset="0"/>
                <a:ea typeface="+mn-ea"/>
                <a:cs typeface="Arial" charset="0"/>
              </a:defRPr>
            </a:lvl1pPr>
            <a:lvl2pPr marL="742950" indent="-285750" algn="l" defTabSz="914400" rtl="0" eaLnBrk="0" latinLnBrk="0" hangingPunct="0">
              <a:spcBef>
                <a:spcPct val="20000"/>
              </a:spcBef>
              <a:buClr>
                <a:schemeClr val="tx1"/>
              </a:buClr>
              <a:buFont typeface="Wingdings" pitchFamily="2" charset="2"/>
              <a:buChar char="n"/>
              <a:defRPr sz="2000" kern="1200">
                <a:solidFill>
                  <a:schemeClr val="tx1"/>
                </a:solidFill>
                <a:latin typeface="Arial" charset="0"/>
                <a:ea typeface="+mn-ea"/>
                <a:cs typeface="Arial" charset="0"/>
              </a:defRPr>
            </a:lvl2pPr>
            <a:lvl3pPr marL="1143000" indent="-228600" algn="l" defTabSz="914400" rtl="0" eaLnBrk="0" latinLnBrk="0" hangingPunct="0">
              <a:spcBef>
                <a:spcPct val="20000"/>
              </a:spcBef>
              <a:buClr>
                <a:schemeClr val="tx1"/>
              </a:buClr>
              <a:buFont typeface="Wingdings" pitchFamily="2" charset="2"/>
              <a:buChar char="p"/>
              <a:defRPr sz="1800" kern="1200">
                <a:solidFill>
                  <a:schemeClr val="tx1"/>
                </a:solidFill>
                <a:latin typeface="Arial" charset="0"/>
                <a:ea typeface="+mn-ea"/>
                <a:cs typeface="Arial" charset="0"/>
              </a:defRPr>
            </a:lvl3pPr>
            <a:lvl4pPr marL="1600200" indent="-228600" algn="l" defTabSz="914400" rtl="0" eaLnBrk="0" latinLnBrk="0" hangingPunct="0">
              <a:spcBef>
                <a:spcPct val="20000"/>
              </a:spcBef>
              <a:buClr>
                <a:schemeClr val="tx1"/>
              </a:buClr>
              <a:buFont typeface="Wingdings" pitchFamily="2" charset="2"/>
              <a:buChar char="§"/>
              <a:defRPr sz="1600" kern="1200">
                <a:solidFill>
                  <a:schemeClr val="tx1"/>
                </a:solidFill>
                <a:latin typeface="Arial" charset="0"/>
                <a:ea typeface="+mn-ea"/>
                <a:cs typeface="Arial" charset="0"/>
              </a:defRPr>
            </a:lvl4pPr>
            <a:lvl5pPr marL="2057400" indent="-228600" algn="l" defTabSz="914400" rtl="0" eaLnBrk="0" latinLnBrk="0" hangingPunct="0">
              <a:spcBef>
                <a:spcPct val="20000"/>
              </a:spcBef>
              <a:buClr>
                <a:schemeClr val="tx1"/>
              </a:buClr>
              <a:buFont typeface="Wingdings" pitchFamily="2" charset="2"/>
              <a:buChar char="§"/>
              <a:defRPr sz="1600" kern="1200">
                <a:solidFill>
                  <a:schemeClr val="tx1"/>
                </a:solidFill>
                <a:latin typeface="Arial" charset="0"/>
                <a:ea typeface="+mn-ea"/>
                <a:cs typeface="Arial" charset="0"/>
              </a:defRPr>
            </a:lvl5pPr>
            <a:lvl6pPr marL="2514600" indent="-228600" algn="l" defTabSz="914400" rtl="0" eaLnBrk="0" fontAlgn="base" latinLnBrk="0" hangingPunct="0">
              <a:spcBef>
                <a:spcPct val="20000"/>
              </a:spcBef>
              <a:spcAft>
                <a:spcPct val="0"/>
              </a:spcAft>
              <a:buClr>
                <a:schemeClr val="tx1"/>
              </a:buClr>
              <a:buFont typeface="Wingdings" pitchFamily="2" charset="2"/>
              <a:buChar char="§"/>
              <a:defRPr sz="1600" kern="1200">
                <a:solidFill>
                  <a:schemeClr val="tx1"/>
                </a:solidFill>
                <a:latin typeface="Arial" charset="0"/>
                <a:ea typeface="+mn-ea"/>
                <a:cs typeface="Arial" charset="0"/>
              </a:defRPr>
            </a:lvl6pPr>
            <a:lvl7pPr marL="2971800" indent="-228600" algn="l" defTabSz="914400" rtl="0" eaLnBrk="0" fontAlgn="base" latinLnBrk="0" hangingPunct="0">
              <a:spcBef>
                <a:spcPct val="20000"/>
              </a:spcBef>
              <a:spcAft>
                <a:spcPct val="0"/>
              </a:spcAft>
              <a:buClr>
                <a:schemeClr val="tx1"/>
              </a:buClr>
              <a:buFont typeface="Wingdings" pitchFamily="2" charset="2"/>
              <a:buChar char="§"/>
              <a:defRPr sz="1600" kern="1200">
                <a:solidFill>
                  <a:schemeClr val="tx1"/>
                </a:solidFill>
                <a:latin typeface="Arial" charset="0"/>
                <a:ea typeface="+mn-ea"/>
                <a:cs typeface="Arial" charset="0"/>
              </a:defRPr>
            </a:lvl7pPr>
            <a:lvl8pPr marL="3429000" indent="-228600" algn="l" defTabSz="914400" rtl="0" eaLnBrk="0" fontAlgn="base" latinLnBrk="0" hangingPunct="0">
              <a:spcBef>
                <a:spcPct val="20000"/>
              </a:spcBef>
              <a:spcAft>
                <a:spcPct val="0"/>
              </a:spcAft>
              <a:buClr>
                <a:schemeClr val="tx1"/>
              </a:buClr>
              <a:buFont typeface="Wingdings" pitchFamily="2" charset="2"/>
              <a:buChar char="§"/>
              <a:defRPr sz="1600" kern="1200">
                <a:solidFill>
                  <a:schemeClr val="tx1"/>
                </a:solidFill>
                <a:latin typeface="Arial" charset="0"/>
                <a:ea typeface="+mn-ea"/>
                <a:cs typeface="Arial" charset="0"/>
              </a:defRPr>
            </a:lvl8pPr>
            <a:lvl9pPr marL="3886200" indent="-228600" algn="l" defTabSz="914400" rtl="0" eaLnBrk="0" fontAlgn="base" latinLnBrk="0" hangingPunct="0">
              <a:spcBef>
                <a:spcPct val="20000"/>
              </a:spcBef>
              <a:spcAft>
                <a:spcPct val="0"/>
              </a:spcAft>
              <a:buClr>
                <a:schemeClr val="tx1"/>
              </a:buClr>
              <a:buFont typeface="Wingdings" pitchFamily="2" charset="2"/>
              <a:buChar char="§"/>
              <a:defRPr sz="1600" kern="1200">
                <a:solidFill>
                  <a:schemeClr val="tx1"/>
                </a:solidFill>
                <a:latin typeface="Arial" charset="0"/>
                <a:ea typeface="+mn-ea"/>
                <a:cs typeface="Arial" charset="0"/>
              </a:defRPr>
            </a:lvl9pPr>
          </a:lstStyle>
          <a:p>
            <a:pPr eaLnBrk="1" hangingPunct="1">
              <a:spcBef>
                <a:spcPct val="0"/>
              </a:spcBef>
              <a:buClrTx/>
              <a:buFontTx/>
              <a:buNone/>
            </a:pPr>
            <a:r>
              <a:rPr lang="en-US" altLang="en-US" sz="900" smtClean="0">
                <a:latin typeface="Verdana" pitchFamily="34" charset="0"/>
              </a:rPr>
              <a:t>Slide 5</a:t>
            </a:r>
            <a:endParaRPr lang="en-US" altLang="en-US" sz="900" dirty="0" smtClean="0">
              <a:latin typeface="Verdana" pitchFamily="34" charset="0"/>
            </a:endParaRPr>
          </a:p>
        </p:txBody>
      </p:sp>
      <p:sp>
        <p:nvSpPr>
          <p:cNvPr id="7" name="Rectangle 3"/>
          <p:cNvSpPr txBox="1">
            <a:spLocks noChangeArrowheads="1"/>
          </p:cNvSpPr>
          <p:nvPr/>
        </p:nvSpPr>
        <p:spPr>
          <a:xfrm>
            <a:off x="571499" y="742950"/>
            <a:ext cx="7785101" cy="5734050"/>
          </a:xfrm>
          <a:prstGeom prst="rect">
            <a:avLst/>
          </a:prstGeom>
          <a:noFill/>
          <a:ln w="38100" cap="rnd">
            <a:noFill/>
            <a:round/>
            <a:headEnd/>
            <a:tailEnd/>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Arial" panose="020B0604020202020204" pitchFamily="34" charset="0"/>
              <a:buNone/>
              <a:defRPr/>
            </a:pPr>
            <a:endParaRPr lang="en-US" altLang="en-US" sz="200" b="1" dirty="0" smtClean="0"/>
          </a:p>
          <a:p>
            <a:pPr marL="0" indent="0">
              <a:buFont typeface="Arial" panose="020B0604020202020204" pitchFamily="34" charset="0"/>
              <a:buNone/>
            </a:pPr>
            <a:r>
              <a:rPr lang="en-US" b="1" dirty="0" smtClean="0">
                <a:latin typeface="Century" panose="02040604050505020304" pitchFamily="18" charset="0"/>
              </a:rPr>
              <a:t>Results:-</a:t>
            </a:r>
          </a:p>
          <a:p>
            <a:pPr marL="0" indent="0">
              <a:buFont typeface="Arial" panose="020B0604020202020204" pitchFamily="34" charset="0"/>
              <a:buNone/>
            </a:pPr>
            <a:r>
              <a:rPr lang="en-US" sz="1600" b="1" dirty="0" smtClean="0">
                <a:latin typeface="Century" panose="02040604050505020304" pitchFamily="18" charset="0"/>
              </a:rPr>
              <a:t>3. Final results based on unemployment rates, crime rates as well as good air quality (clean cities)</a:t>
            </a:r>
          </a:p>
          <a:p>
            <a:pPr marL="0" indent="0">
              <a:buFont typeface="Arial" panose="020B0604020202020204" pitchFamily="34" charset="0"/>
              <a:buNone/>
            </a:pPr>
            <a:endParaRPr lang="en-US" sz="2000" b="1" dirty="0" smtClean="0">
              <a:solidFill>
                <a:srgbClr val="00B0F0"/>
              </a:solidFill>
              <a:latin typeface="Century" panose="02040604050505020304" pitchFamily="18" charset="0"/>
            </a:endParaRPr>
          </a:p>
          <a:p>
            <a:pPr marL="0" indent="0">
              <a:buFont typeface="Arial" panose="020B0604020202020204" pitchFamily="34" charset="0"/>
              <a:buNone/>
            </a:pPr>
            <a:endParaRPr lang="en-US" sz="2000" b="1" dirty="0" smtClean="0">
              <a:solidFill>
                <a:srgbClr val="00B0F0"/>
              </a:solidFill>
              <a:latin typeface="Century" panose="02040604050505020304" pitchFamily="18" charset="0"/>
            </a:endParaRPr>
          </a:p>
          <a:p>
            <a:pPr marL="0" indent="0">
              <a:buFont typeface="Arial" panose="020B0604020202020204" pitchFamily="34" charset="0"/>
              <a:buNone/>
            </a:pPr>
            <a:endParaRPr lang="en-US" sz="2000" b="1" dirty="0" smtClean="0">
              <a:solidFill>
                <a:srgbClr val="00B0F0"/>
              </a:solidFill>
              <a:latin typeface="Century" panose="02040604050505020304" pitchFamily="18" charset="0"/>
            </a:endParaRPr>
          </a:p>
          <a:p>
            <a:pPr marL="0" indent="0">
              <a:buFont typeface="Arial" panose="020B0604020202020204" pitchFamily="34" charset="0"/>
              <a:buNone/>
            </a:pPr>
            <a:endParaRPr lang="en-US" sz="2000" b="1" dirty="0">
              <a:latin typeface="Century" panose="02040604050505020304" pitchFamily="18" charset="0"/>
            </a:endParaRPr>
          </a:p>
        </p:txBody>
      </p:sp>
      <p:sp>
        <p:nvSpPr>
          <p:cNvPr id="8" name="Footer Placeholder 1"/>
          <p:cNvSpPr txBox="1">
            <a:spLocks/>
          </p:cNvSpPr>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Fall 2015</a:t>
            </a:r>
            <a:endParaRPr lang="en-US"/>
          </a:p>
        </p:txBody>
      </p:sp>
      <p:sp>
        <p:nvSpPr>
          <p:cNvPr id="9" name="Rectangle 2"/>
          <p:cNvSpPr>
            <a:spLocks noGrp="1" noChangeArrowheads="1"/>
          </p:cNvSpPr>
          <p:nvPr>
            <p:ph type="title"/>
          </p:nvPr>
        </p:nvSpPr>
        <p:spPr>
          <a:xfrm>
            <a:off x="628650" y="365127"/>
            <a:ext cx="7886700" cy="765174"/>
          </a:xfrm>
        </p:spPr>
        <p:txBody>
          <a:bodyPr>
            <a:normAutofit/>
          </a:bodyPr>
          <a:lstStyle/>
          <a:p>
            <a:pPr algn="ctr"/>
            <a:r>
              <a:rPr lang="en-US" sz="2400" b="1" dirty="0">
                <a:latin typeface="Century" panose="02040604050505020304" pitchFamily="18" charset="0"/>
              </a:rPr>
              <a:t>Best Places To Live In The United States</a:t>
            </a:r>
            <a:endParaRPr lang="en-US" sz="2400" b="1" dirty="0">
              <a:solidFill>
                <a:srgbClr val="00B0F0"/>
              </a:solidFill>
              <a:latin typeface="Century" panose="02040604050505020304" pitchFamily="18" charset="0"/>
            </a:endParaRPr>
          </a:p>
        </p:txBody>
      </p:sp>
      <p:pic>
        <p:nvPicPr>
          <p:cNvPr id="11" name="Picture 10" descr="C:\Users\prachee_m\Desktop\FinalCity.png"/>
          <p:cNvPicPr/>
          <p:nvPr/>
        </p:nvPicPr>
        <p:blipFill rotWithShape="1">
          <a:blip r:embed="rId2"/>
          <a:srcRect l="18757" t="11624" r="16619" b="18631"/>
          <a:stretch/>
        </p:blipFill>
        <p:spPr bwMode="auto">
          <a:xfrm>
            <a:off x="1286301" y="2129052"/>
            <a:ext cx="6571397" cy="403838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7069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Fall 2015</a:t>
            </a:r>
            <a:endParaRPr lang="en-US"/>
          </a:p>
        </p:txBody>
      </p:sp>
      <p:sp>
        <p:nvSpPr>
          <p:cNvPr id="5" name="Slide Number Placeholder 4"/>
          <p:cNvSpPr>
            <a:spLocks noGrp="1"/>
          </p:cNvSpPr>
          <p:nvPr>
            <p:ph type="sldNum" sz="quarter" idx="12"/>
          </p:nvPr>
        </p:nvSpPr>
        <p:spPr/>
        <p:txBody>
          <a:bodyPr/>
          <a:lstStyle/>
          <a:p>
            <a:fld id="{5D203155-CEC3-4C23-A817-1DEDAB589C13}" type="slidenum">
              <a:rPr lang="en-US" smtClean="0"/>
              <a:t>9</a:t>
            </a:fld>
            <a:endParaRPr lang="en-US"/>
          </a:p>
        </p:txBody>
      </p:sp>
      <p:sp>
        <p:nvSpPr>
          <p:cNvPr id="13" name="Footer Placeholder 3"/>
          <p:cNvSpPr txBox="1">
            <a:spLocks/>
          </p:cNvSpPr>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Fall 2015</a:t>
            </a:r>
            <a:endParaRPr lang="en-US"/>
          </a:p>
        </p:txBody>
      </p:sp>
      <p:sp>
        <p:nvSpPr>
          <p:cNvPr id="14" name="Slide Number Placeholder 4"/>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203155-CEC3-4C23-A817-1DEDAB589C13}" type="slidenum">
              <a:rPr lang="en-US" smtClean="0"/>
              <a:pPr/>
              <a:t>9</a:t>
            </a:fld>
            <a:endParaRPr lang="en-US"/>
          </a:p>
        </p:txBody>
      </p:sp>
      <p:sp>
        <p:nvSpPr>
          <p:cNvPr id="15" name="Slide Number Placeholder 3"/>
          <p:cNvSpPr txBox="1">
            <a:spLocks/>
          </p:cNvSpPr>
          <p:nvPr/>
        </p:nvSpPr>
        <p:spPr>
          <a:xfrm>
            <a:off x="628650" y="6356351"/>
            <a:ext cx="2057400" cy="365125"/>
          </a:xfrm>
          <a:prstGeom prst="rect">
            <a:avLst/>
          </a:prstGeom>
          <a:noFill/>
        </p:spPr>
        <p:txBody>
          <a:bodyPr vert="horz" lIns="91440" tIns="45720" rIns="91440" bIns="45720" rtlCol="0" anchor="ctr"/>
          <a:lstStyle>
            <a:defPPr>
              <a:defRPr lang="en-US"/>
            </a:defPPr>
            <a:lvl1pPr marL="0" algn="l" defTabSz="914400" rtl="0" eaLnBrk="0" latinLnBrk="0" hangingPunct="0">
              <a:spcBef>
                <a:spcPct val="20000"/>
              </a:spcBef>
              <a:buClr>
                <a:schemeClr val="tx1"/>
              </a:buClr>
              <a:buFont typeface="Wingdings" pitchFamily="2" charset="2"/>
              <a:buChar char="p"/>
              <a:defRPr sz="2400" kern="1200">
                <a:solidFill>
                  <a:schemeClr val="tx1"/>
                </a:solidFill>
                <a:latin typeface="Arial" charset="0"/>
                <a:ea typeface="+mn-ea"/>
                <a:cs typeface="Arial" charset="0"/>
              </a:defRPr>
            </a:lvl1pPr>
            <a:lvl2pPr marL="742950" indent="-285750" algn="l" defTabSz="914400" rtl="0" eaLnBrk="0" latinLnBrk="0" hangingPunct="0">
              <a:spcBef>
                <a:spcPct val="20000"/>
              </a:spcBef>
              <a:buClr>
                <a:schemeClr val="tx1"/>
              </a:buClr>
              <a:buFont typeface="Wingdings" pitchFamily="2" charset="2"/>
              <a:buChar char="n"/>
              <a:defRPr sz="2000" kern="1200">
                <a:solidFill>
                  <a:schemeClr val="tx1"/>
                </a:solidFill>
                <a:latin typeface="Arial" charset="0"/>
                <a:ea typeface="+mn-ea"/>
                <a:cs typeface="Arial" charset="0"/>
              </a:defRPr>
            </a:lvl2pPr>
            <a:lvl3pPr marL="1143000" indent="-228600" algn="l" defTabSz="914400" rtl="0" eaLnBrk="0" latinLnBrk="0" hangingPunct="0">
              <a:spcBef>
                <a:spcPct val="20000"/>
              </a:spcBef>
              <a:buClr>
                <a:schemeClr val="tx1"/>
              </a:buClr>
              <a:buFont typeface="Wingdings" pitchFamily="2" charset="2"/>
              <a:buChar char="p"/>
              <a:defRPr sz="1800" kern="1200">
                <a:solidFill>
                  <a:schemeClr val="tx1"/>
                </a:solidFill>
                <a:latin typeface="Arial" charset="0"/>
                <a:ea typeface="+mn-ea"/>
                <a:cs typeface="Arial" charset="0"/>
              </a:defRPr>
            </a:lvl3pPr>
            <a:lvl4pPr marL="1600200" indent="-228600" algn="l" defTabSz="914400" rtl="0" eaLnBrk="0" latinLnBrk="0" hangingPunct="0">
              <a:spcBef>
                <a:spcPct val="20000"/>
              </a:spcBef>
              <a:buClr>
                <a:schemeClr val="tx1"/>
              </a:buClr>
              <a:buFont typeface="Wingdings" pitchFamily="2" charset="2"/>
              <a:buChar char="§"/>
              <a:defRPr sz="1600" kern="1200">
                <a:solidFill>
                  <a:schemeClr val="tx1"/>
                </a:solidFill>
                <a:latin typeface="Arial" charset="0"/>
                <a:ea typeface="+mn-ea"/>
                <a:cs typeface="Arial" charset="0"/>
              </a:defRPr>
            </a:lvl4pPr>
            <a:lvl5pPr marL="2057400" indent="-228600" algn="l" defTabSz="914400" rtl="0" eaLnBrk="0" latinLnBrk="0" hangingPunct="0">
              <a:spcBef>
                <a:spcPct val="20000"/>
              </a:spcBef>
              <a:buClr>
                <a:schemeClr val="tx1"/>
              </a:buClr>
              <a:buFont typeface="Wingdings" pitchFamily="2" charset="2"/>
              <a:buChar char="§"/>
              <a:defRPr sz="1600" kern="1200">
                <a:solidFill>
                  <a:schemeClr val="tx1"/>
                </a:solidFill>
                <a:latin typeface="Arial" charset="0"/>
                <a:ea typeface="+mn-ea"/>
                <a:cs typeface="Arial" charset="0"/>
              </a:defRPr>
            </a:lvl5pPr>
            <a:lvl6pPr marL="2514600" indent="-228600" algn="l" defTabSz="914400" rtl="0" eaLnBrk="0" fontAlgn="base" latinLnBrk="0" hangingPunct="0">
              <a:spcBef>
                <a:spcPct val="20000"/>
              </a:spcBef>
              <a:spcAft>
                <a:spcPct val="0"/>
              </a:spcAft>
              <a:buClr>
                <a:schemeClr val="tx1"/>
              </a:buClr>
              <a:buFont typeface="Wingdings" pitchFamily="2" charset="2"/>
              <a:buChar char="§"/>
              <a:defRPr sz="1600" kern="1200">
                <a:solidFill>
                  <a:schemeClr val="tx1"/>
                </a:solidFill>
                <a:latin typeface="Arial" charset="0"/>
                <a:ea typeface="+mn-ea"/>
                <a:cs typeface="Arial" charset="0"/>
              </a:defRPr>
            </a:lvl6pPr>
            <a:lvl7pPr marL="2971800" indent="-228600" algn="l" defTabSz="914400" rtl="0" eaLnBrk="0" fontAlgn="base" latinLnBrk="0" hangingPunct="0">
              <a:spcBef>
                <a:spcPct val="20000"/>
              </a:spcBef>
              <a:spcAft>
                <a:spcPct val="0"/>
              </a:spcAft>
              <a:buClr>
                <a:schemeClr val="tx1"/>
              </a:buClr>
              <a:buFont typeface="Wingdings" pitchFamily="2" charset="2"/>
              <a:buChar char="§"/>
              <a:defRPr sz="1600" kern="1200">
                <a:solidFill>
                  <a:schemeClr val="tx1"/>
                </a:solidFill>
                <a:latin typeface="Arial" charset="0"/>
                <a:ea typeface="+mn-ea"/>
                <a:cs typeface="Arial" charset="0"/>
              </a:defRPr>
            </a:lvl7pPr>
            <a:lvl8pPr marL="3429000" indent="-228600" algn="l" defTabSz="914400" rtl="0" eaLnBrk="0" fontAlgn="base" latinLnBrk="0" hangingPunct="0">
              <a:spcBef>
                <a:spcPct val="20000"/>
              </a:spcBef>
              <a:spcAft>
                <a:spcPct val="0"/>
              </a:spcAft>
              <a:buClr>
                <a:schemeClr val="tx1"/>
              </a:buClr>
              <a:buFont typeface="Wingdings" pitchFamily="2" charset="2"/>
              <a:buChar char="§"/>
              <a:defRPr sz="1600" kern="1200">
                <a:solidFill>
                  <a:schemeClr val="tx1"/>
                </a:solidFill>
                <a:latin typeface="Arial" charset="0"/>
                <a:ea typeface="+mn-ea"/>
                <a:cs typeface="Arial" charset="0"/>
              </a:defRPr>
            </a:lvl8pPr>
            <a:lvl9pPr marL="3886200" indent="-228600" algn="l" defTabSz="914400" rtl="0" eaLnBrk="0" fontAlgn="base" latinLnBrk="0" hangingPunct="0">
              <a:spcBef>
                <a:spcPct val="20000"/>
              </a:spcBef>
              <a:spcAft>
                <a:spcPct val="0"/>
              </a:spcAft>
              <a:buClr>
                <a:schemeClr val="tx1"/>
              </a:buClr>
              <a:buFont typeface="Wingdings" pitchFamily="2" charset="2"/>
              <a:buChar char="§"/>
              <a:defRPr sz="1600" kern="1200">
                <a:solidFill>
                  <a:schemeClr val="tx1"/>
                </a:solidFill>
                <a:latin typeface="Arial" charset="0"/>
                <a:ea typeface="+mn-ea"/>
                <a:cs typeface="Arial" charset="0"/>
              </a:defRPr>
            </a:lvl9pPr>
          </a:lstStyle>
          <a:p>
            <a:pPr eaLnBrk="1" hangingPunct="1">
              <a:spcBef>
                <a:spcPct val="0"/>
              </a:spcBef>
              <a:buClrTx/>
              <a:buFontTx/>
              <a:buNone/>
            </a:pPr>
            <a:r>
              <a:rPr lang="en-US" altLang="en-US" sz="900" smtClean="0">
                <a:latin typeface="Verdana" pitchFamily="34" charset="0"/>
              </a:rPr>
              <a:t>Slide 5</a:t>
            </a:r>
            <a:endParaRPr lang="en-US" altLang="en-US" sz="900" dirty="0" smtClean="0">
              <a:latin typeface="Verdana" pitchFamily="34" charset="0"/>
            </a:endParaRPr>
          </a:p>
        </p:txBody>
      </p:sp>
      <p:sp>
        <p:nvSpPr>
          <p:cNvPr id="16" name="Rectangle 3"/>
          <p:cNvSpPr txBox="1">
            <a:spLocks noChangeArrowheads="1"/>
          </p:cNvSpPr>
          <p:nvPr/>
        </p:nvSpPr>
        <p:spPr>
          <a:xfrm>
            <a:off x="571499" y="742950"/>
            <a:ext cx="7785101" cy="5734050"/>
          </a:xfrm>
          <a:prstGeom prst="rect">
            <a:avLst/>
          </a:prstGeom>
          <a:noFill/>
          <a:ln w="38100" cap="rnd">
            <a:noFill/>
            <a:round/>
            <a:headEnd/>
            <a:tailEnd/>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Arial" panose="020B0604020202020204" pitchFamily="34" charset="0"/>
              <a:buNone/>
              <a:defRPr/>
            </a:pPr>
            <a:endParaRPr lang="en-US" altLang="en-US" sz="200" b="1" dirty="0" smtClean="0"/>
          </a:p>
          <a:p>
            <a:pPr marL="0" indent="0">
              <a:buFont typeface="Arial" panose="020B0604020202020204" pitchFamily="34" charset="0"/>
              <a:buNone/>
            </a:pPr>
            <a:r>
              <a:rPr lang="en-US" b="1" dirty="0" smtClean="0">
                <a:latin typeface="Century" panose="02040604050505020304" pitchFamily="18" charset="0"/>
              </a:rPr>
              <a:t>Results:-</a:t>
            </a:r>
          </a:p>
          <a:p>
            <a:pPr marL="0" indent="0">
              <a:buFont typeface="Arial" panose="020B0604020202020204" pitchFamily="34" charset="0"/>
              <a:buNone/>
            </a:pPr>
            <a:r>
              <a:rPr lang="en-US" sz="2000" b="1" dirty="0" smtClean="0">
                <a:latin typeface="Century" panose="02040604050505020304" pitchFamily="18" charset="0"/>
              </a:rPr>
              <a:t>Final results</a:t>
            </a:r>
          </a:p>
          <a:p>
            <a:pPr marL="0" indent="0">
              <a:buFont typeface="Arial" panose="020B0604020202020204" pitchFamily="34" charset="0"/>
              <a:buNone/>
            </a:pPr>
            <a:endParaRPr lang="en-US" sz="1600" b="1" dirty="0">
              <a:latin typeface="Century" panose="02040604050505020304" pitchFamily="18" charset="0"/>
            </a:endParaRPr>
          </a:p>
          <a:p>
            <a:pPr marL="0" indent="0">
              <a:buFont typeface="Arial" panose="020B0604020202020204" pitchFamily="34" charset="0"/>
              <a:buNone/>
            </a:pPr>
            <a:endParaRPr lang="en-US" sz="1600" b="1" dirty="0" smtClean="0">
              <a:solidFill>
                <a:schemeClr val="accent1">
                  <a:lumMod val="50000"/>
                </a:schemeClr>
              </a:solidFill>
              <a:latin typeface="Century" panose="02040604050505020304" pitchFamily="18" charset="0"/>
            </a:endParaRPr>
          </a:p>
          <a:p>
            <a:pPr marL="0" indent="0">
              <a:buFont typeface="Arial" panose="020B0604020202020204" pitchFamily="34" charset="0"/>
              <a:buNone/>
            </a:pPr>
            <a:endParaRPr lang="en-US" sz="2000" b="1" dirty="0" smtClean="0">
              <a:solidFill>
                <a:srgbClr val="00B0F0"/>
              </a:solidFill>
              <a:latin typeface="Century" panose="02040604050505020304" pitchFamily="18" charset="0"/>
            </a:endParaRPr>
          </a:p>
          <a:p>
            <a:pPr marL="0" indent="0">
              <a:buFont typeface="Arial" panose="020B0604020202020204" pitchFamily="34" charset="0"/>
              <a:buNone/>
            </a:pPr>
            <a:endParaRPr lang="en-US" sz="2000" b="1" dirty="0" smtClean="0">
              <a:solidFill>
                <a:srgbClr val="00B0F0"/>
              </a:solidFill>
              <a:latin typeface="Century" panose="02040604050505020304" pitchFamily="18" charset="0"/>
            </a:endParaRPr>
          </a:p>
          <a:p>
            <a:pPr marL="0" indent="0">
              <a:buFont typeface="Arial" panose="020B0604020202020204" pitchFamily="34" charset="0"/>
              <a:buNone/>
            </a:pPr>
            <a:endParaRPr lang="en-US" sz="2000" b="1" dirty="0" smtClean="0">
              <a:solidFill>
                <a:srgbClr val="00B0F0"/>
              </a:solidFill>
              <a:latin typeface="Century" panose="02040604050505020304" pitchFamily="18" charset="0"/>
            </a:endParaRPr>
          </a:p>
          <a:p>
            <a:pPr marL="0" indent="0">
              <a:buFont typeface="Arial" panose="020B0604020202020204" pitchFamily="34" charset="0"/>
              <a:buNone/>
            </a:pPr>
            <a:endParaRPr lang="en-US" sz="2000" b="1" dirty="0">
              <a:latin typeface="Century" panose="02040604050505020304" pitchFamily="18" charset="0"/>
            </a:endParaRPr>
          </a:p>
        </p:txBody>
      </p:sp>
      <p:sp>
        <p:nvSpPr>
          <p:cNvPr id="17" name="Footer Placeholder 1"/>
          <p:cNvSpPr txBox="1">
            <a:spLocks/>
          </p:cNvSpPr>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Fall 2015</a:t>
            </a:r>
            <a:endParaRPr lang="en-US"/>
          </a:p>
        </p:txBody>
      </p:sp>
      <p:sp>
        <p:nvSpPr>
          <p:cNvPr id="18" name="Rectangle 2"/>
          <p:cNvSpPr>
            <a:spLocks noGrp="1" noChangeArrowheads="1"/>
          </p:cNvSpPr>
          <p:nvPr>
            <p:ph type="title"/>
          </p:nvPr>
        </p:nvSpPr>
        <p:spPr>
          <a:xfrm>
            <a:off x="628650" y="365127"/>
            <a:ext cx="7886700" cy="765174"/>
          </a:xfrm>
        </p:spPr>
        <p:txBody>
          <a:bodyPr>
            <a:normAutofit/>
          </a:bodyPr>
          <a:lstStyle/>
          <a:p>
            <a:pPr algn="ctr"/>
            <a:r>
              <a:rPr lang="en-US" sz="2400" b="1" dirty="0">
                <a:latin typeface="Century" panose="02040604050505020304" pitchFamily="18" charset="0"/>
              </a:rPr>
              <a:t>Best Places To Live In The United States</a:t>
            </a:r>
            <a:endParaRPr lang="en-US" sz="2400" b="1" dirty="0">
              <a:solidFill>
                <a:srgbClr val="00B0F0"/>
              </a:solidFill>
              <a:latin typeface="Century" panose="02040604050505020304" pitchFamily="18"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2981559965"/>
              </p:ext>
            </p:extLst>
          </p:nvPr>
        </p:nvGraphicFramePr>
        <p:xfrm>
          <a:off x="628650" y="2210935"/>
          <a:ext cx="7727948" cy="3043455"/>
        </p:xfrm>
        <a:graphic>
          <a:graphicData uri="http://schemas.openxmlformats.org/drawingml/2006/table">
            <a:tbl>
              <a:tblPr bandRow="1">
                <a:tableStyleId>{5C22544A-7EE6-4342-B048-85BDC9FD1C3A}</a:tableStyleId>
              </a:tblPr>
              <a:tblGrid>
                <a:gridCol w="1931987"/>
                <a:gridCol w="1931987"/>
                <a:gridCol w="1931987"/>
                <a:gridCol w="1931987"/>
              </a:tblGrid>
              <a:tr h="608691">
                <a:tc>
                  <a:txBody>
                    <a:bodyPr/>
                    <a:lstStyle/>
                    <a:p>
                      <a:r>
                        <a:rPr lang="en-US" sz="1800" b="1" dirty="0" smtClean="0">
                          <a:latin typeface="Century" panose="02040604050505020304" pitchFamily="18" charset="0"/>
                        </a:rPr>
                        <a:t>Madison</a:t>
                      </a:r>
                      <a:endParaRPr lang="en-US" sz="1800" b="1" dirty="0">
                        <a:latin typeface="Century" panose="020406040505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b="1" dirty="0" smtClean="0">
                          <a:latin typeface="Century" panose="02040604050505020304" pitchFamily="18" charset="0"/>
                        </a:rPr>
                        <a:t>Milwaukee</a:t>
                      </a:r>
                      <a:endParaRPr lang="en-US" sz="1800" b="1" dirty="0">
                        <a:latin typeface="Century" panose="020406040505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b="1" dirty="0" smtClean="0">
                          <a:latin typeface="Century" panose="02040604050505020304" pitchFamily="18" charset="0"/>
                        </a:rPr>
                        <a:t>Rochester</a:t>
                      </a:r>
                      <a:endParaRPr lang="en-US" sz="1800" b="1" dirty="0">
                        <a:latin typeface="Century" panose="020406040505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b="1" dirty="0" smtClean="0">
                          <a:latin typeface="Century" panose="02040604050505020304" pitchFamily="18" charset="0"/>
                        </a:rPr>
                        <a:t>Portland</a:t>
                      </a:r>
                      <a:endParaRPr lang="en-US" sz="1800" b="1" dirty="0">
                        <a:latin typeface="Century" panose="020406040505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608691">
                <a:tc>
                  <a:txBody>
                    <a:bodyPr/>
                    <a:lstStyle/>
                    <a:p>
                      <a:r>
                        <a:rPr lang="en-US" sz="1800" b="1" dirty="0" smtClean="0">
                          <a:latin typeface="Century" panose="02040604050505020304" pitchFamily="18" charset="0"/>
                        </a:rPr>
                        <a:t>Cleveland</a:t>
                      </a:r>
                      <a:endParaRPr lang="en-US" sz="1800" b="1" dirty="0">
                        <a:latin typeface="Century" panose="020406040505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b="1" dirty="0" smtClean="0">
                          <a:latin typeface="Century" panose="02040604050505020304" pitchFamily="18" charset="0"/>
                        </a:rPr>
                        <a:t>San Diego</a:t>
                      </a:r>
                      <a:endParaRPr lang="en-US" sz="1800" b="1" dirty="0">
                        <a:latin typeface="Century" panose="020406040505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b="1" dirty="0" smtClean="0">
                          <a:latin typeface="Century" panose="02040604050505020304" pitchFamily="18" charset="0"/>
                        </a:rPr>
                        <a:t>Boston</a:t>
                      </a:r>
                      <a:endParaRPr lang="en-US" sz="1800" b="1" dirty="0">
                        <a:latin typeface="Century" panose="020406040505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b="1" dirty="0" smtClean="0">
                          <a:latin typeface="Century" panose="02040604050505020304" pitchFamily="18" charset="0"/>
                        </a:rPr>
                        <a:t>Berkeley</a:t>
                      </a:r>
                      <a:endParaRPr lang="en-US" sz="1800" b="1" dirty="0">
                        <a:latin typeface="Century" panose="020406040505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608691">
                <a:tc>
                  <a:txBody>
                    <a:bodyPr/>
                    <a:lstStyle/>
                    <a:p>
                      <a:r>
                        <a:rPr lang="en-US" sz="1800" b="1" dirty="0" smtClean="0">
                          <a:latin typeface="Century" panose="02040604050505020304" pitchFamily="18" charset="0"/>
                        </a:rPr>
                        <a:t>Austin</a:t>
                      </a:r>
                      <a:endParaRPr lang="en-US" sz="1800" b="1" dirty="0">
                        <a:latin typeface="Century" panose="020406040505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b="1" dirty="0" smtClean="0">
                          <a:latin typeface="Century" panose="02040604050505020304" pitchFamily="18" charset="0"/>
                        </a:rPr>
                        <a:t>Dallas</a:t>
                      </a:r>
                      <a:endParaRPr lang="en-US" sz="1800" b="1" dirty="0">
                        <a:latin typeface="Century" panose="020406040505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b="1" dirty="0" smtClean="0">
                          <a:latin typeface="Century" panose="02040604050505020304" pitchFamily="18" charset="0"/>
                        </a:rPr>
                        <a:t>San Antonio</a:t>
                      </a:r>
                      <a:endParaRPr lang="en-US" sz="1800" b="1" dirty="0">
                        <a:latin typeface="Century" panose="020406040505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b="1" dirty="0" smtClean="0">
                          <a:latin typeface="Century" panose="02040604050505020304" pitchFamily="18" charset="0"/>
                        </a:rPr>
                        <a:t>Ann Arbor</a:t>
                      </a:r>
                      <a:endParaRPr lang="en-US" sz="1800" b="1" dirty="0">
                        <a:latin typeface="Century" panose="020406040505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608691">
                <a:tc>
                  <a:txBody>
                    <a:bodyPr/>
                    <a:lstStyle/>
                    <a:p>
                      <a:r>
                        <a:rPr lang="en-US" sz="1800" b="1" dirty="0" smtClean="0">
                          <a:latin typeface="Century" panose="02040604050505020304" pitchFamily="18" charset="0"/>
                        </a:rPr>
                        <a:t>Virginia Beach</a:t>
                      </a:r>
                      <a:endParaRPr lang="en-US" sz="1800" b="1" dirty="0">
                        <a:latin typeface="Century" panose="020406040505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b="1" dirty="0" smtClean="0">
                          <a:latin typeface="Century" panose="02040604050505020304" pitchFamily="18" charset="0"/>
                        </a:rPr>
                        <a:t>Columbus</a:t>
                      </a:r>
                      <a:endParaRPr lang="en-US" sz="1800" b="1" dirty="0">
                        <a:latin typeface="Century" panose="020406040505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b="1" dirty="0" smtClean="0">
                          <a:latin typeface="Century" panose="02040604050505020304" pitchFamily="18" charset="0"/>
                        </a:rPr>
                        <a:t>Kansas City</a:t>
                      </a:r>
                      <a:endParaRPr lang="en-US" sz="1800" b="1" dirty="0">
                        <a:latin typeface="Century" panose="020406040505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b="1" dirty="0" smtClean="0">
                          <a:latin typeface="Century" panose="02040604050505020304" pitchFamily="18" charset="0"/>
                        </a:rPr>
                        <a:t>Jacksonville</a:t>
                      </a:r>
                      <a:endParaRPr lang="en-US" sz="1800" b="1" dirty="0">
                        <a:latin typeface="Century" panose="020406040505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608691">
                <a:tc>
                  <a:txBody>
                    <a:bodyPr/>
                    <a:lstStyle/>
                    <a:p>
                      <a:r>
                        <a:rPr lang="en-US" sz="1800" b="1" dirty="0" smtClean="0">
                          <a:latin typeface="Century" panose="02040604050505020304" pitchFamily="18" charset="0"/>
                        </a:rPr>
                        <a:t>Eugene</a:t>
                      </a:r>
                      <a:endParaRPr lang="en-US" sz="1800" b="1" dirty="0">
                        <a:latin typeface="Century" panose="020406040505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b="1" dirty="0" smtClean="0">
                          <a:latin typeface="Century" panose="02040604050505020304" pitchFamily="18" charset="0"/>
                        </a:rPr>
                        <a:t>New York</a:t>
                      </a:r>
                      <a:endParaRPr lang="en-US" sz="1800" b="1" dirty="0">
                        <a:latin typeface="Century" panose="020406040505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b="1" dirty="0" smtClean="0">
                          <a:latin typeface="Century" panose="02040604050505020304" pitchFamily="18" charset="0"/>
                        </a:rPr>
                        <a:t>Houston</a:t>
                      </a:r>
                      <a:endParaRPr lang="en-US" sz="1800" b="1" dirty="0">
                        <a:latin typeface="Century" panose="020406040505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b="1" dirty="0" smtClean="0">
                          <a:latin typeface="Century" panose="02040604050505020304" pitchFamily="18" charset="0"/>
                        </a:rPr>
                        <a:t>Seattle</a:t>
                      </a:r>
                      <a:endParaRPr lang="en-US" sz="1800" b="1" dirty="0">
                        <a:latin typeface="Century" panose="020406040505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226987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409</TotalTime>
  <Words>914</Words>
  <Application>Microsoft Office PowerPoint</Application>
  <PresentationFormat>On-screen Show (4:3)</PresentationFormat>
  <Paragraphs>190</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MS Mincho</vt:lpstr>
      <vt:lpstr>Arial</vt:lpstr>
      <vt:lpstr>Calibri</vt:lpstr>
      <vt:lpstr>Calibri Light</vt:lpstr>
      <vt:lpstr>Century</vt:lpstr>
      <vt:lpstr>Times New Roman</vt:lpstr>
      <vt:lpstr>Verdana</vt:lpstr>
      <vt:lpstr>Office Theme</vt:lpstr>
      <vt:lpstr>Analytics Project Presentation - Fall 2015</vt:lpstr>
      <vt:lpstr>Best Places To Live In The United States</vt:lpstr>
      <vt:lpstr>PowerPoint Presentation</vt:lpstr>
      <vt:lpstr>PowerPoint Presentation</vt:lpstr>
      <vt:lpstr>Best Places To Live In The United States</vt:lpstr>
      <vt:lpstr>Best Places To Live In The United States</vt:lpstr>
      <vt:lpstr>Best Places To Live In The United States</vt:lpstr>
      <vt:lpstr>Best Places To Live In The United States</vt:lpstr>
      <vt:lpstr>Best Places To Live In The United States</vt:lpstr>
      <vt:lpstr>Best Places To Live In The United States</vt:lpstr>
      <vt:lpstr>Best Places To Live In The United States</vt:lpstr>
      <vt:lpstr>Best Places To Live In The United States</vt:lpstr>
      <vt:lpstr>Best Places To Live In The United States</vt:lpstr>
      <vt:lpstr>Best Places To Live In The United States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Project Presentation - Fall 2015</dc:title>
  <dc:creator>Sreerupa Nandi</dc:creator>
  <cp:lastModifiedBy>Shruti</cp:lastModifiedBy>
  <cp:revision>29</cp:revision>
  <dcterms:created xsi:type="dcterms:W3CDTF">2015-12-01T05:38:21Z</dcterms:created>
  <dcterms:modified xsi:type="dcterms:W3CDTF">2015-12-15T06:55:04Z</dcterms:modified>
</cp:coreProperties>
</file>