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sldIdLst>
    <p:sldId id="256" r:id="rId2"/>
    <p:sldId id="262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3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65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2401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0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66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8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68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8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5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1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6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3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9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2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0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7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1F5A-B2B4-4222-9937-CF0A95736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 for Mental Health Outreach in the Workplace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C0851-DBEA-45FC-AD2D-AFE7C31FE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12974"/>
            <a:ext cx="9448800" cy="3975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Laura Cooper, Shruti Hedge and Monalisa Swami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6D00E-FC90-4191-A139-E710FCF05476}"/>
              </a:ext>
            </a:extLst>
          </p:cNvPr>
          <p:cNvSpPr txBox="1"/>
          <p:nvPr/>
        </p:nvSpPr>
        <p:spPr>
          <a:xfrm>
            <a:off x="1371600" y="3587017"/>
            <a:ext cx="9872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Insights from the Open Sourcing Mental Illness Survey</a:t>
            </a:r>
          </a:p>
        </p:txBody>
      </p:sp>
    </p:spTree>
    <p:extLst>
      <p:ext uri="{BB962C8B-B14F-4D97-AF65-F5344CB8AC3E}">
        <p14:creationId xmlns:p14="http://schemas.microsoft.com/office/powerpoint/2010/main" val="466572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0723-CA58-4A0B-94DB-77B51829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Perceptions of Anonymity Policies by workplace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5684D-0874-4514-B323-7525E00B5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4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D2EE-B540-43AD-B763-A8C2872A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perceived ease of requesting leave for a mental health disorder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0234D-E032-43FE-B926-C4216BAF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1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52EA-30D0-4063-B7D1-078FFFE7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comfort level discussing a mental health disorder with a supervisor or Coworker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E61C-550B-4A51-814C-538F4DAE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0618-BDE5-4AA1-8D97-2FC35098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Suggestions For Mental Health outreach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5C78-8753-4E3B-88A4-1A45EC80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are looking to expand mental health outreach in the workplace (e.g., through offering other resources or having formal conversations), here are some suggestions:</a:t>
            </a:r>
          </a:p>
          <a:p>
            <a:pPr lvl="1"/>
            <a:r>
              <a:rPr lang="en-US" dirty="0"/>
              <a:t>Make sure that policies surrounding requesting leave for any medical reason (including mental health) are clear to employees.</a:t>
            </a:r>
          </a:p>
          <a:p>
            <a:pPr lvl="1"/>
            <a:r>
              <a:rPr lang="en-US" dirty="0"/>
              <a:t>Make sure that policies surrounding anonymity of disclosure of mental health issues are clear.  </a:t>
            </a:r>
          </a:p>
          <a:p>
            <a:pPr lvl="1"/>
            <a:r>
              <a:rPr lang="en-US" dirty="0"/>
              <a:t>Offer trainings to supervisors and employees on dealing with mental health issues in the workplace.  </a:t>
            </a:r>
          </a:p>
          <a:p>
            <a:pPr lvl="1"/>
            <a:r>
              <a:rPr lang="en-US" dirty="0"/>
              <a:t>Review policies to see if they may lead employees to believe that they will be penalized for disclosing a mental health issue or seeking help for one. </a:t>
            </a:r>
          </a:p>
        </p:txBody>
      </p:sp>
    </p:spTree>
    <p:extLst>
      <p:ext uri="{BB962C8B-B14F-4D97-AF65-F5344CB8AC3E}">
        <p14:creationId xmlns:p14="http://schemas.microsoft.com/office/powerpoint/2010/main" val="385403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D65B-9A67-4165-9EAB-1CAD1E85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01DF-65A7-426C-BFFB-2CDE1696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 establish the audience and why they should care</a:t>
            </a:r>
          </a:p>
        </p:txBody>
      </p:sp>
    </p:spTree>
    <p:extLst>
      <p:ext uri="{BB962C8B-B14F-4D97-AF65-F5344CB8AC3E}">
        <p14:creationId xmlns:p14="http://schemas.microsoft.com/office/powerpoint/2010/main" val="420754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727F-1212-4E67-816C-F22FF644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CBD61-523C-4486-985C-E74F23ED1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 address where did the data come from and how we used it</a:t>
            </a:r>
          </a:p>
          <a:p>
            <a:r>
              <a:rPr lang="en-US" dirty="0"/>
              <a:t>We might want to cover limitations here.</a:t>
            </a:r>
          </a:p>
          <a:p>
            <a:r>
              <a:rPr lang="en-US" dirty="0"/>
              <a:t>We should cover how we modified the data during cleaning (e.g., grouping by age, only including the non-self employed).</a:t>
            </a:r>
          </a:p>
        </p:txBody>
      </p:sp>
    </p:spTree>
    <p:extLst>
      <p:ext uri="{BB962C8B-B14F-4D97-AF65-F5344CB8AC3E}">
        <p14:creationId xmlns:p14="http://schemas.microsoft.com/office/powerpoint/2010/main" val="400908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4F29-20D8-4AB7-B82C-5BB6BB2B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mental health Disorders Distributed?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0A748-80CE-4F9E-9A98-C499DB49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 address why questions are important</a:t>
            </a:r>
          </a:p>
          <a:p>
            <a:r>
              <a:rPr lang="en-US" dirty="0"/>
              <a:t>Use to address interpretation of the data</a:t>
            </a:r>
          </a:p>
        </p:txBody>
      </p:sp>
    </p:spTree>
    <p:extLst>
      <p:ext uri="{BB962C8B-B14F-4D97-AF65-F5344CB8AC3E}">
        <p14:creationId xmlns:p14="http://schemas.microsoft.com/office/powerpoint/2010/main" val="168173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4F29-20D8-4AB7-B82C-5BB6BB2B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mental Health Benefits are offered by other companies?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0A748-80CE-4F9E-9A98-C499DB49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 address why questions are important</a:t>
            </a:r>
          </a:p>
          <a:p>
            <a:r>
              <a:rPr lang="en-US" dirty="0"/>
              <a:t>Use to address interpretation of the data</a:t>
            </a:r>
          </a:p>
        </p:txBody>
      </p:sp>
    </p:spTree>
    <p:extLst>
      <p:ext uri="{BB962C8B-B14F-4D97-AF65-F5344CB8AC3E}">
        <p14:creationId xmlns:p14="http://schemas.microsoft.com/office/powerpoint/2010/main" val="97702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E3EE-8EF2-4F80-B6DE-D7AE5B38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factors that might limit Outreach effectiveness?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036F-86D1-4EB1-A730-FAD71610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are considering expanding mental health outreach in your workplace, it is important to understand some of the factors that might influence the effectiveness of this outreach.  </a:t>
            </a:r>
          </a:p>
          <a:p>
            <a:r>
              <a:rPr lang="en-US" dirty="0"/>
              <a:t>It is important to understand what might make employees less (or more) likely to reach out for help, either through a coworker, supervisor, or by seeking help outside of work (which may require taking medical leave).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7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AE67-CC0A-433C-950B-4CEE3F99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40AD-1C4A-4228-B6D0-1E2A13A04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9043"/>
            <a:ext cx="9905999" cy="47442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understand more about what might impact employee willingness to reach out, we asked the following questions:</a:t>
            </a:r>
          </a:p>
          <a:p>
            <a:pPr lvl="1"/>
            <a:r>
              <a:rPr lang="en-US" dirty="0"/>
              <a:t>Is there a difference in the proportion of employees feel that disclosing a physical health disorder would have negative consequences and that disclosing a mental health disorder would have negative consequences?</a:t>
            </a:r>
          </a:p>
          <a:p>
            <a:pPr lvl="1"/>
            <a:r>
              <a:rPr lang="en-US" dirty="0"/>
              <a:t>Could an experience at prior workplace impact beliefs about whether disclosing a mental health disorder would have negative consequences in current workplace?</a:t>
            </a:r>
          </a:p>
          <a:p>
            <a:pPr lvl="1"/>
            <a:r>
              <a:rPr lang="en-US" dirty="0"/>
              <a:t>How do anonymity policies vary by company size and whether or not the current employer is primarily tech oriented?</a:t>
            </a:r>
          </a:p>
          <a:p>
            <a:pPr lvl="1"/>
            <a:r>
              <a:rPr lang="en-US" dirty="0"/>
              <a:t>How does perceived ease of requesting leave for a mental health issue vary by employee demographic characteristics as well as current employer characteristics?</a:t>
            </a:r>
          </a:p>
          <a:p>
            <a:pPr lvl="1"/>
            <a:r>
              <a:rPr lang="en-US" dirty="0"/>
              <a:t>How does comfort level with discussing a mental health disorder with a supervisor vary by employee demographic characteristics as well as current employer characteristics?</a:t>
            </a:r>
          </a:p>
          <a:p>
            <a:pPr lvl="1"/>
            <a:r>
              <a:rPr lang="en-US" dirty="0"/>
              <a:t>How does comfort level with discussing a mental health disorder with coworkers vary by employee demographic characteristics as well as current employer characteristics?</a:t>
            </a:r>
          </a:p>
        </p:txBody>
      </p:sp>
    </p:spTree>
    <p:extLst>
      <p:ext uri="{BB962C8B-B14F-4D97-AF65-F5344CB8AC3E}">
        <p14:creationId xmlns:p14="http://schemas.microsoft.com/office/powerpoint/2010/main" val="9291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AB03-215D-4751-AAA0-C5428A29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disclosing a mental health disorder versus a physical health disorder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8CB88-381F-4324-BE8A-A120C674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356D-8DB0-4001-AF3D-253475A5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experiences at previous workplace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6503-050B-4045-A932-83E4C071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5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</TotalTime>
  <Words>548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The Need for Mental Health Outreach in the Workplace</vt:lpstr>
      <vt:lpstr>Introduction</vt:lpstr>
      <vt:lpstr>About the Data</vt:lpstr>
      <vt:lpstr>How are mental health Disorders Distributed?</vt:lpstr>
      <vt:lpstr>What mental Health Benefits are offered by other companies?</vt:lpstr>
      <vt:lpstr>What are some factors that might limit Outreach effectiveness?</vt:lpstr>
      <vt:lpstr>Questions asked </vt:lpstr>
      <vt:lpstr>Impact of disclosing a mental health disorder versus a physical health disorder</vt:lpstr>
      <vt:lpstr>Impact of experiences at previous workplace</vt:lpstr>
      <vt:lpstr>Perceptions of Anonymity Policies by workplace characteristics</vt:lpstr>
      <vt:lpstr>perceived ease of requesting leave for a mental health disorder</vt:lpstr>
      <vt:lpstr>comfort level discussing a mental health disorder with a supervisor or Coworker</vt:lpstr>
      <vt:lpstr>Conclusion: Suggestions For Mental Health outreach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Need for Mental Health Outreach in the Workplace</dc:title>
  <dc:creator>Laura Jennifer Cooper</dc:creator>
  <cp:lastModifiedBy>Laura Jennifer Cooper</cp:lastModifiedBy>
  <cp:revision>10</cp:revision>
  <dcterms:created xsi:type="dcterms:W3CDTF">2018-12-03T00:13:55Z</dcterms:created>
  <dcterms:modified xsi:type="dcterms:W3CDTF">2018-12-06T00:01:55Z</dcterms:modified>
</cp:coreProperties>
</file>