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notesMasterIdLst>
    <p:notesMasterId r:id="rId17"/>
  </p:notesMasterIdLst>
  <p:sldIdLst>
    <p:sldId id="256" r:id="rId2"/>
    <p:sldId id="262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71" r:id="rId11"/>
    <p:sldId id="272" r:id="rId12"/>
    <p:sldId id="268" r:id="rId13"/>
    <p:sldId id="273" r:id="rId14"/>
    <p:sldId id="274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3A3A-B49C-4CBB-91EA-FF02A61F246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8A258-1999-4E07-80A2-CA3F98A81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is statistically significant, but with a warning the approximation may be wrong.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8A258-1999-4E07-80A2-CA3F98A810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is not statistically significant.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8A258-1999-4E07-80A2-CA3F98A810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5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a chi-squared test on each cross tab to see if it was statistically significant.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8A258-1999-4E07-80A2-CA3F98A810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a chi-squared test on each cross tab to see if it was statistically significant.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8A258-1999-4E07-80A2-CA3F98A810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44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a chi-squared test on each cross tab to see if it was statistically significant.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8A258-1999-4E07-80A2-CA3F98A810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65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401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0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66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8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68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8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5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1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6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3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9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2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0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7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1F5A-B2B4-4222-9937-CF0A95736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Mental Health Outreach in the Workplace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C0851-DBEA-45FC-AD2D-AFE7C31FE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12974"/>
            <a:ext cx="9448800" cy="3975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Laura Cooper, Shruti Hedge and Monalisa Swami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6D00E-FC90-4191-A139-E710FCF05476}"/>
              </a:ext>
            </a:extLst>
          </p:cNvPr>
          <p:cNvSpPr txBox="1"/>
          <p:nvPr/>
        </p:nvSpPr>
        <p:spPr>
          <a:xfrm>
            <a:off x="1371600" y="3587017"/>
            <a:ext cx="9872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Insights from the Open Sourcing Mental Illness Survey</a:t>
            </a:r>
          </a:p>
        </p:txBody>
      </p:sp>
    </p:spTree>
    <p:extLst>
      <p:ext uri="{BB962C8B-B14F-4D97-AF65-F5344CB8AC3E}">
        <p14:creationId xmlns:p14="http://schemas.microsoft.com/office/powerpoint/2010/main" val="46657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Rectangle 14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925BBE1E-CC8F-4735-8D0E-6F613D4C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36" y="618518"/>
            <a:ext cx="2814815" cy="1478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prstClr val="white"/>
                </a:solidFill>
              </a:rPr>
              <a:t>Perceptions of Anonymity Policies by Company Size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432DE7-A480-46F5-BD0A-EB5077773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0148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The finding: </a:t>
            </a:r>
            <a:r>
              <a:rPr lang="en-US" sz="2000" dirty="0">
                <a:solidFill>
                  <a:srgbClr val="FFFFFF"/>
                </a:solidFill>
              </a:rPr>
              <a:t>Across all company sizes, most respondents indicate that they do not know what their current company's anonymity policy is towards those using mental health services.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78D2D3E-A836-4200-919E-5E06CB4D4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44932" y="1315601"/>
            <a:ext cx="7542838" cy="46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05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Rectangle 14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925BBE1E-CC8F-4735-8D0E-6F613D4C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36" y="618518"/>
            <a:ext cx="2814815" cy="1478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prstClr val="white"/>
                </a:solidFill>
              </a:rPr>
              <a:t>Perceptions of Anonymity Policies by Company type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432DE7-A480-46F5-BD0A-EB5077773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0148" y="2249487"/>
            <a:ext cx="2862444" cy="395730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The finding: </a:t>
            </a:r>
            <a:r>
              <a:rPr lang="en-US" sz="2000" dirty="0">
                <a:solidFill>
                  <a:srgbClr val="FFFFFF"/>
                </a:solidFill>
              </a:rPr>
              <a:t>Among tech focused companies and non-tech focused companies, the majority of respondents indicated that respondents indicate that they do not know what their current company's anonymity policy is towards those using mental health services.  </a:t>
            </a:r>
          </a:p>
          <a:p>
            <a:endParaRPr lang="en-US" sz="2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78D2D3E-A836-4200-919E-5E06CB4D4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44933" y="1315601"/>
            <a:ext cx="7542836" cy="46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58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D2EE-B540-43AD-B763-A8C2872A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512"/>
            <a:ext cx="9905998" cy="1013334"/>
          </a:xfrm>
        </p:spPr>
        <p:txBody>
          <a:bodyPr>
            <a:normAutofit fontScale="90000"/>
          </a:bodyPr>
          <a:lstStyle/>
          <a:p>
            <a:r>
              <a:rPr lang="en-US" dirty="0"/>
              <a:t>perceived ease of requesting leave for a mental health disorder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0F5F4B-F5FF-44B4-AAFA-2B8132C60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858793"/>
              </p:ext>
            </p:extLst>
          </p:nvPr>
        </p:nvGraphicFramePr>
        <p:xfrm>
          <a:off x="1141413" y="2269808"/>
          <a:ext cx="9906006" cy="4297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02002">
                  <a:extLst>
                    <a:ext uri="{9D8B030D-6E8A-4147-A177-3AD203B41FA5}">
                      <a16:colId xmlns:a16="http://schemas.microsoft.com/office/drawing/2014/main" val="4103502791"/>
                    </a:ext>
                  </a:extLst>
                </a:gridCol>
                <a:gridCol w="3302002">
                  <a:extLst>
                    <a:ext uri="{9D8B030D-6E8A-4147-A177-3AD203B41FA5}">
                      <a16:colId xmlns:a16="http://schemas.microsoft.com/office/drawing/2014/main" val="1402590756"/>
                    </a:ext>
                  </a:extLst>
                </a:gridCol>
                <a:gridCol w="3302002">
                  <a:extLst>
                    <a:ext uri="{9D8B030D-6E8A-4147-A177-3AD203B41FA5}">
                      <a16:colId xmlns:a16="http://schemas.microsoft.com/office/drawing/2014/main" val="3079260396"/>
                    </a:ext>
                  </a:extLst>
                </a:gridCol>
              </a:tblGrid>
              <a:tr h="333813">
                <a:tc>
                  <a:txBody>
                    <a:bodyPr/>
                    <a:lstStyle/>
                    <a:p>
                      <a:r>
                        <a:rPr lang="en-US" dirty="0"/>
                        <a:t>Reported Characteristic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there a relationship?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991254746"/>
                  </a:ext>
                </a:extLst>
              </a:tr>
              <a:tr h="333813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512174366"/>
                  </a:ext>
                </a:extLst>
              </a:tr>
              <a:tr h="333813">
                <a:tc>
                  <a:txBody>
                    <a:bodyPr/>
                    <a:lstStyle/>
                    <a:p>
                      <a:r>
                        <a:rPr lang="en-US" dirty="0"/>
                        <a:t>Age Group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800656536"/>
                  </a:ext>
                </a:extLst>
              </a:tr>
              <a:tr h="333813">
                <a:tc>
                  <a:txBody>
                    <a:bodyPr/>
                    <a:lstStyle/>
                    <a:p>
                      <a:r>
                        <a:rPr lang="en-US" dirty="0"/>
                        <a:t>Company Size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51815251"/>
                  </a:ext>
                </a:extLst>
              </a:tr>
              <a:tr h="584173">
                <a:tc>
                  <a:txBody>
                    <a:bodyPr/>
                    <a:lstStyle/>
                    <a:p>
                      <a:r>
                        <a:rPr lang="en-US" dirty="0"/>
                        <a:t>Does current company provide mental health benefits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476990091"/>
                  </a:ext>
                </a:extLst>
              </a:tr>
              <a:tr h="584173">
                <a:tc>
                  <a:txBody>
                    <a:bodyPr/>
                    <a:lstStyle/>
                    <a:p>
                      <a:r>
                        <a:rPr lang="en-US" dirty="0"/>
                        <a:t>Has current company ever discussed mental health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54461072"/>
                  </a:ext>
                </a:extLst>
              </a:tr>
              <a:tr h="584173">
                <a:tc>
                  <a:txBody>
                    <a:bodyPr/>
                    <a:lstStyle/>
                    <a:p>
                      <a:r>
                        <a:rPr lang="en-US" dirty="0"/>
                        <a:t>Does current employer offer other mental health resources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85638150"/>
                  </a:ext>
                </a:extLst>
              </a:tr>
              <a:tr h="834532">
                <a:tc>
                  <a:txBody>
                    <a:bodyPr/>
                    <a:lstStyle/>
                    <a:p>
                      <a:r>
                        <a:rPr lang="en-US" dirty="0"/>
                        <a:t>Have you ever seen a poor response to a mental health issue in the workplace?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8949862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3E9646-FD75-4247-BE4F-625172290FE0}"/>
              </a:ext>
            </a:extLst>
          </p:cNvPr>
          <p:cNvSpPr txBox="1"/>
          <p:nvPr/>
        </p:nvSpPr>
        <p:spPr>
          <a:xfrm>
            <a:off x="1141413" y="1186663"/>
            <a:ext cx="990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looked at how answers to the question “If a mental health issue prompted you to request a medical leave from work asking for that leave would be?” varied when doing a crosstab table with reported company characteristics and other employee perceptions/experiences.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1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D2EE-B540-43AD-B763-A8C2872A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512"/>
            <a:ext cx="9905998" cy="1013334"/>
          </a:xfrm>
        </p:spPr>
        <p:txBody>
          <a:bodyPr>
            <a:normAutofit fontScale="90000"/>
          </a:bodyPr>
          <a:lstStyle/>
          <a:p>
            <a:r>
              <a:rPr lang="en-US" dirty="0"/>
              <a:t>Comfort level in discussing a mental health issue with a supervisor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0F5F4B-F5FF-44B4-AAFA-2B8132C60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04586"/>
              </p:ext>
            </p:extLst>
          </p:nvPr>
        </p:nvGraphicFramePr>
        <p:xfrm>
          <a:off x="1141413" y="2269808"/>
          <a:ext cx="9906006" cy="3566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2002">
                  <a:extLst>
                    <a:ext uri="{9D8B030D-6E8A-4147-A177-3AD203B41FA5}">
                      <a16:colId xmlns:a16="http://schemas.microsoft.com/office/drawing/2014/main" val="4103502791"/>
                    </a:ext>
                  </a:extLst>
                </a:gridCol>
                <a:gridCol w="3302002">
                  <a:extLst>
                    <a:ext uri="{9D8B030D-6E8A-4147-A177-3AD203B41FA5}">
                      <a16:colId xmlns:a16="http://schemas.microsoft.com/office/drawing/2014/main" val="1402590756"/>
                    </a:ext>
                  </a:extLst>
                </a:gridCol>
                <a:gridCol w="3302002">
                  <a:extLst>
                    <a:ext uri="{9D8B030D-6E8A-4147-A177-3AD203B41FA5}">
                      <a16:colId xmlns:a16="http://schemas.microsoft.com/office/drawing/2014/main" val="3079260396"/>
                    </a:ext>
                  </a:extLst>
                </a:gridCol>
              </a:tblGrid>
              <a:tr h="333813">
                <a:tc>
                  <a:txBody>
                    <a:bodyPr/>
                    <a:lstStyle/>
                    <a:p>
                      <a:r>
                        <a:rPr lang="en-US" dirty="0"/>
                        <a:t>Independent Variable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there a relationship?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991254746"/>
                  </a:ext>
                </a:extLst>
              </a:tr>
              <a:tr h="333813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512174366"/>
                  </a:ext>
                </a:extLst>
              </a:tr>
              <a:tr h="333813">
                <a:tc>
                  <a:txBody>
                    <a:bodyPr/>
                    <a:lstStyle/>
                    <a:p>
                      <a:r>
                        <a:rPr lang="en-US" dirty="0"/>
                        <a:t>Age Group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800656536"/>
                  </a:ext>
                </a:extLst>
              </a:tr>
              <a:tr h="333813">
                <a:tc>
                  <a:txBody>
                    <a:bodyPr/>
                    <a:lstStyle/>
                    <a:p>
                      <a:r>
                        <a:rPr lang="en-US" dirty="0"/>
                        <a:t>Company Size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51815251"/>
                  </a:ext>
                </a:extLst>
              </a:tr>
              <a:tr h="834532">
                <a:tc>
                  <a:txBody>
                    <a:bodyPr/>
                    <a:lstStyle/>
                    <a:p>
                      <a:r>
                        <a:rPr lang="en-US" dirty="0"/>
                        <a:t>Have you ever seen a poor response to a mental health issue in the workplace?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894986247"/>
                  </a:ext>
                </a:extLst>
              </a:tr>
              <a:tr h="83453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employee think discussing a mental health disorder with employer would have negative consequences?</a:t>
                      </a:r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7958889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3E9646-FD75-4247-BE4F-625172290FE0}"/>
              </a:ext>
            </a:extLst>
          </p:cNvPr>
          <p:cNvSpPr txBox="1"/>
          <p:nvPr/>
        </p:nvSpPr>
        <p:spPr>
          <a:xfrm>
            <a:off x="1141413" y="1303846"/>
            <a:ext cx="9905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looked at how answers to the question “Would you feel comfortable discussing a mental health disorder with your immediate supervisor” varied when doing a crosstab table with reported company characteristics and other employee perceptions/experiences. </a:t>
            </a:r>
          </a:p>
        </p:txBody>
      </p:sp>
    </p:spTree>
    <p:extLst>
      <p:ext uri="{BB962C8B-B14F-4D97-AF65-F5344CB8AC3E}">
        <p14:creationId xmlns:p14="http://schemas.microsoft.com/office/powerpoint/2010/main" val="56923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D2EE-B540-43AD-B763-A8C2872A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512"/>
            <a:ext cx="9905998" cy="1013334"/>
          </a:xfrm>
        </p:spPr>
        <p:txBody>
          <a:bodyPr>
            <a:normAutofit fontScale="90000"/>
          </a:bodyPr>
          <a:lstStyle/>
          <a:p>
            <a:r>
              <a:rPr lang="en-US" dirty="0"/>
              <a:t>Comfort level in discussing a mental health issue with Coworkers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0F5F4B-F5FF-44B4-AAFA-2B8132C60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005852"/>
              </p:ext>
            </p:extLst>
          </p:nvPr>
        </p:nvGraphicFramePr>
        <p:xfrm>
          <a:off x="1141413" y="2269808"/>
          <a:ext cx="9906006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02002">
                  <a:extLst>
                    <a:ext uri="{9D8B030D-6E8A-4147-A177-3AD203B41FA5}">
                      <a16:colId xmlns:a16="http://schemas.microsoft.com/office/drawing/2014/main" val="4103502791"/>
                    </a:ext>
                  </a:extLst>
                </a:gridCol>
                <a:gridCol w="3302002">
                  <a:extLst>
                    <a:ext uri="{9D8B030D-6E8A-4147-A177-3AD203B41FA5}">
                      <a16:colId xmlns:a16="http://schemas.microsoft.com/office/drawing/2014/main" val="1402590756"/>
                    </a:ext>
                  </a:extLst>
                </a:gridCol>
                <a:gridCol w="3302002">
                  <a:extLst>
                    <a:ext uri="{9D8B030D-6E8A-4147-A177-3AD203B41FA5}">
                      <a16:colId xmlns:a16="http://schemas.microsoft.com/office/drawing/2014/main" val="3079260396"/>
                    </a:ext>
                  </a:extLst>
                </a:gridCol>
              </a:tblGrid>
              <a:tr h="333813">
                <a:tc>
                  <a:txBody>
                    <a:bodyPr/>
                    <a:lstStyle/>
                    <a:p>
                      <a:r>
                        <a:rPr lang="en-US" dirty="0"/>
                        <a:t>Independent Variable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there a relationship?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991254746"/>
                  </a:ext>
                </a:extLst>
              </a:tr>
              <a:tr h="333813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512174366"/>
                  </a:ext>
                </a:extLst>
              </a:tr>
              <a:tr h="333813">
                <a:tc>
                  <a:txBody>
                    <a:bodyPr/>
                    <a:lstStyle/>
                    <a:p>
                      <a:r>
                        <a:rPr lang="en-US" dirty="0"/>
                        <a:t>Age Group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800656536"/>
                  </a:ext>
                </a:extLst>
              </a:tr>
              <a:tr h="333813">
                <a:tc>
                  <a:txBody>
                    <a:bodyPr/>
                    <a:lstStyle/>
                    <a:p>
                      <a:r>
                        <a:rPr lang="en-US" dirty="0"/>
                        <a:t>Company Size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51815251"/>
                  </a:ext>
                </a:extLst>
              </a:tr>
              <a:tr h="584173">
                <a:tc>
                  <a:txBody>
                    <a:bodyPr/>
                    <a:lstStyle/>
                    <a:p>
                      <a:r>
                        <a:rPr lang="en-US" dirty="0"/>
                        <a:t>Does employee think that coworkers would view them negatively if they knew you had a mental health issue?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85638150"/>
                  </a:ext>
                </a:extLst>
              </a:tr>
              <a:tr h="834532">
                <a:tc>
                  <a:txBody>
                    <a:bodyPr/>
                    <a:lstStyle/>
                    <a:p>
                      <a:r>
                        <a:rPr lang="en-US" dirty="0"/>
                        <a:t>Have you ever seen a poor response to a mental health issue in the workplace?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8949862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3E9646-FD75-4247-BE4F-625172290FE0}"/>
              </a:ext>
            </a:extLst>
          </p:cNvPr>
          <p:cNvSpPr txBox="1"/>
          <p:nvPr/>
        </p:nvSpPr>
        <p:spPr>
          <a:xfrm>
            <a:off x="1141413" y="1303846"/>
            <a:ext cx="9905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looked at how answers to the question “Would you feel comfortable discussing a mental health disorder with your coworkers” varied when doing a crosstab table with reported company characteristics and other employee perceptions/experiences. </a:t>
            </a:r>
          </a:p>
        </p:txBody>
      </p:sp>
    </p:spTree>
    <p:extLst>
      <p:ext uri="{BB962C8B-B14F-4D97-AF65-F5344CB8AC3E}">
        <p14:creationId xmlns:p14="http://schemas.microsoft.com/office/powerpoint/2010/main" val="66067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0618-BDE5-4AA1-8D97-2FC35098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Suggestions For Mental Health outreach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5C78-8753-4E3B-88A4-1A45EC80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are looking to expand mental health outreach in the workplace (e.g., through offering other resources or having formal conversations), here are some suggestions:</a:t>
            </a:r>
          </a:p>
          <a:p>
            <a:pPr lvl="1"/>
            <a:r>
              <a:rPr lang="en-US" dirty="0"/>
              <a:t>Make sure that policies surrounding requesting leave for any medical reason (including mental health) are clear to employees.</a:t>
            </a:r>
          </a:p>
          <a:p>
            <a:pPr lvl="1"/>
            <a:r>
              <a:rPr lang="en-US" dirty="0"/>
              <a:t>Make sure that policies surrounding anonymity of disclosure of mental health issues are clear.  </a:t>
            </a:r>
          </a:p>
          <a:p>
            <a:pPr lvl="1"/>
            <a:r>
              <a:rPr lang="en-US" dirty="0"/>
              <a:t>Offer trainings to supervisors and employees on dealing with mental health issues in the workplace.  </a:t>
            </a:r>
          </a:p>
          <a:p>
            <a:pPr lvl="1"/>
            <a:r>
              <a:rPr lang="en-US" dirty="0"/>
              <a:t>Review policies to see if they may lead employees to believe that they will be penalized for disclosing a mental health issue or seeking help for one. </a:t>
            </a:r>
          </a:p>
        </p:txBody>
      </p:sp>
    </p:spTree>
    <p:extLst>
      <p:ext uri="{BB962C8B-B14F-4D97-AF65-F5344CB8AC3E}">
        <p14:creationId xmlns:p14="http://schemas.microsoft.com/office/powerpoint/2010/main" val="385403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D65B-9A67-4165-9EAB-1CAD1E85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01DF-65A7-426C-BFFB-2CDE1696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establish the audience and why they should care</a:t>
            </a:r>
          </a:p>
        </p:txBody>
      </p:sp>
    </p:spTree>
    <p:extLst>
      <p:ext uri="{BB962C8B-B14F-4D97-AF65-F5344CB8AC3E}">
        <p14:creationId xmlns:p14="http://schemas.microsoft.com/office/powerpoint/2010/main" val="420754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727F-1212-4E67-816C-F22FF644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CBD61-523C-4486-985C-E74F23ED1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address where did the data come from and how we used it</a:t>
            </a:r>
          </a:p>
          <a:p>
            <a:r>
              <a:rPr lang="en-US" dirty="0"/>
              <a:t>We might want to cover limitations here.</a:t>
            </a:r>
          </a:p>
          <a:p>
            <a:r>
              <a:rPr lang="en-US" dirty="0"/>
              <a:t>We should cover how we modified the data during cleaning (e.g., grouping by age, only including the non-self employed).</a:t>
            </a:r>
          </a:p>
        </p:txBody>
      </p:sp>
    </p:spTree>
    <p:extLst>
      <p:ext uri="{BB962C8B-B14F-4D97-AF65-F5344CB8AC3E}">
        <p14:creationId xmlns:p14="http://schemas.microsoft.com/office/powerpoint/2010/main" val="40090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4F29-20D8-4AB7-B82C-5BB6BB2B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mental health Disorders Distributed?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0A748-80CE-4F9E-9A98-C499DB49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address why questions are important</a:t>
            </a:r>
          </a:p>
          <a:p>
            <a:r>
              <a:rPr lang="en-US" dirty="0"/>
              <a:t>Use to address interpretation of the data</a:t>
            </a:r>
          </a:p>
        </p:txBody>
      </p:sp>
    </p:spTree>
    <p:extLst>
      <p:ext uri="{BB962C8B-B14F-4D97-AF65-F5344CB8AC3E}">
        <p14:creationId xmlns:p14="http://schemas.microsoft.com/office/powerpoint/2010/main" val="168173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4F29-20D8-4AB7-B82C-5BB6BB2B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mental Health Benefits are offered by other companies?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0A748-80CE-4F9E-9A98-C499DB49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address why questions are important</a:t>
            </a:r>
          </a:p>
          <a:p>
            <a:r>
              <a:rPr lang="en-US" dirty="0"/>
              <a:t>Use to address interpretation of the data</a:t>
            </a:r>
          </a:p>
        </p:txBody>
      </p:sp>
    </p:spTree>
    <p:extLst>
      <p:ext uri="{BB962C8B-B14F-4D97-AF65-F5344CB8AC3E}">
        <p14:creationId xmlns:p14="http://schemas.microsoft.com/office/powerpoint/2010/main" val="97702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E3EE-8EF2-4F80-B6DE-D7AE5B38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factors that might limit Outreach effectiveness?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036F-86D1-4EB1-A730-FAD71610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considering expanding mental health outreach in your workplace, it is important to understand some of the factors that might influence the effectiveness of this outreach.  </a:t>
            </a:r>
          </a:p>
          <a:p>
            <a:r>
              <a:rPr lang="en-US" dirty="0"/>
              <a:t>It is important to understand what might make employees less (or more) likely to reach out for help, either through a coworker, supervisor, or by seeking help outside of work (which may require taking medical leave).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EAE67-CC0A-433C-950B-4CEE3F99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en-US"/>
              <a:t>Questions asked	</a:t>
            </a:r>
            <a:endParaRPr lang="en-US" dirty="0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40AD-1C4A-4228-B6D0-1E2A13A0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337624"/>
            <a:ext cx="7076049" cy="6147581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To understand more about what might impact employee willingness to reach out, we asked the following questions: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Is there a difference in the proportion of employees feel that disclosing a physical health disorder would have negative consequences and that disclosing a mental health disorder would have negative consequences?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Could an experience at prior workplace impact beliefs about whether disclosing a mental health disorder would have negative consequences in current workplace?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do anonymity policies vary by company size and whether or not the current employer is primarily tech oriented?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does perceived ease of requesting leave for a mental health issue vary by employee demographic characteristics as well as current employer characteristics?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does comfort level with discussing a mental health disorder with a supervisor vary by employee demographic characteristics as well as current employer characteristics?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does comfort level with discussing a mental health disorder with coworkers vary by employee demographic characteristics as well as current employer characteristics?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1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AB03-215D-4751-AAA0-C5428A29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disclosing a mental health disorder versus a physical health disorder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8CB88-381F-4324-BE8A-A120C674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356D-8DB0-4001-AF3D-253475A5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experiences at previous workplace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6503-050B-4045-A932-83E4C071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5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979</Words>
  <Application>Microsoft Office PowerPoint</Application>
  <PresentationFormat>Widescreen</PresentationFormat>
  <Paragraphs>80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The Need for Mental Health Outreach in the Workplace</vt:lpstr>
      <vt:lpstr>Introduction</vt:lpstr>
      <vt:lpstr>About the Data</vt:lpstr>
      <vt:lpstr>How are mental health Disorders Distributed?</vt:lpstr>
      <vt:lpstr>What mental Health Benefits are offered by other companies?</vt:lpstr>
      <vt:lpstr>What are some factors that might limit Outreach effectiveness?</vt:lpstr>
      <vt:lpstr>Questions asked </vt:lpstr>
      <vt:lpstr>Impact of disclosing a mental health disorder versus a physical health disorder</vt:lpstr>
      <vt:lpstr>Impact of experiences at previous workplace</vt:lpstr>
      <vt:lpstr>Perceptions of Anonymity Policies by Company Size</vt:lpstr>
      <vt:lpstr>Perceptions of Anonymity Policies by Company type</vt:lpstr>
      <vt:lpstr>perceived ease of requesting leave for a mental health disorder</vt:lpstr>
      <vt:lpstr>Comfort level in discussing a mental health issue with a supervisor</vt:lpstr>
      <vt:lpstr>Comfort level in discussing a mental health issue with Coworkers</vt:lpstr>
      <vt:lpstr>Conclusion: Suggestions For Mental Health outreach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Need for Mental Health Outreach in the Workplace</dc:title>
  <dc:creator>Laura Jennifer Cooper</dc:creator>
  <cp:lastModifiedBy>Laura Jennifer Cooper</cp:lastModifiedBy>
  <cp:revision>9</cp:revision>
  <dcterms:created xsi:type="dcterms:W3CDTF">2018-12-06T03:19:58Z</dcterms:created>
  <dcterms:modified xsi:type="dcterms:W3CDTF">2018-12-06T03:56:37Z</dcterms:modified>
</cp:coreProperties>
</file>