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19"/>
  </p:notesMasterIdLst>
  <p:sldIdLst>
    <p:sldId id="256" r:id="rId2"/>
    <p:sldId id="262" r:id="rId3"/>
    <p:sldId id="258" r:id="rId4"/>
    <p:sldId id="259" r:id="rId5"/>
    <p:sldId id="260" r:id="rId6"/>
    <p:sldId id="263" r:id="rId7"/>
    <p:sldId id="264" r:id="rId8"/>
    <p:sldId id="265" r:id="rId9"/>
    <p:sldId id="266" r:id="rId10"/>
    <p:sldId id="271" r:id="rId11"/>
    <p:sldId id="272" r:id="rId12"/>
    <p:sldId id="268" r:id="rId13"/>
    <p:sldId id="275" r:id="rId14"/>
    <p:sldId id="273" r:id="rId15"/>
    <p:sldId id="274" r:id="rId16"/>
    <p:sldId id="276"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23A3A-B49C-4CBB-91EA-FF02A61F2467}"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8A258-1999-4E07-80A2-CA3F98A81054}" type="slidenum">
              <a:rPr lang="en-US" smtClean="0"/>
              <a:t>‹#›</a:t>
            </a:fld>
            <a:endParaRPr lang="en-US"/>
          </a:p>
        </p:txBody>
      </p:sp>
    </p:spTree>
    <p:extLst>
      <p:ext uri="{BB962C8B-B14F-4D97-AF65-F5344CB8AC3E}">
        <p14:creationId xmlns:p14="http://schemas.microsoft.com/office/powerpoint/2010/main" val="26027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is statistically significant, but with a warning the approximation may be wrong.  P value set at .01 instead of .05. </a:t>
            </a:r>
          </a:p>
        </p:txBody>
      </p:sp>
      <p:sp>
        <p:nvSpPr>
          <p:cNvPr id="4" name="Slide Number Placeholder 3"/>
          <p:cNvSpPr>
            <a:spLocks noGrp="1"/>
          </p:cNvSpPr>
          <p:nvPr>
            <p:ph type="sldNum" sz="quarter" idx="5"/>
          </p:nvPr>
        </p:nvSpPr>
        <p:spPr/>
        <p:txBody>
          <a:bodyPr/>
          <a:lstStyle/>
          <a:p>
            <a:fld id="{6BE8A258-1999-4E07-80A2-CA3F98A81054}" type="slidenum">
              <a:rPr lang="en-US" smtClean="0"/>
              <a:t>10</a:t>
            </a:fld>
            <a:endParaRPr lang="en-US"/>
          </a:p>
        </p:txBody>
      </p:sp>
    </p:spTree>
    <p:extLst>
      <p:ext uri="{BB962C8B-B14F-4D97-AF65-F5344CB8AC3E}">
        <p14:creationId xmlns:p14="http://schemas.microsoft.com/office/powerpoint/2010/main" val="71837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is not statistically significant. P value set at .01 instead of .05. </a:t>
            </a:r>
          </a:p>
        </p:txBody>
      </p:sp>
      <p:sp>
        <p:nvSpPr>
          <p:cNvPr id="4" name="Slide Number Placeholder 3"/>
          <p:cNvSpPr>
            <a:spLocks noGrp="1"/>
          </p:cNvSpPr>
          <p:nvPr>
            <p:ph type="sldNum" sz="quarter" idx="5"/>
          </p:nvPr>
        </p:nvSpPr>
        <p:spPr/>
        <p:txBody>
          <a:bodyPr/>
          <a:lstStyle/>
          <a:p>
            <a:fld id="{6BE8A258-1999-4E07-80A2-CA3F98A81054}" type="slidenum">
              <a:rPr lang="en-US" smtClean="0"/>
              <a:t>11</a:t>
            </a:fld>
            <a:endParaRPr lang="en-US"/>
          </a:p>
        </p:txBody>
      </p:sp>
    </p:spTree>
    <p:extLst>
      <p:ext uri="{BB962C8B-B14F-4D97-AF65-F5344CB8AC3E}">
        <p14:creationId xmlns:p14="http://schemas.microsoft.com/office/powerpoint/2010/main" val="402945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chi-squared test on each cross tab to see if it was statistically significant. P value set at .01 instead of .05. </a:t>
            </a:r>
            <a:r>
              <a:rPr lang="en-US" sz="1200" kern="1200" dirty="0">
                <a:solidFill>
                  <a:schemeClr val="tx1"/>
                </a:solidFill>
                <a:effectLst/>
                <a:latin typeface="+mn-lt"/>
                <a:ea typeface="+mn-ea"/>
                <a:cs typeface="+mn-cs"/>
              </a:rPr>
              <a:t>Interestingly, for women the second most common answer is “Somewhat Difficult”, while for men the second most common answer is “Very Easy.” </a:t>
            </a:r>
            <a:endParaRPr lang="en-US" dirty="0"/>
          </a:p>
        </p:txBody>
      </p:sp>
      <p:sp>
        <p:nvSpPr>
          <p:cNvPr id="4" name="Slide Number Placeholder 3"/>
          <p:cNvSpPr>
            <a:spLocks noGrp="1"/>
          </p:cNvSpPr>
          <p:nvPr>
            <p:ph type="sldNum" sz="quarter" idx="5"/>
          </p:nvPr>
        </p:nvSpPr>
        <p:spPr/>
        <p:txBody>
          <a:bodyPr/>
          <a:lstStyle/>
          <a:p>
            <a:fld id="{6BE8A258-1999-4E07-80A2-CA3F98A81054}" type="slidenum">
              <a:rPr lang="en-US" smtClean="0"/>
              <a:t>12</a:t>
            </a:fld>
            <a:endParaRPr lang="en-US"/>
          </a:p>
        </p:txBody>
      </p:sp>
    </p:spTree>
    <p:extLst>
      <p:ext uri="{BB962C8B-B14F-4D97-AF65-F5344CB8AC3E}">
        <p14:creationId xmlns:p14="http://schemas.microsoft.com/office/powerpoint/2010/main" val="142469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found generally is that most employees responding will say that it is somewhat easy to request leave.  However, having mental health benefits, discussion on mental health, and other mental health resources may make it more likely that employees would find it easy to request leave (and the reverse). </a:t>
            </a:r>
          </a:p>
        </p:txBody>
      </p:sp>
      <p:sp>
        <p:nvSpPr>
          <p:cNvPr id="4" name="Slide Number Placeholder 3"/>
          <p:cNvSpPr>
            <a:spLocks noGrp="1"/>
          </p:cNvSpPr>
          <p:nvPr>
            <p:ph type="sldNum" sz="quarter" idx="5"/>
          </p:nvPr>
        </p:nvSpPr>
        <p:spPr/>
        <p:txBody>
          <a:bodyPr/>
          <a:lstStyle/>
          <a:p>
            <a:fld id="{6BE8A258-1999-4E07-80A2-CA3F98A81054}" type="slidenum">
              <a:rPr lang="en-US" smtClean="0"/>
              <a:t>13</a:t>
            </a:fld>
            <a:endParaRPr lang="en-US"/>
          </a:p>
        </p:txBody>
      </p:sp>
    </p:spTree>
    <p:extLst>
      <p:ext uri="{BB962C8B-B14F-4D97-AF65-F5344CB8AC3E}">
        <p14:creationId xmlns:p14="http://schemas.microsoft.com/office/powerpoint/2010/main" val="92872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E8A258-1999-4E07-80A2-CA3F98A81054}" type="slidenum">
              <a:rPr lang="en-US" smtClean="0"/>
              <a:t>14</a:t>
            </a:fld>
            <a:endParaRPr lang="en-US"/>
          </a:p>
        </p:txBody>
      </p:sp>
    </p:spTree>
    <p:extLst>
      <p:ext uri="{BB962C8B-B14F-4D97-AF65-F5344CB8AC3E}">
        <p14:creationId xmlns:p14="http://schemas.microsoft.com/office/powerpoint/2010/main" val="232284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BE8A258-1999-4E07-80A2-CA3F98A81054}" type="slidenum">
              <a:rPr lang="en-US" smtClean="0"/>
              <a:t>15</a:t>
            </a:fld>
            <a:endParaRPr lang="en-US"/>
          </a:p>
        </p:txBody>
      </p:sp>
    </p:spTree>
    <p:extLst>
      <p:ext uri="{BB962C8B-B14F-4D97-AF65-F5344CB8AC3E}">
        <p14:creationId xmlns:p14="http://schemas.microsoft.com/office/powerpoint/2010/main" val="68582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Interestingly, those who stated “Yes, I observed” a poor response to mental health in the workplace were evenly split between the maybe and no answers when also asked if they would feel comfortable discussing a mental health disorder with coworkers. However, those who stated that they experienced a poorly handled response selected “Maybe” most often when also asked if they would feel comfortable discussing a mental health disorder with coworkers. The remainder were about evenly split between the “no” and “yes” answers. This may indicate that observing a poorly handled response to a mental health issue in the workplace may have a greater negative effect on willingness to discuss with coworkers than those experiencing it.</a:t>
            </a:r>
          </a:p>
        </p:txBody>
      </p:sp>
      <p:sp>
        <p:nvSpPr>
          <p:cNvPr id="4" name="Slide Number Placeholder 3"/>
          <p:cNvSpPr>
            <a:spLocks noGrp="1"/>
          </p:cNvSpPr>
          <p:nvPr>
            <p:ph type="sldNum" sz="quarter" idx="5"/>
          </p:nvPr>
        </p:nvSpPr>
        <p:spPr/>
        <p:txBody>
          <a:bodyPr/>
          <a:lstStyle/>
          <a:p>
            <a:fld id="{6BE8A258-1999-4E07-80A2-CA3F98A81054}" type="slidenum">
              <a:rPr lang="en-US" smtClean="0"/>
              <a:t>16</a:t>
            </a:fld>
            <a:endParaRPr lang="en-US"/>
          </a:p>
        </p:txBody>
      </p:sp>
    </p:spTree>
    <p:extLst>
      <p:ext uri="{BB962C8B-B14F-4D97-AF65-F5344CB8AC3E}">
        <p14:creationId xmlns:p14="http://schemas.microsoft.com/office/powerpoint/2010/main" val="2333074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43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7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716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240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5200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2366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528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616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468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925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41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546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93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29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422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0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660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707328"/>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1F5A-B2B4-4222-9937-CF0A95736A29}"/>
              </a:ext>
            </a:extLst>
          </p:cNvPr>
          <p:cNvSpPr>
            <a:spLocks noGrp="1"/>
          </p:cNvSpPr>
          <p:nvPr>
            <p:ph type="ctrTitle"/>
          </p:nvPr>
        </p:nvSpPr>
        <p:spPr/>
        <p:txBody>
          <a:bodyPr>
            <a:normAutofit/>
          </a:bodyPr>
          <a:lstStyle/>
          <a:p>
            <a:r>
              <a:rPr lang="en-US" dirty="0"/>
              <a:t>The Need for Mental Health Outreach in the Workplace</a:t>
            </a:r>
          </a:p>
        </p:txBody>
      </p:sp>
      <p:sp>
        <p:nvSpPr>
          <p:cNvPr id="3" name="Subtitle 2">
            <a:extLst>
              <a:ext uri="{FF2B5EF4-FFF2-40B4-BE49-F238E27FC236}">
                <a16:creationId xmlns:a16="http://schemas.microsoft.com/office/drawing/2014/main" id="{667C0851-DBEA-45FC-AD2D-AFE7C31FEC2F}"/>
              </a:ext>
            </a:extLst>
          </p:cNvPr>
          <p:cNvSpPr>
            <a:spLocks noGrp="1"/>
          </p:cNvSpPr>
          <p:nvPr>
            <p:ph type="subTitle" idx="1"/>
          </p:nvPr>
        </p:nvSpPr>
        <p:spPr>
          <a:xfrm>
            <a:off x="1371600" y="4412974"/>
            <a:ext cx="9448800" cy="397564"/>
          </a:xfrm>
        </p:spPr>
        <p:txBody>
          <a:bodyPr>
            <a:normAutofit fontScale="92500" lnSpcReduction="10000"/>
          </a:bodyPr>
          <a:lstStyle/>
          <a:p>
            <a:r>
              <a:rPr lang="en-US" dirty="0"/>
              <a:t>Laura Cooper, Shruti Hedge and Monalisa Swami</a:t>
            </a:r>
          </a:p>
        </p:txBody>
      </p:sp>
      <p:sp>
        <p:nvSpPr>
          <p:cNvPr id="4" name="TextBox 3">
            <a:extLst>
              <a:ext uri="{FF2B5EF4-FFF2-40B4-BE49-F238E27FC236}">
                <a16:creationId xmlns:a16="http://schemas.microsoft.com/office/drawing/2014/main" id="{9646D00E-FC90-4191-A139-E710FCF05476}"/>
              </a:ext>
            </a:extLst>
          </p:cNvPr>
          <p:cNvSpPr txBox="1"/>
          <p:nvPr/>
        </p:nvSpPr>
        <p:spPr>
          <a:xfrm>
            <a:off x="1371600" y="3587017"/>
            <a:ext cx="9872870" cy="523220"/>
          </a:xfrm>
          <a:prstGeom prst="rect">
            <a:avLst/>
          </a:prstGeom>
          <a:noFill/>
        </p:spPr>
        <p:txBody>
          <a:bodyPr wrap="square" rtlCol="0">
            <a:spAutoFit/>
          </a:bodyPr>
          <a:lstStyle/>
          <a:p>
            <a:r>
              <a:rPr lang="en-US" sz="2800" i="1" dirty="0"/>
              <a:t>Insights from the Open Sourcing Mental Illness Survey</a:t>
            </a:r>
          </a:p>
        </p:txBody>
      </p:sp>
    </p:spTree>
    <p:extLst>
      <p:ext uri="{BB962C8B-B14F-4D97-AF65-F5344CB8AC3E}">
        <p14:creationId xmlns:p14="http://schemas.microsoft.com/office/powerpoint/2010/main" val="466572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3" name="Group 10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4" name="Group 10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05" name="Group 10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44" name="Rectangle 14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10" name="Rectangle 14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Title 8">
            <a:extLst>
              <a:ext uri="{FF2B5EF4-FFF2-40B4-BE49-F238E27FC236}">
                <a16:creationId xmlns:a16="http://schemas.microsoft.com/office/drawing/2014/main" id="{925BBE1E-CC8F-4735-8D0E-6F613D4CA063}"/>
              </a:ext>
            </a:extLst>
          </p:cNvPr>
          <p:cNvSpPr>
            <a:spLocks noGrp="1"/>
          </p:cNvSpPr>
          <p:nvPr>
            <p:ph type="title"/>
          </p:nvPr>
        </p:nvSpPr>
        <p:spPr>
          <a:xfrm>
            <a:off x="1176736" y="618518"/>
            <a:ext cx="2814815" cy="1478570"/>
          </a:xfrm>
        </p:spPr>
        <p:txBody>
          <a:bodyPr vert="horz" lIns="91440" tIns="45720" rIns="91440" bIns="45720" rtlCol="0" anchor="ctr">
            <a:normAutofit fontScale="90000"/>
          </a:bodyPr>
          <a:lstStyle/>
          <a:p>
            <a:r>
              <a:rPr lang="en-US" dirty="0">
                <a:solidFill>
                  <a:prstClr val="white"/>
                </a:solidFill>
              </a:rPr>
              <a:t>Perceptions of Anonymity Policies by Company Size</a:t>
            </a:r>
            <a:endParaRPr lang="en-US" dirty="0">
              <a:solidFill>
                <a:srgbClr val="FFFFFF"/>
              </a:solidFill>
            </a:endParaRPr>
          </a:p>
        </p:txBody>
      </p:sp>
      <p:sp>
        <p:nvSpPr>
          <p:cNvPr id="11" name="Text Placeholder 10">
            <a:extLst>
              <a:ext uri="{FF2B5EF4-FFF2-40B4-BE49-F238E27FC236}">
                <a16:creationId xmlns:a16="http://schemas.microsoft.com/office/drawing/2014/main" id="{E9432DE7-A480-46F5-BD0A-EB50777733F2}"/>
              </a:ext>
            </a:extLst>
          </p:cNvPr>
          <p:cNvSpPr>
            <a:spLocks noGrp="1"/>
          </p:cNvSpPr>
          <p:nvPr>
            <p:ph type="body" sz="half" idx="2"/>
          </p:nvPr>
        </p:nvSpPr>
        <p:spPr>
          <a:xfrm>
            <a:off x="1030148" y="2249487"/>
            <a:ext cx="2862444" cy="3957302"/>
          </a:xfrm>
        </p:spPr>
        <p:txBody>
          <a:bodyPr vert="horz" lIns="91440" tIns="45720" rIns="91440" bIns="45720" rtlCol="0">
            <a:normAutofit/>
          </a:bodyPr>
          <a:lstStyle/>
          <a:p>
            <a:pPr marL="285750" indent="-285750">
              <a:buFont typeface="Arial" panose="020B0604020202020204" pitchFamily="34" charset="0"/>
              <a:buChar char="•"/>
            </a:pPr>
            <a:r>
              <a:rPr lang="en-US" sz="2000" b="1" dirty="0">
                <a:solidFill>
                  <a:srgbClr val="FFFFFF"/>
                </a:solidFill>
              </a:rPr>
              <a:t>The finding: </a:t>
            </a:r>
            <a:r>
              <a:rPr lang="en-US" sz="2000" dirty="0">
                <a:solidFill>
                  <a:srgbClr val="FFFFFF"/>
                </a:solidFill>
              </a:rPr>
              <a:t>Across all company sizes, most respondents indicate that they do not know what their current company's anonymity policy is towards those using mental health services.</a:t>
            </a:r>
          </a:p>
        </p:txBody>
      </p:sp>
      <p:grpSp>
        <p:nvGrpSpPr>
          <p:cNvPr id="152" name="Group 15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7" name="Content Placeholder 16">
            <a:extLst>
              <a:ext uri="{FF2B5EF4-FFF2-40B4-BE49-F238E27FC236}">
                <a16:creationId xmlns:a16="http://schemas.microsoft.com/office/drawing/2014/main" id="{778D2D3E-A836-4200-919E-5E06CB4D4591}"/>
              </a:ext>
            </a:extLst>
          </p:cNvPr>
          <p:cNvPicPr>
            <a:picLocks noGrp="1" noChangeAspect="1"/>
          </p:cNvPicPr>
          <p:nvPr>
            <p:ph idx="1"/>
          </p:nvPr>
        </p:nvPicPr>
        <p:blipFill>
          <a:blip r:embed="rId4"/>
          <a:stretch>
            <a:fillRect/>
          </a:stretch>
        </p:blipFill>
        <p:spPr>
          <a:xfrm>
            <a:off x="4344932" y="1315601"/>
            <a:ext cx="7542838" cy="4653400"/>
          </a:xfrm>
          <a:prstGeom prst="rect">
            <a:avLst/>
          </a:prstGeom>
        </p:spPr>
      </p:pic>
    </p:spTree>
    <p:extLst>
      <p:ext uri="{BB962C8B-B14F-4D97-AF65-F5344CB8AC3E}">
        <p14:creationId xmlns:p14="http://schemas.microsoft.com/office/powerpoint/2010/main" val="10973055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3" name="Group 10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4" name="Group 10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05" name="Group 10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44" name="Rectangle 14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10" name="Rectangle 14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Title 8">
            <a:extLst>
              <a:ext uri="{FF2B5EF4-FFF2-40B4-BE49-F238E27FC236}">
                <a16:creationId xmlns:a16="http://schemas.microsoft.com/office/drawing/2014/main" id="{925BBE1E-CC8F-4735-8D0E-6F613D4CA063}"/>
              </a:ext>
            </a:extLst>
          </p:cNvPr>
          <p:cNvSpPr>
            <a:spLocks noGrp="1"/>
          </p:cNvSpPr>
          <p:nvPr>
            <p:ph type="title"/>
          </p:nvPr>
        </p:nvSpPr>
        <p:spPr>
          <a:xfrm>
            <a:off x="1176736" y="618518"/>
            <a:ext cx="2814815" cy="1478570"/>
          </a:xfrm>
        </p:spPr>
        <p:txBody>
          <a:bodyPr vert="horz" lIns="91440" tIns="45720" rIns="91440" bIns="45720" rtlCol="0" anchor="ctr">
            <a:normAutofit fontScale="90000"/>
          </a:bodyPr>
          <a:lstStyle/>
          <a:p>
            <a:r>
              <a:rPr lang="en-US" dirty="0">
                <a:solidFill>
                  <a:prstClr val="white"/>
                </a:solidFill>
              </a:rPr>
              <a:t>Perceptions of Anonymity Policies by Company type</a:t>
            </a:r>
            <a:endParaRPr lang="en-US" dirty="0">
              <a:solidFill>
                <a:srgbClr val="FFFFFF"/>
              </a:solidFill>
            </a:endParaRPr>
          </a:p>
        </p:txBody>
      </p:sp>
      <p:sp>
        <p:nvSpPr>
          <p:cNvPr id="11" name="Text Placeholder 10">
            <a:extLst>
              <a:ext uri="{FF2B5EF4-FFF2-40B4-BE49-F238E27FC236}">
                <a16:creationId xmlns:a16="http://schemas.microsoft.com/office/drawing/2014/main" id="{E9432DE7-A480-46F5-BD0A-EB50777733F2}"/>
              </a:ext>
            </a:extLst>
          </p:cNvPr>
          <p:cNvSpPr>
            <a:spLocks noGrp="1"/>
          </p:cNvSpPr>
          <p:nvPr>
            <p:ph type="body" sz="half" idx="2"/>
          </p:nvPr>
        </p:nvSpPr>
        <p:spPr>
          <a:xfrm>
            <a:off x="1030148" y="2249487"/>
            <a:ext cx="2862444" cy="3957302"/>
          </a:xfrm>
        </p:spPr>
        <p:txBody>
          <a:bodyPr vert="horz" lIns="91440" tIns="45720" rIns="91440" bIns="45720" rtlCol="0">
            <a:normAutofit lnSpcReduction="10000"/>
          </a:bodyPr>
          <a:lstStyle/>
          <a:p>
            <a:r>
              <a:rPr lang="en-US" sz="2000" b="1" dirty="0">
                <a:solidFill>
                  <a:srgbClr val="FFFFFF"/>
                </a:solidFill>
              </a:rPr>
              <a:t>The finding: </a:t>
            </a:r>
            <a:r>
              <a:rPr lang="en-US" sz="2000" dirty="0">
                <a:solidFill>
                  <a:srgbClr val="FFFFFF"/>
                </a:solidFill>
              </a:rPr>
              <a:t>Among tech focused companies and non-tech focused companies, the majority of respondents indicated that respondents indicate that they do not know what their current company's anonymity policy is towards those using mental health services.  </a:t>
            </a:r>
          </a:p>
          <a:p>
            <a:endParaRPr lang="en-US" sz="2000" dirty="0"/>
          </a:p>
        </p:txBody>
      </p:sp>
      <p:grpSp>
        <p:nvGrpSpPr>
          <p:cNvPr id="152" name="Group 15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7" name="Content Placeholder 16">
            <a:extLst>
              <a:ext uri="{FF2B5EF4-FFF2-40B4-BE49-F238E27FC236}">
                <a16:creationId xmlns:a16="http://schemas.microsoft.com/office/drawing/2014/main" id="{778D2D3E-A836-4200-919E-5E06CB4D4591}"/>
              </a:ext>
            </a:extLst>
          </p:cNvPr>
          <p:cNvPicPr>
            <a:picLocks noGrp="1" noChangeAspect="1"/>
          </p:cNvPicPr>
          <p:nvPr>
            <p:ph idx="1"/>
          </p:nvPr>
        </p:nvPicPr>
        <p:blipFill>
          <a:blip r:embed="rId4"/>
          <a:stretch>
            <a:fillRect/>
          </a:stretch>
        </p:blipFill>
        <p:spPr>
          <a:xfrm>
            <a:off x="4344933" y="1315601"/>
            <a:ext cx="7542836" cy="4653400"/>
          </a:xfrm>
          <a:prstGeom prst="rect">
            <a:avLst/>
          </a:prstGeom>
        </p:spPr>
      </p:pic>
    </p:spTree>
    <p:extLst>
      <p:ext uri="{BB962C8B-B14F-4D97-AF65-F5344CB8AC3E}">
        <p14:creationId xmlns:p14="http://schemas.microsoft.com/office/powerpoint/2010/main" val="23412580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2EE-B540-43AD-B763-A8C2872AD62D}"/>
              </a:ext>
            </a:extLst>
          </p:cNvPr>
          <p:cNvSpPr>
            <a:spLocks noGrp="1"/>
          </p:cNvSpPr>
          <p:nvPr>
            <p:ph type="title"/>
          </p:nvPr>
        </p:nvSpPr>
        <p:spPr/>
        <p:txBody>
          <a:bodyPr>
            <a:normAutofit/>
          </a:bodyPr>
          <a:lstStyle/>
          <a:p>
            <a:r>
              <a:rPr lang="en-US" dirty="0"/>
              <a:t>perceived ease of requesting leave for a mental health disorder</a:t>
            </a:r>
          </a:p>
        </p:txBody>
      </p:sp>
      <p:sp>
        <p:nvSpPr>
          <p:cNvPr id="3" name="Content Placeholder 2">
            <a:extLst>
              <a:ext uri="{FF2B5EF4-FFF2-40B4-BE49-F238E27FC236}">
                <a16:creationId xmlns:a16="http://schemas.microsoft.com/office/drawing/2014/main" id="{97CBDE5E-E094-449C-8357-D5161AAA1635}"/>
              </a:ext>
            </a:extLst>
          </p:cNvPr>
          <p:cNvSpPr>
            <a:spLocks noGrp="1"/>
          </p:cNvSpPr>
          <p:nvPr>
            <p:ph idx="1"/>
          </p:nvPr>
        </p:nvSpPr>
        <p:spPr/>
        <p:txBody>
          <a:bodyPr/>
          <a:lstStyle/>
          <a:p>
            <a:r>
              <a:rPr lang="en-US" dirty="0"/>
              <a:t>We looked at how answers to the question “If a mental health issue prompted you to request a medical leave from work asking for that leave would be?” varied when doing a crosstab table and bar chart with reported company characteristics and other employee perceptions/experiences.  </a:t>
            </a:r>
          </a:p>
        </p:txBody>
      </p:sp>
    </p:spTree>
    <p:extLst>
      <p:ext uri="{BB962C8B-B14F-4D97-AF65-F5344CB8AC3E}">
        <p14:creationId xmlns:p14="http://schemas.microsoft.com/office/powerpoint/2010/main" val="187161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2EE-B540-43AD-B763-A8C2872AD62D}"/>
              </a:ext>
            </a:extLst>
          </p:cNvPr>
          <p:cNvSpPr>
            <a:spLocks noGrp="1"/>
          </p:cNvSpPr>
          <p:nvPr>
            <p:ph type="title"/>
          </p:nvPr>
        </p:nvSpPr>
        <p:spPr>
          <a:xfrm>
            <a:off x="1141413" y="290512"/>
            <a:ext cx="9905998" cy="1013334"/>
          </a:xfrm>
        </p:spPr>
        <p:txBody>
          <a:bodyPr>
            <a:normAutofit fontScale="90000"/>
          </a:bodyPr>
          <a:lstStyle/>
          <a:p>
            <a:r>
              <a:rPr lang="en-US" dirty="0"/>
              <a:t>perceived ease of requesting leave for a mental health disorder</a:t>
            </a:r>
          </a:p>
        </p:txBody>
      </p:sp>
      <p:graphicFrame>
        <p:nvGraphicFramePr>
          <p:cNvPr id="5" name="Content Placeholder 3">
            <a:extLst>
              <a:ext uri="{FF2B5EF4-FFF2-40B4-BE49-F238E27FC236}">
                <a16:creationId xmlns:a16="http://schemas.microsoft.com/office/drawing/2014/main" id="{65360C11-67DC-4985-989F-8D6714A316FF}"/>
              </a:ext>
            </a:extLst>
          </p:cNvPr>
          <p:cNvGraphicFramePr>
            <a:graphicFrameLocks noGrp="1"/>
          </p:cNvGraphicFramePr>
          <p:nvPr>
            <p:ph idx="1"/>
            <p:extLst>
              <p:ext uri="{D42A27DB-BD31-4B8C-83A1-F6EECF244321}">
                <p14:modId xmlns:p14="http://schemas.microsoft.com/office/powerpoint/2010/main" val="3020614584"/>
              </p:ext>
            </p:extLst>
          </p:nvPr>
        </p:nvGraphicFramePr>
        <p:xfrm>
          <a:off x="351693" y="1402721"/>
          <a:ext cx="11591778" cy="5180587"/>
        </p:xfrm>
        <a:graphic>
          <a:graphicData uri="http://schemas.openxmlformats.org/drawingml/2006/table">
            <a:tbl>
              <a:tblPr firstRow="1" bandRow="1">
                <a:tableStyleId>{00A15C55-8517-42AA-B614-E9B94910E393}</a:tableStyleId>
              </a:tblPr>
              <a:tblGrid>
                <a:gridCol w="5133419">
                  <a:extLst>
                    <a:ext uri="{9D8B030D-6E8A-4147-A177-3AD203B41FA5}">
                      <a16:colId xmlns:a16="http://schemas.microsoft.com/office/drawing/2014/main" val="4103502791"/>
                    </a:ext>
                  </a:extLst>
                </a:gridCol>
                <a:gridCol w="6458359">
                  <a:extLst>
                    <a:ext uri="{9D8B030D-6E8A-4147-A177-3AD203B41FA5}">
                      <a16:colId xmlns:a16="http://schemas.microsoft.com/office/drawing/2014/main" val="3079260396"/>
                    </a:ext>
                  </a:extLst>
                </a:gridCol>
              </a:tblGrid>
              <a:tr h="369808">
                <a:tc>
                  <a:txBody>
                    <a:bodyPr/>
                    <a:lstStyle/>
                    <a:p>
                      <a:r>
                        <a:rPr lang="en-US" dirty="0"/>
                        <a:t>Reported Characteristic</a:t>
                      </a:r>
                    </a:p>
                  </a:txBody>
                  <a:tcPr marL="91439" marR="91439"/>
                </a:tc>
                <a:tc>
                  <a:txBody>
                    <a:bodyPr/>
                    <a:lstStyle/>
                    <a:p>
                      <a:r>
                        <a:rPr lang="en-US" dirty="0"/>
                        <a:t>Finding</a:t>
                      </a:r>
                    </a:p>
                  </a:txBody>
                  <a:tcPr marL="91439" marR="91439"/>
                </a:tc>
                <a:extLst>
                  <a:ext uri="{0D108BD9-81ED-4DB2-BD59-A6C34878D82A}">
                    <a16:rowId xmlns:a16="http://schemas.microsoft.com/office/drawing/2014/main" val="3991254746"/>
                  </a:ext>
                </a:extLst>
              </a:tr>
              <a:tr h="386490">
                <a:tc>
                  <a:txBody>
                    <a:bodyPr/>
                    <a:lstStyle/>
                    <a:p>
                      <a:r>
                        <a:rPr lang="en-US" dirty="0"/>
                        <a:t>Gender</a:t>
                      </a:r>
                    </a:p>
                  </a:txBody>
                  <a:tcPr marL="91439" marR="91439"/>
                </a:tc>
                <a:tc>
                  <a:txBody>
                    <a:bodyPr/>
                    <a:lstStyle/>
                    <a:p>
                      <a:r>
                        <a:rPr lang="en-US" dirty="0"/>
                        <a:t>“Somewhat easy” is the most common answer across genders.  </a:t>
                      </a:r>
                    </a:p>
                  </a:txBody>
                  <a:tcPr marL="91439" marR="91439"/>
                </a:tc>
                <a:extLst>
                  <a:ext uri="{0D108BD9-81ED-4DB2-BD59-A6C34878D82A}">
                    <a16:rowId xmlns:a16="http://schemas.microsoft.com/office/drawing/2014/main" val="2512174366"/>
                  </a:ext>
                </a:extLst>
              </a:tr>
              <a:tr h="316895">
                <a:tc>
                  <a:txBody>
                    <a:bodyPr/>
                    <a:lstStyle/>
                    <a:p>
                      <a:r>
                        <a:rPr lang="en-US" dirty="0"/>
                        <a:t>Age Group</a:t>
                      </a:r>
                    </a:p>
                  </a:txBody>
                  <a:tcPr marL="91439" marR="91439"/>
                </a:tc>
                <a:tc>
                  <a:txBody>
                    <a:bodyPr/>
                    <a:lstStyle/>
                    <a:p>
                      <a:r>
                        <a:rPr lang="en-US" sz="1800" kern="1200" dirty="0">
                          <a:solidFill>
                            <a:schemeClr val="dk1"/>
                          </a:solidFill>
                          <a:effectLst/>
                          <a:latin typeface="+mn-lt"/>
                          <a:ea typeface="+mn-ea"/>
                          <a:cs typeface="+mn-cs"/>
                        </a:rPr>
                        <a:t>“Somewhat easy” most common answer for 17-27 and 37-57. </a:t>
                      </a:r>
                      <a:endParaRPr lang="en-US" dirty="0"/>
                    </a:p>
                  </a:txBody>
                  <a:tcPr marL="91439" marR="91439"/>
                </a:tc>
                <a:extLst>
                  <a:ext uri="{0D108BD9-81ED-4DB2-BD59-A6C34878D82A}">
                    <a16:rowId xmlns:a16="http://schemas.microsoft.com/office/drawing/2014/main" val="800656536"/>
                  </a:ext>
                </a:extLst>
              </a:tr>
              <a:tr h="400929">
                <a:tc>
                  <a:txBody>
                    <a:bodyPr/>
                    <a:lstStyle/>
                    <a:p>
                      <a:r>
                        <a:rPr lang="en-US" dirty="0"/>
                        <a:t>Company Size</a:t>
                      </a:r>
                    </a:p>
                  </a:txBody>
                  <a:tcPr marL="91439" marR="91439"/>
                </a:tc>
                <a:tc>
                  <a:txBody>
                    <a:bodyPr/>
                    <a:lstStyle/>
                    <a:p>
                      <a:r>
                        <a:rPr lang="en-US" sz="1800" kern="1200" dirty="0">
                          <a:solidFill>
                            <a:schemeClr val="dk1"/>
                          </a:solidFill>
                          <a:effectLst/>
                          <a:latin typeface="+mn-lt"/>
                          <a:ea typeface="+mn-ea"/>
                          <a:cs typeface="+mn-cs"/>
                        </a:rPr>
                        <a:t>As company size goes up, may be thought as easier to request leave.  </a:t>
                      </a:r>
                      <a:endParaRPr lang="en-US" dirty="0"/>
                    </a:p>
                  </a:txBody>
                  <a:tcPr marL="91439" marR="91439"/>
                </a:tc>
                <a:extLst>
                  <a:ext uri="{0D108BD9-81ED-4DB2-BD59-A6C34878D82A}">
                    <a16:rowId xmlns:a16="http://schemas.microsoft.com/office/drawing/2014/main" val="451815251"/>
                  </a:ext>
                </a:extLst>
              </a:tr>
              <a:tr h="622548">
                <a:tc>
                  <a:txBody>
                    <a:bodyPr/>
                    <a:lstStyle/>
                    <a:p>
                      <a:r>
                        <a:rPr lang="en-US" dirty="0"/>
                        <a:t>Does current company provide mental health benefits</a:t>
                      </a:r>
                    </a:p>
                  </a:txBody>
                  <a:tcPr marL="91439" marR="91439"/>
                </a:tc>
                <a:tc>
                  <a:txBody>
                    <a:bodyPr/>
                    <a:lstStyle/>
                    <a:p>
                      <a:r>
                        <a:rPr lang="en-US" dirty="0"/>
                        <a:t>Those who do not have mental health benefits answer that it is somewhat difficult to request leave the most often.  Those who do, answer that it is somewhat easy the most often. </a:t>
                      </a:r>
                    </a:p>
                  </a:txBody>
                  <a:tcPr marL="91439" marR="91439"/>
                </a:tc>
                <a:extLst>
                  <a:ext uri="{0D108BD9-81ED-4DB2-BD59-A6C34878D82A}">
                    <a16:rowId xmlns:a16="http://schemas.microsoft.com/office/drawing/2014/main" val="3476990091"/>
                  </a:ext>
                </a:extLst>
              </a:tr>
              <a:tr h="622548">
                <a:tc>
                  <a:txBody>
                    <a:bodyPr/>
                    <a:lstStyle/>
                    <a:p>
                      <a:r>
                        <a:rPr lang="en-US" dirty="0"/>
                        <a:t>Has current company ever discussed mental health</a:t>
                      </a:r>
                    </a:p>
                  </a:txBody>
                  <a:tcPr marL="91439" marR="914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 response is somewhat easy to request leave. </a:t>
                      </a:r>
                      <a:r>
                        <a:rPr lang="en-US" sz="1800" kern="1200" dirty="0">
                          <a:solidFill>
                            <a:schemeClr val="dk1"/>
                          </a:solidFill>
                          <a:effectLst/>
                          <a:latin typeface="+mn-lt"/>
                          <a:ea typeface="+mn-ea"/>
                          <a:cs typeface="+mn-cs"/>
                        </a:rPr>
                        <a:t>For those who had a discussion, second most common response is very easy. For those with no discussion, second most common is somewhat hard.</a:t>
                      </a:r>
                    </a:p>
                  </a:txBody>
                  <a:tcPr marL="91439" marR="91439"/>
                </a:tc>
                <a:extLst>
                  <a:ext uri="{0D108BD9-81ED-4DB2-BD59-A6C34878D82A}">
                    <a16:rowId xmlns:a16="http://schemas.microsoft.com/office/drawing/2014/main" val="154461072"/>
                  </a:ext>
                </a:extLst>
              </a:tr>
              <a:tr h="622548">
                <a:tc>
                  <a:txBody>
                    <a:bodyPr/>
                    <a:lstStyle/>
                    <a:p>
                      <a:r>
                        <a:rPr lang="en-US" dirty="0"/>
                        <a:t>Does current employer offer other mental health resources</a:t>
                      </a:r>
                    </a:p>
                  </a:txBody>
                  <a:tcPr marL="91439" marR="914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common response is somewhat easy to request leave. </a:t>
                      </a:r>
                      <a:r>
                        <a:rPr lang="en-US" sz="1800" kern="1200" dirty="0">
                          <a:solidFill>
                            <a:schemeClr val="dk1"/>
                          </a:solidFill>
                          <a:effectLst/>
                          <a:latin typeface="+mn-lt"/>
                          <a:ea typeface="+mn-ea"/>
                          <a:cs typeface="+mn-cs"/>
                        </a:rPr>
                        <a:t>For those with other resources, second most common response is very easy. For those without, second most common is somewhat hard.</a:t>
                      </a:r>
                    </a:p>
                  </a:txBody>
                  <a:tcPr marL="91439" marR="91439"/>
                </a:tc>
                <a:extLst>
                  <a:ext uri="{0D108BD9-81ED-4DB2-BD59-A6C34878D82A}">
                    <a16:rowId xmlns:a16="http://schemas.microsoft.com/office/drawing/2014/main" val="185638150"/>
                  </a:ext>
                </a:extLst>
              </a:tr>
              <a:tr h="811673">
                <a:tc>
                  <a:txBody>
                    <a:bodyPr/>
                    <a:lstStyle/>
                    <a:p>
                      <a:r>
                        <a:rPr lang="en-US" dirty="0"/>
                        <a:t>Have you ever seen a poor response to a mental health issue in the workplace?</a:t>
                      </a:r>
                    </a:p>
                  </a:txBody>
                  <a:tcPr marL="91439" marR="91439"/>
                </a:tc>
                <a:tc>
                  <a:txBody>
                    <a:bodyPr/>
                    <a:lstStyle/>
                    <a:p>
                      <a:r>
                        <a:rPr lang="en-US" dirty="0"/>
                        <a:t>Those who did not have an experience most commonly answer that it is very easy to request leave.  Those who have most commonly answer that it is somewhat easy or somewhat hard to request leave.</a:t>
                      </a:r>
                    </a:p>
                  </a:txBody>
                  <a:tcPr marL="91439" marR="91439"/>
                </a:tc>
                <a:extLst>
                  <a:ext uri="{0D108BD9-81ED-4DB2-BD59-A6C34878D82A}">
                    <a16:rowId xmlns:a16="http://schemas.microsoft.com/office/drawing/2014/main" val="1894986247"/>
                  </a:ext>
                </a:extLst>
              </a:tr>
            </a:tbl>
          </a:graphicData>
        </a:graphic>
      </p:graphicFrame>
    </p:spTree>
    <p:extLst>
      <p:ext uri="{BB962C8B-B14F-4D97-AF65-F5344CB8AC3E}">
        <p14:creationId xmlns:p14="http://schemas.microsoft.com/office/powerpoint/2010/main" val="158675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2EE-B540-43AD-B763-A8C2872AD62D}"/>
              </a:ext>
            </a:extLst>
          </p:cNvPr>
          <p:cNvSpPr>
            <a:spLocks noGrp="1"/>
          </p:cNvSpPr>
          <p:nvPr>
            <p:ph type="title"/>
          </p:nvPr>
        </p:nvSpPr>
        <p:spPr>
          <a:xfrm>
            <a:off x="1141413" y="290512"/>
            <a:ext cx="9905998" cy="1013334"/>
          </a:xfrm>
        </p:spPr>
        <p:txBody>
          <a:bodyPr>
            <a:normAutofit fontScale="90000"/>
          </a:bodyPr>
          <a:lstStyle/>
          <a:p>
            <a:r>
              <a:rPr lang="en-US" dirty="0"/>
              <a:t>Comfort level in discussing a mental health issue with a supervisor</a:t>
            </a:r>
          </a:p>
        </p:txBody>
      </p:sp>
      <p:graphicFrame>
        <p:nvGraphicFramePr>
          <p:cNvPr id="4" name="Content Placeholder 3">
            <a:extLst>
              <a:ext uri="{FF2B5EF4-FFF2-40B4-BE49-F238E27FC236}">
                <a16:creationId xmlns:a16="http://schemas.microsoft.com/office/drawing/2014/main" id="{D50F5F4B-F5FF-44B4-AAFA-2B8132C60A69}"/>
              </a:ext>
            </a:extLst>
          </p:cNvPr>
          <p:cNvGraphicFramePr>
            <a:graphicFrameLocks noGrp="1"/>
          </p:cNvGraphicFramePr>
          <p:nvPr>
            <p:ph idx="1"/>
            <p:extLst>
              <p:ext uri="{D42A27DB-BD31-4B8C-83A1-F6EECF244321}">
                <p14:modId xmlns:p14="http://schemas.microsoft.com/office/powerpoint/2010/main" val="2589359361"/>
              </p:ext>
            </p:extLst>
          </p:nvPr>
        </p:nvGraphicFramePr>
        <p:xfrm>
          <a:off x="337625" y="2269808"/>
          <a:ext cx="11591778" cy="4389120"/>
        </p:xfrm>
        <a:graphic>
          <a:graphicData uri="http://schemas.openxmlformats.org/drawingml/2006/table">
            <a:tbl>
              <a:tblPr firstRow="1" bandRow="1">
                <a:tableStyleId>{93296810-A885-4BE3-A3E7-6D5BEEA58F35}</a:tableStyleId>
              </a:tblPr>
              <a:tblGrid>
                <a:gridCol w="4002056">
                  <a:extLst>
                    <a:ext uri="{9D8B030D-6E8A-4147-A177-3AD203B41FA5}">
                      <a16:colId xmlns:a16="http://schemas.microsoft.com/office/drawing/2014/main" val="4103502791"/>
                    </a:ext>
                  </a:extLst>
                </a:gridCol>
                <a:gridCol w="7589722">
                  <a:extLst>
                    <a:ext uri="{9D8B030D-6E8A-4147-A177-3AD203B41FA5}">
                      <a16:colId xmlns:a16="http://schemas.microsoft.com/office/drawing/2014/main" val="3079260396"/>
                    </a:ext>
                  </a:extLst>
                </a:gridCol>
              </a:tblGrid>
              <a:tr h="333813">
                <a:tc>
                  <a:txBody>
                    <a:bodyPr/>
                    <a:lstStyle/>
                    <a:p>
                      <a:r>
                        <a:rPr lang="en-US" dirty="0"/>
                        <a:t>Independent Variable</a:t>
                      </a:r>
                    </a:p>
                  </a:txBody>
                  <a:tcPr marL="91439" marR="91439"/>
                </a:tc>
                <a:tc>
                  <a:txBody>
                    <a:bodyPr/>
                    <a:lstStyle/>
                    <a:p>
                      <a:r>
                        <a:rPr lang="en-US" dirty="0"/>
                        <a:t>Finding</a:t>
                      </a:r>
                    </a:p>
                  </a:txBody>
                  <a:tcPr marL="91439" marR="91439"/>
                </a:tc>
                <a:extLst>
                  <a:ext uri="{0D108BD9-81ED-4DB2-BD59-A6C34878D82A}">
                    <a16:rowId xmlns:a16="http://schemas.microsoft.com/office/drawing/2014/main" val="3991254746"/>
                  </a:ext>
                </a:extLst>
              </a:tr>
              <a:tr h="333813">
                <a:tc>
                  <a:txBody>
                    <a:bodyPr/>
                    <a:lstStyle/>
                    <a:p>
                      <a:r>
                        <a:rPr lang="en-US" dirty="0"/>
                        <a:t>Gender</a:t>
                      </a:r>
                    </a:p>
                  </a:txBody>
                  <a:tcPr marL="91439" marR="91439"/>
                </a:tc>
                <a:tc>
                  <a:txBody>
                    <a:bodyPr/>
                    <a:lstStyle/>
                    <a:p>
                      <a:r>
                        <a:rPr lang="en-US" dirty="0"/>
                        <a:t>Most respondents across genders indicate that they would be comfortable discussing mental health with supervisor. </a:t>
                      </a:r>
                    </a:p>
                  </a:txBody>
                  <a:tcPr marL="91439" marR="91439"/>
                </a:tc>
                <a:extLst>
                  <a:ext uri="{0D108BD9-81ED-4DB2-BD59-A6C34878D82A}">
                    <a16:rowId xmlns:a16="http://schemas.microsoft.com/office/drawing/2014/main" val="2512174366"/>
                  </a:ext>
                </a:extLst>
              </a:tr>
              <a:tr h="333813">
                <a:tc>
                  <a:txBody>
                    <a:bodyPr/>
                    <a:lstStyle/>
                    <a:p>
                      <a:r>
                        <a:rPr lang="en-US" dirty="0"/>
                        <a:t>Age Group</a:t>
                      </a:r>
                    </a:p>
                  </a:txBody>
                  <a:tcPr marL="91439" marR="91439"/>
                </a:tc>
                <a:tc>
                  <a:txBody>
                    <a:bodyPr/>
                    <a:lstStyle/>
                    <a:p>
                      <a:r>
                        <a:rPr lang="en-US" dirty="0"/>
                        <a:t>Most respondents 17-37 and 37-57 responded that they would feel comfortable discussing a mental health with supervisor. </a:t>
                      </a:r>
                    </a:p>
                  </a:txBody>
                  <a:tcPr marL="91439" marR="91439"/>
                </a:tc>
                <a:extLst>
                  <a:ext uri="{0D108BD9-81ED-4DB2-BD59-A6C34878D82A}">
                    <a16:rowId xmlns:a16="http://schemas.microsoft.com/office/drawing/2014/main" val="800656536"/>
                  </a:ext>
                </a:extLst>
              </a:tr>
              <a:tr h="333813">
                <a:tc>
                  <a:txBody>
                    <a:bodyPr/>
                    <a:lstStyle/>
                    <a:p>
                      <a:r>
                        <a:rPr lang="en-US" dirty="0"/>
                        <a:t>Company Size</a:t>
                      </a:r>
                    </a:p>
                  </a:txBody>
                  <a:tcPr marL="91439" marR="91439"/>
                </a:tc>
                <a:tc>
                  <a:txBody>
                    <a:bodyPr/>
                    <a:lstStyle/>
                    <a:p>
                      <a:r>
                        <a:rPr lang="en-US" sz="1800" kern="1200" dirty="0">
                          <a:solidFill>
                            <a:schemeClr val="dk1"/>
                          </a:solidFill>
                          <a:effectLst/>
                          <a:latin typeface="+mn-lt"/>
                          <a:ea typeface="+mn-ea"/>
                          <a:cs typeface="+mn-cs"/>
                        </a:rPr>
                        <a:t>Most respondents working for a company with 1-500 employees say they would be comfortable. Most with 500-1000 employees say maybe.  Most with 1000+ say no (but yes is a close second).  </a:t>
                      </a:r>
                      <a:endParaRPr lang="en-US" dirty="0"/>
                    </a:p>
                  </a:txBody>
                  <a:tcPr marL="91439" marR="91439"/>
                </a:tc>
                <a:extLst>
                  <a:ext uri="{0D108BD9-81ED-4DB2-BD59-A6C34878D82A}">
                    <a16:rowId xmlns:a16="http://schemas.microsoft.com/office/drawing/2014/main" val="451815251"/>
                  </a:ext>
                </a:extLst>
              </a:tr>
              <a:tr h="834532">
                <a:tc>
                  <a:txBody>
                    <a:bodyPr/>
                    <a:lstStyle/>
                    <a:p>
                      <a:r>
                        <a:rPr lang="en-US" dirty="0"/>
                        <a:t>Have you ever seen a poor response to a mental health issue in the workplace?</a:t>
                      </a:r>
                    </a:p>
                  </a:txBody>
                  <a:tcPr marL="91439" marR="91439"/>
                </a:tc>
                <a:tc>
                  <a:txBody>
                    <a:bodyPr/>
                    <a:lstStyle/>
                    <a:p>
                      <a:r>
                        <a:rPr lang="en-US" dirty="0"/>
                        <a:t>Most respondents who haven’t experienced a poor response say they would be comfortable.  Those who observed are evenly split across yes, no, and maybe.  Those who experienced are evenly split between yes and maybe.  </a:t>
                      </a:r>
                    </a:p>
                  </a:txBody>
                  <a:tcPr marL="91439" marR="91439"/>
                </a:tc>
                <a:extLst>
                  <a:ext uri="{0D108BD9-81ED-4DB2-BD59-A6C34878D82A}">
                    <a16:rowId xmlns:a16="http://schemas.microsoft.com/office/drawing/2014/main" val="1894986247"/>
                  </a:ext>
                </a:extLst>
              </a:tr>
              <a:tr h="834532">
                <a:tc>
                  <a:txBody>
                    <a:bodyPr/>
                    <a:lstStyle/>
                    <a:p>
                      <a:r>
                        <a:rPr lang="en-US" sz="1800" kern="1200" dirty="0">
                          <a:solidFill>
                            <a:schemeClr val="dk1"/>
                          </a:solidFill>
                          <a:effectLst/>
                          <a:latin typeface="+mn-lt"/>
                          <a:ea typeface="+mn-ea"/>
                          <a:cs typeface="+mn-cs"/>
                        </a:rPr>
                        <a:t>Does employee think discussing a mental health disorder with employer would have negative consequences?</a:t>
                      </a:r>
                      <a:endParaRPr lang="en-US" dirty="0"/>
                    </a:p>
                  </a:txBody>
                  <a:tcPr marL="91439" marR="91439"/>
                </a:tc>
                <a:tc>
                  <a:txBody>
                    <a:bodyPr/>
                    <a:lstStyle/>
                    <a:p>
                      <a:r>
                        <a:rPr lang="en-US" dirty="0"/>
                        <a:t>Most people who responded that they feel that discussing a mental health disorder would have a negative impact also are not comfortable discussing a mental health issue with a supervisor. The reverse is also true.</a:t>
                      </a:r>
                    </a:p>
                  </a:txBody>
                  <a:tcPr marL="91439" marR="91439"/>
                </a:tc>
                <a:extLst>
                  <a:ext uri="{0D108BD9-81ED-4DB2-BD59-A6C34878D82A}">
                    <a16:rowId xmlns:a16="http://schemas.microsoft.com/office/drawing/2014/main" val="1795888944"/>
                  </a:ext>
                </a:extLst>
              </a:tr>
            </a:tbl>
          </a:graphicData>
        </a:graphic>
      </p:graphicFrame>
      <p:sp>
        <p:nvSpPr>
          <p:cNvPr id="9" name="TextBox 8">
            <a:extLst>
              <a:ext uri="{FF2B5EF4-FFF2-40B4-BE49-F238E27FC236}">
                <a16:creationId xmlns:a16="http://schemas.microsoft.com/office/drawing/2014/main" id="{733E9646-FD75-4247-BE4F-625172290FE0}"/>
              </a:ext>
            </a:extLst>
          </p:cNvPr>
          <p:cNvSpPr txBox="1"/>
          <p:nvPr/>
        </p:nvSpPr>
        <p:spPr>
          <a:xfrm>
            <a:off x="1141413" y="1303846"/>
            <a:ext cx="9905998" cy="923330"/>
          </a:xfrm>
          <a:prstGeom prst="rect">
            <a:avLst/>
          </a:prstGeom>
          <a:noFill/>
        </p:spPr>
        <p:txBody>
          <a:bodyPr wrap="square" rtlCol="0">
            <a:spAutoFit/>
          </a:bodyPr>
          <a:lstStyle/>
          <a:p>
            <a:r>
              <a:rPr lang="en-US" dirty="0"/>
              <a:t>We looked at how answers to the question “Would you feel comfortable discussing a mental health disorder with your immediate supervisor” varied when doing a crosstab table and bar chart with reported company characteristics and other employee perceptions/experiences. </a:t>
            </a:r>
          </a:p>
        </p:txBody>
      </p:sp>
    </p:spTree>
    <p:extLst>
      <p:ext uri="{BB962C8B-B14F-4D97-AF65-F5344CB8AC3E}">
        <p14:creationId xmlns:p14="http://schemas.microsoft.com/office/powerpoint/2010/main" val="56923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2EE-B540-43AD-B763-A8C2872AD62D}"/>
              </a:ext>
            </a:extLst>
          </p:cNvPr>
          <p:cNvSpPr>
            <a:spLocks noGrp="1"/>
          </p:cNvSpPr>
          <p:nvPr>
            <p:ph type="title"/>
          </p:nvPr>
        </p:nvSpPr>
        <p:spPr/>
        <p:txBody>
          <a:bodyPr>
            <a:normAutofit/>
          </a:bodyPr>
          <a:lstStyle/>
          <a:p>
            <a:r>
              <a:rPr lang="en-US" dirty="0"/>
              <a:t>Comfort level in discussing a mental health issue with Coworkers</a:t>
            </a:r>
          </a:p>
        </p:txBody>
      </p:sp>
      <p:sp>
        <p:nvSpPr>
          <p:cNvPr id="5" name="Content Placeholder 4">
            <a:extLst>
              <a:ext uri="{FF2B5EF4-FFF2-40B4-BE49-F238E27FC236}">
                <a16:creationId xmlns:a16="http://schemas.microsoft.com/office/drawing/2014/main" id="{EA8D1B89-8CDE-45BD-9FC0-BE12FE34DEB2}"/>
              </a:ext>
            </a:extLst>
          </p:cNvPr>
          <p:cNvSpPr>
            <a:spLocks noGrp="1"/>
          </p:cNvSpPr>
          <p:nvPr>
            <p:ph idx="1"/>
          </p:nvPr>
        </p:nvSpPr>
        <p:spPr/>
        <p:txBody>
          <a:bodyPr/>
          <a:lstStyle/>
          <a:p>
            <a:r>
              <a:rPr lang="en-US" dirty="0"/>
              <a:t>We looked at how answers to the question “Would you feel comfortable discussing a mental health disorder with your coworkers” varied when doing a crosstab table and bar chart with reported company characteristics and other employee perceptions/experiences. </a:t>
            </a:r>
          </a:p>
        </p:txBody>
      </p:sp>
    </p:spTree>
    <p:extLst>
      <p:ext uri="{BB962C8B-B14F-4D97-AF65-F5344CB8AC3E}">
        <p14:creationId xmlns:p14="http://schemas.microsoft.com/office/powerpoint/2010/main" val="66067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2EE-B540-43AD-B763-A8C2872AD62D}"/>
              </a:ext>
            </a:extLst>
          </p:cNvPr>
          <p:cNvSpPr>
            <a:spLocks noGrp="1"/>
          </p:cNvSpPr>
          <p:nvPr>
            <p:ph type="title"/>
          </p:nvPr>
        </p:nvSpPr>
        <p:spPr>
          <a:xfrm>
            <a:off x="1141413" y="290512"/>
            <a:ext cx="9905998" cy="1013334"/>
          </a:xfrm>
        </p:spPr>
        <p:txBody>
          <a:bodyPr>
            <a:normAutofit fontScale="90000"/>
          </a:bodyPr>
          <a:lstStyle/>
          <a:p>
            <a:r>
              <a:rPr lang="en-US" dirty="0"/>
              <a:t>Comfort level in discussing a mental health issue with Coworkers</a:t>
            </a:r>
          </a:p>
        </p:txBody>
      </p:sp>
      <p:graphicFrame>
        <p:nvGraphicFramePr>
          <p:cNvPr id="4" name="Content Placeholder 3">
            <a:extLst>
              <a:ext uri="{FF2B5EF4-FFF2-40B4-BE49-F238E27FC236}">
                <a16:creationId xmlns:a16="http://schemas.microsoft.com/office/drawing/2014/main" id="{D50F5F4B-F5FF-44B4-AAFA-2B8132C60A69}"/>
              </a:ext>
            </a:extLst>
          </p:cNvPr>
          <p:cNvGraphicFramePr>
            <a:graphicFrameLocks noGrp="1"/>
          </p:cNvGraphicFramePr>
          <p:nvPr>
            <p:ph idx="1"/>
            <p:extLst>
              <p:ext uri="{D42A27DB-BD31-4B8C-83A1-F6EECF244321}">
                <p14:modId xmlns:p14="http://schemas.microsoft.com/office/powerpoint/2010/main" val="3858103734"/>
              </p:ext>
            </p:extLst>
          </p:nvPr>
        </p:nvGraphicFramePr>
        <p:xfrm>
          <a:off x="312590" y="1303846"/>
          <a:ext cx="11563643" cy="5212080"/>
        </p:xfrm>
        <a:graphic>
          <a:graphicData uri="http://schemas.openxmlformats.org/drawingml/2006/table">
            <a:tbl>
              <a:tblPr firstRow="1" bandRow="1">
                <a:tableStyleId>{21E4AEA4-8DFA-4A89-87EB-49C32662AFE0}</a:tableStyleId>
              </a:tblPr>
              <a:tblGrid>
                <a:gridCol w="3760058">
                  <a:extLst>
                    <a:ext uri="{9D8B030D-6E8A-4147-A177-3AD203B41FA5}">
                      <a16:colId xmlns:a16="http://schemas.microsoft.com/office/drawing/2014/main" val="4103502791"/>
                    </a:ext>
                  </a:extLst>
                </a:gridCol>
                <a:gridCol w="7803585">
                  <a:extLst>
                    <a:ext uri="{9D8B030D-6E8A-4147-A177-3AD203B41FA5}">
                      <a16:colId xmlns:a16="http://schemas.microsoft.com/office/drawing/2014/main" val="3079260396"/>
                    </a:ext>
                  </a:extLst>
                </a:gridCol>
              </a:tblGrid>
              <a:tr h="333813">
                <a:tc>
                  <a:txBody>
                    <a:bodyPr/>
                    <a:lstStyle/>
                    <a:p>
                      <a:r>
                        <a:rPr lang="en-US" dirty="0"/>
                        <a:t>Independent Variable</a:t>
                      </a:r>
                    </a:p>
                  </a:txBody>
                  <a:tcPr marL="91439" marR="91439"/>
                </a:tc>
                <a:tc>
                  <a:txBody>
                    <a:bodyPr/>
                    <a:lstStyle/>
                    <a:p>
                      <a:r>
                        <a:rPr lang="en-US" dirty="0"/>
                        <a:t>Finding</a:t>
                      </a:r>
                    </a:p>
                  </a:txBody>
                  <a:tcPr marL="91439" marR="91439"/>
                </a:tc>
                <a:extLst>
                  <a:ext uri="{0D108BD9-81ED-4DB2-BD59-A6C34878D82A}">
                    <a16:rowId xmlns:a16="http://schemas.microsoft.com/office/drawing/2014/main" val="3991254746"/>
                  </a:ext>
                </a:extLst>
              </a:tr>
              <a:tr h="333813">
                <a:tc>
                  <a:txBody>
                    <a:bodyPr/>
                    <a:lstStyle/>
                    <a:p>
                      <a:r>
                        <a:rPr lang="en-US" dirty="0"/>
                        <a:t>Gender</a:t>
                      </a:r>
                    </a:p>
                  </a:txBody>
                  <a:tcPr marL="91439" marR="91439"/>
                </a:tc>
                <a:tc>
                  <a:txBody>
                    <a:bodyPr/>
                    <a:lstStyle/>
                    <a:p>
                      <a:r>
                        <a:rPr lang="en-US" sz="1800" kern="1200" dirty="0">
                          <a:solidFill>
                            <a:schemeClr val="dk1"/>
                          </a:solidFill>
                          <a:effectLst/>
                          <a:latin typeface="+mn-lt"/>
                          <a:ea typeface="+mn-ea"/>
                          <a:cs typeface="+mn-cs"/>
                        </a:rPr>
                        <a:t>Across all genders the most common response is “maybe.” However, a higher proportion of female respondents indicate that they do not feel comfortable.</a:t>
                      </a:r>
                      <a:endParaRPr lang="en-US" dirty="0"/>
                    </a:p>
                  </a:txBody>
                  <a:tcPr marL="91439" marR="91439"/>
                </a:tc>
                <a:extLst>
                  <a:ext uri="{0D108BD9-81ED-4DB2-BD59-A6C34878D82A}">
                    <a16:rowId xmlns:a16="http://schemas.microsoft.com/office/drawing/2014/main" val="2512174366"/>
                  </a:ext>
                </a:extLst>
              </a:tr>
              <a:tr h="333813">
                <a:tc>
                  <a:txBody>
                    <a:bodyPr/>
                    <a:lstStyle/>
                    <a:p>
                      <a:r>
                        <a:rPr lang="en-US" dirty="0"/>
                        <a:t>Age Group</a:t>
                      </a:r>
                    </a:p>
                  </a:txBody>
                  <a:tcPr marL="91439" marR="91439"/>
                </a:tc>
                <a:tc>
                  <a:txBody>
                    <a:bodyPr/>
                    <a:lstStyle/>
                    <a:p>
                      <a:r>
                        <a:rPr lang="en-US" sz="1800" kern="1200" dirty="0">
                          <a:solidFill>
                            <a:schemeClr val="dk1"/>
                          </a:solidFill>
                          <a:effectLst/>
                          <a:latin typeface="+mn-lt"/>
                          <a:ea typeface="+mn-ea"/>
                          <a:cs typeface="+mn-cs"/>
                        </a:rPr>
                        <a:t>The majority of respondents 17-37 and 37-57 indicated that they might feel comfortable discussing a mental health disorder with coworkers, the second most common response being that they would not. </a:t>
                      </a:r>
                      <a:endParaRPr lang="en-US" dirty="0"/>
                    </a:p>
                  </a:txBody>
                  <a:tcPr marL="91439" marR="91439"/>
                </a:tc>
                <a:extLst>
                  <a:ext uri="{0D108BD9-81ED-4DB2-BD59-A6C34878D82A}">
                    <a16:rowId xmlns:a16="http://schemas.microsoft.com/office/drawing/2014/main" val="800656536"/>
                  </a:ext>
                </a:extLst>
              </a:tr>
              <a:tr h="333813">
                <a:tc>
                  <a:txBody>
                    <a:bodyPr/>
                    <a:lstStyle/>
                    <a:p>
                      <a:r>
                        <a:rPr lang="en-US" dirty="0"/>
                        <a:t>Company Size</a:t>
                      </a:r>
                    </a:p>
                  </a:txBody>
                  <a:tcPr marL="91439" marR="914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Respondents from companies with 1-5 and 6-25 employees are evenly split among the three responses (yes, no, maybe). For the 26-100, 100-500, and 500-1000 employee companies, most indicate that they may be comfortable. Respondents from companies with1000+ employees select the “no” answer the most often.</a:t>
                      </a:r>
                    </a:p>
                  </a:txBody>
                  <a:tcPr marL="91439" marR="91439"/>
                </a:tc>
                <a:extLst>
                  <a:ext uri="{0D108BD9-81ED-4DB2-BD59-A6C34878D82A}">
                    <a16:rowId xmlns:a16="http://schemas.microsoft.com/office/drawing/2014/main" val="451815251"/>
                  </a:ext>
                </a:extLst>
              </a:tr>
              <a:tr h="584173">
                <a:tc>
                  <a:txBody>
                    <a:bodyPr/>
                    <a:lstStyle/>
                    <a:p>
                      <a:r>
                        <a:rPr lang="en-US" dirty="0"/>
                        <a:t>Does employee think that coworkers would view them negatively if they knew you had a mental health issue?</a:t>
                      </a:r>
                    </a:p>
                  </a:txBody>
                  <a:tcPr marL="91439" marR="91439"/>
                </a:tc>
                <a:tc>
                  <a:txBody>
                    <a:bodyPr/>
                    <a:lstStyle/>
                    <a:p>
                      <a:r>
                        <a:rPr lang="en-US" dirty="0"/>
                        <a:t>When asked about experience with a poorly handled response to mental health, respondents across all categories except for “N/A”, also answered that they may be comfortable discussing a mental health disorder with coworkers. </a:t>
                      </a:r>
                    </a:p>
                  </a:txBody>
                  <a:tcPr marL="91439" marR="91439"/>
                </a:tc>
                <a:extLst>
                  <a:ext uri="{0D108BD9-81ED-4DB2-BD59-A6C34878D82A}">
                    <a16:rowId xmlns:a16="http://schemas.microsoft.com/office/drawing/2014/main" val="185638150"/>
                  </a:ext>
                </a:extLst>
              </a:tr>
              <a:tr h="834532">
                <a:tc>
                  <a:txBody>
                    <a:bodyPr/>
                    <a:lstStyle/>
                    <a:p>
                      <a:r>
                        <a:rPr lang="en-US" dirty="0"/>
                        <a:t>Have you ever seen a poor response to a mental health issue in the workplace?</a:t>
                      </a:r>
                    </a:p>
                  </a:txBody>
                  <a:tcPr marL="91439" marR="914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Those who feel that they would be viewed negatively by coworkers answer more often that they would not feel comfortable discussing mental health with coworkers. Those who feel like they are negatively viewed are evenly split between maybe being comfortable and not being comfortable. </a:t>
                      </a:r>
                    </a:p>
                  </a:txBody>
                  <a:tcPr marL="91439" marR="91439"/>
                </a:tc>
                <a:extLst>
                  <a:ext uri="{0D108BD9-81ED-4DB2-BD59-A6C34878D82A}">
                    <a16:rowId xmlns:a16="http://schemas.microsoft.com/office/drawing/2014/main" val="1894986247"/>
                  </a:ext>
                </a:extLst>
              </a:tr>
            </a:tbl>
          </a:graphicData>
        </a:graphic>
      </p:graphicFrame>
    </p:spTree>
    <p:extLst>
      <p:ext uri="{BB962C8B-B14F-4D97-AF65-F5344CB8AC3E}">
        <p14:creationId xmlns:p14="http://schemas.microsoft.com/office/powerpoint/2010/main" val="130612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0618-BDE5-4AA1-8D97-2FC350985132}"/>
              </a:ext>
            </a:extLst>
          </p:cNvPr>
          <p:cNvSpPr>
            <a:spLocks noGrp="1"/>
          </p:cNvSpPr>
          <p:nvPr>
            <p:ph type="title"/>
          </p:nvPr>
        </p:nvSpPr>
        <p:spPr/>
        <p:txBody>
          <a:bodyPr/>
          <a:lstStyle/>
          <a:p>
            <a:r>
              <a:rPr lang="en-US" dirty="0"/>
              <a:t>Conclusion: Suggestions For Mental Health outreach</a:t>
            </a:r>
          </a:p>
        </p:txBody>
      </p:sp>
      <p:sp>
        <p:nvSpPr>
          <p:cNvPr id="3" name="Content Placeholder 2">
            <a:extLst>
              <a:ext uri="{FF2B5EF4-FFF2-40B4-BE49-F238E27FC236}">
                <a16:creationId xmlns:a16="http://schemas.microsoft.com/office/drawing/2014/main" id="{12895C78-8753-4E3B-88A4-1A45EC809A25}"/>
              </a:ext>
            </a:extLst>
          </p:cNvPr>
          <p:cNvSpPr>
            <a:spLocks noGrp="1"/>
          </p:cNvSpPr>
          <p:nvPr>
            <p:ph idx="1"/>
          </p:nvPr>
        </p:nvSpPr>
        <p:spPr>
          <a:xfrm>
            <a:off x="1141412" y="2097088"/>
            <a:ext cx="9905999" cy="4416254"/>
          </a:xfrm>
        </p:spPr>
        <p:txBody>
          <a:bodyPr>
            <a:normAutofit fontScale="85000" lnSpcReduction="10000"/>
          </a:bodyPr>
          <a:lstStyle/>
          <a:p>
            <a:r>
              <a:rPr lang="en-US" dirty="0"/>
              <a:t>Mental health benefit provision is a first step for mental health outreach.  It is also helpful to offer other resources (e.g., formal discussions and other resources).  </a:t>
            </a:r>
          </a:p>
          <a:p>
            <a:r>
              <a:rPr lang="en-US" dirty="0"/>
              <a:t>If you are looking to expand mental health outreach in the workplace (e.g., through offering other resources or having formal conversations), here are some suggestions:</a:t>
            </a:r>
          </a:p>
          <a:p>
            <a:pPr lvl="1"/>
            <a:r>
              <a:rPr lang="en-US" dirty="0"/>
              <a:t>Make sure that policies surrounding requesting leave for any medical reason (including mental health) are clear to employees.</a:t>
            </a:r>
          </a:p>
          <a:p>
            <a:pPr lvl="1"/>
            <a:r>
              <a:rPr lang="en-US" dirty="0"/>
              <a:t>Make sure that policies surrounding anonymity of disclosure of mental health issues are clear.  </a:t>
            </a:r>
          </a:p>
          <a:p>
            <a:pPr lvl="1"/>
            <a:r>
              <a:rPr lang="en-US" dirty="0"/>
              <a:t>Offer trainings to supervisors and employees on dealing with mental health issues in the workplace.  </a:t>
            </a:r>
          </a:p>
          <a:p>
            <a:pPr lvl="1"/>
            <a:r>
              <a:rPr lang="en-US" dirty="0"/>
              <a:t>Review policies to see if they may lead employees to believe that they will be penalized for disclosing a mental health issue or seeking help for one.  </a:t>
            </a:r>
          </a:p>
          <a:p>
            <a:pPr lvl="1"/>
            <a:r>
              <a:rPr lang="en-US" dirty="0"/>
              <a:t>Consider anonymous surveys to get a better idea of your company’s culture to help determine what  problem areas exist.</a:t>
            </a:r>
          </a:p>
        </p:txBody>
      </p:sp>
    </p:spTree>
    <p:extLst>
      <p:ext uri="{BB962C8B-B14F-4D97-AF65-F5344CB8AC3E}">
        <p14:creationId xmlns:p14="http://schemas.microsoft.com/office/powerpoint/2010/main" val="385403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D65B-9A67-4165-9EAB-1CAD1E85AD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3D01DF-65A7-426C-BFFB-2CDE16968D42}"/>
              </a:ext>
            </a:extLst>
          </p:cNvPr>
          <p:cNvSpPr>
            <a:spLocks noGrp="1"/>
          </p:cNvSpPr>
          <p:nvPr>
            <p:ph idx="1"/>
          </p:nvPr>
        </p:nvSpPr>
        <p:spPr/>
        <p:txBody>
          <a:bodyPr/>
          <a:lstStyle/>
          <a:p>
            <a:r>
              <a:rPr lang="en-US" dirty="0"/>
              <a:t>Use to establish the audience and why they should care</a:t>
            </a:r>
          </a:p>
        </p:txBody>
      </p:sp>
    </p:spTree>
    <p:extLst>
      <p:ext uri="{BB962C8B-B14F-4D97-AF65-F5344CB8AC3E}">
        <p14:creationId xmlns:p14="http://schemas.microsoft.com/office/powerpoint/2010/main" val="420754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727F-1212-4E67-816C-F22FF6440BF6}"/>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A3DCBD61-523C-4486-985C-E74F23ED165E}"/>
              </a:ext>
            </a:extLst>
          </p:cNvPr>
          <p:cNvSpPr>
            <a:spLocks noGrp="1"/>
          </p:cNvSpPr>
          <p:nvPr>
            <p:ph idx="1"/>
          </p:nvPr>
        </p:nvSpPr>
        <p:spPr/>
        <p:txBody>
          <a:bodyPr/>
          <a:lstStyle/>
          <a:p>
            <a:r>
              <a:rPr lang="en-US" dirty="0"/>
              <a:t>Use to address where did the data come from and how we used it</a:t>
            </a:r>
          </a:p>
          <a:p>
            <a:r>
              <a:rPr lang="en-US" dirty="0"/>
              <a:t>We might want to cover limitations here.</a:t>
            </a:r>
          </a:p>
          <a:p>
            <a:r>
              <a:rPr lang="en-US" dirty="0"/>
              <a:t>We should cover how we modified the data during cleaning (e.g., grouping by age, only including the non-self employed).</a:t>
            </a:r>
          </a:p>
        </p:txBody>
      </p:sp>
    </p:spTree>
    <p:extLst>
      <p:ext uri="{BB962C8B-B14F-4D97-AF65-F5344CB8AC3E}">
        <p14:creationId xmlns:p14="http://schemas.microsoft.com/office/powerpoint/2010/main" val="40090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4F29-20D8-4AB7-B82C-5BB6BB2B6772}"/>
              </a:ext>
            </a:extLst>
          </p:cNvPr>
          <p:cNvSpPr>
            <a:spLocks noGrp="1"/>
          </p:cNvSpPr>
          <p:nvPr>
            <p:ph type="title"/>
          </p:nvPr>
        </p:nvSpPr>
        <p:spPr/>
        <p:txBody>
          <a:bodyPr/>
          <a:lstStyle/>
          <a:p>
            <a:r>
              <a:rPr lang="en-US" dirty="0"/>
              <a:t>How are mental health Disorders Distributed?</a:t>
            </a:r>
          </a:p>
        </p:txBody>
      </p:sp>
      <p:sp>
        <p:nvSpPr>
          <p:cNvPr id="3" name="Content Placeholder 2">
            <a:extLst>
              <a:ext uri="{FF2B5EF4-FFF2-40B4-BE49-F238E27FC236}">
                <a16:creationId xmlns:a16="http://schemas.microsoft.com/office/drawing/2014/main" id="{FEB0A748-80CE-4F9E-9A98-C499DB4952CC}"/>
              </a:ext>
            </a:extLst>
          </p:cNvPr>
          <p:cNvSpPr>
            <a:spLocks noGrp="1"/>
          </p:cNvSpPr>
          <p:nvPr>
            <p:ph idx="1"/>
          </p:nvPr>
        </p:nvSpPr>
        <p:spPr/>
        <p:txBody>
          <a:bodyPr/>
          <a:lstStyle/>
          <a:p>
            <a:r>
              <a:rPr lang="en-US" dirty="0"/>
              <a:t>Use to address why questions are important</a:t>
            </a:r>
          </a:p>
          <a:p>
            <a:r>
              <a:rPr lang="en-US" dirty="0"/>
              <a:t>Use to address interpretation of the data</a:t>
            </a:r>
          </a:p>
        </p:txBody>
      </p:sp>
    </p:spTree>
    <p:extLst>
      <p:ext uri="{BB962C8B-B14F-4D97-AF65-F5344CB8AC3E}">
        <p14:creationId xmlns:p14="http://schemas.microsoft.com/office/powerpoint/2010/main" val="16817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4F29-20D8-4AB7-B82C-5BB6BB2B6772}"/>
              </a:ext>
            </a:extLst>
          </p:cNvPr>
          <p:cNvSpPr>
            <a:spLocks noGrp="1"/>
          </p:cNvSpPr>
          <p:nvPr>
            <p:ph type="title"/>
          </p:nvPr>
        </p:nvSpPr>
        <p:spPr/>
        <p:txBody>
          <a:bodyPr>
            <a:normAutofit/>
          </a:bodyPr>
          <a:lstStyle/>
          <a:p>
            <a:r>
              <a:rPr lang="en-US" dirty="0"/>
              <a:t>What mental Health Benefits are offered by other companies?</a:t>
            </a:r>
          </a:p>
        </p:txBody>
      </p:sp>
      <p:sp>
        <p:nvSpPr>
          <p:cNvPr id="3" name="Content Placeholder 2">
            <a:extLst>
              <a:ext uri="{FF2B5EF4-FFF2-40B4-BE49-F238E27FC236}">
                <a16:creationId xmlns:a16="http://schemas.microsoft.com/office/drawing/2014/main" id="{FEB0A748-80CE-4F9E-9A98-C499DB4952CC}"/>
              </a:ext>
            </a:extLst>
          </p:cNvPr>
          <p:cNvSpPr>
            <a:spLocks noGrp="1"/>
          </p:cNvSpPr>
          <p:nvPr>
            <p:ph idx="1"/>
          </p:nvPr>
        </p:nvSpPr>
        <p:spPr/>
        <p:txBody>
          <a:bodyPr/>
          <a:lstStyle/>
          <a:p>
            <a:r>
              <a:rPr lang="en-US" dirty="0"/>
              <a:t>Use to address why questions are important</a:t>
            </a:r>
          </a:p>
          <a:p>
            <a:r>
              <a:rPr lang="en-US" dirty="0"/>
              <a:t>Use to address interpretation of the data</a:t>
            </a:r>
          </a:p>
        </p:txBody>
      </p:sp>
    </p:spTree>
    <p:extLst>
      <p:ext uri="{BB962C8B-B14F-4D97-AF65-F5344CB8AC3E}">
        <p14:creationId xmlns:p14="http://schemas.microsoft.com/office/powerpoint/2010/main" val="97702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E3EE-8EF2-4F80-B6DE-D7AE5B38AAB9}"/>
              </a:ext>
            </a:extLst>
          </p:cNvPr>
          <p:cNvSpPr>
            <a:spLocks noGrp="1"/>
          </p:cNvSpPr>
          <p:nvPr>
            <p:ph type="title"/>
          </p:nvPr>
        </p:nvSpPr>
        <p:spPr/>
        <p:txBody>
          <a:bodyPr/>
          <a:lstStyle/>
          <a:p>
            <a:r>
              <a:rPr lang="en-US" dirty="0"/>
              <a:t>What are some factors that might limit Outreach effectiveness?</a:t>
            </a:r>
          </a:p>
        </p:txBody>
      </p:sp>
      <p:sp>
        <p:nvSpPr>
          <p:cNvPr id="3" name="Content Placeholder 2">
            <a:extLst>
              <a:ext uri="{FF2B5EF4-FFF2-40B4-BE49-F238E27FC236}">
                <a16:creationId xmlns:a16="http://schemas.microsoft.com/office/drawing/2014/main" id="{46FF036F-86D1-4EB1-A730-FAD716109689}"/>
              </a:ext>
            </a:extLst>
          </p:cNvPr>
          <p:cNvSpPr>
            <a:spLocks noGrp="1"/>
          </p:cNvSpPr>
          <p:nvPr>
            <p:ph idx="1"/>
          </p:nvPr>
        </p:nvSpPr>
        <p:spPr/>
        <p:txBody>
          <a:bodyPr>
            <a:normAutofit/>
          </a:bodyPr>
          <a:lstStyle/>
          <a:p>
            <a:r>
              <a:rPr lang="en-US" dirty="0"/>
              <a:t>If you are considering expanding mental health outreach in your workplace, it is important to understand some of the factors that might influence the effectiveness of this outreach.  </a:t>
            </a:r>
          </a:p>
          <a:p>
            <a:r>
              <a:rPr lang="en-US" dirty="0"/>
              <a:t>It is important to understand what might make employees less (or more) likely to reach out for help, either through a coworker, supervisor, or by seeking help outside of work (which may require taking medical leave).  </a:t>
            </a:r>
          </a:p>
          <a:p>
            <a:pPr marL="0" indent="0">
              <a:buNone/>
            </a:pPr>
            <a:endParaRPr lang="en-US" dirty="0"/>
          </a:p>
        </p:txBody>
      </p:sp>
    </p:spTree>
    <p:extLst>
      <p:ext uri="{BB962C8B-B14F-4D97-AF65-F5344CB8AC3E}">
        <p14:creationId xmlns:p14="http://schemas.microsoft.com/office/powerpoint/2010/main" val="74707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EAE67-CC0A-433C-950B-4CEE3F9985CF}"/>
              </a:ext>
            </a:extLst>
          </p:cNvPr>
          <p:cNvSpPr>
            <a:spLocks noGrp="1"/>
          </p:cNvSpPr>
          <p:nvPr>
            <p:ph type="title"/>
          </p:nvPr>
        </p:nvSpPr>
        <p:spPr>
          <a:xfrm>
            <a:off x="8194878" y="1065955"/>
            <a:ext cx="2851413" cy="4817318"/>
          </a:xfrm>
        </p:spPr>
        <p:txBody>
          <a:bodyPr anchor="ctr">
            <a:normAutofit/>
          </a:bodyPr>
          <a:lstStyle/>
          <a:p>
            <a:r>
              <a:rPr lang="en-US"/>
              <a:t>Questions asked	</a:t>
            </a:r>
            <a:endParaRPr lang="en-US" dirty="0"/>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7040AD-1C4A-4228-B6D0-1E2A13A044FF}"/>
              </a:ext>
            </a:extLst>
          </p:cNvPr>
          <p:cNvSpPr>
            <a:spLocks noGrp="1"/>
          </p:cNvSpPr>
          <p:nvPr>
            <p:ph idx="1"/>
          </p:nvPr>
        </p:nvSpPr>
        <p:spPr>
          <a:xfrm>
            <a:off x="239151" y="337624"/>
            <a:ext cx="7076049" cy="6147581"/>
          </a:xfrm>
        </p:spPr>
        <p:txBody>
          <a:bodyPr anchor="ctr">
            <a:normAutofit fontScale="92500" lnSpcReduction="20000"/>
          </a:bodyPr>
          <a:lstStyle/>
          <a:p>
            <a:pPr>
              <a:lnSpc>
                <a:spcPct val="110000"/>
              </a:lnSpc>
            </a:pPr>
            <a:r>
              <a:rPr lang="en-US" sz="2000" dirty="0"/>
              <a:t>To understand more about what might impact employee willingness to reach out, we asked the following questions:</a:t>
            </a:r>
          </a:p>
          <a:p>
            <a:pPr lvl="1">
              <a:lnSpc>
                <a:spcPct val="110000"/>
              </a:lnSpc>
            </a:pPr>
            <a:r>
              <a:rPr lang="en-US" dirty="0"/>
              <a:t>Is there a difference in the proportion of employees feel that disclosing a physical health disorder would have negative consequences and that disclosing a mental health disorder would have negative consequences?</a:t>
            </a:r>
          </a:p>
          <a:p>
            <a:pPr lvl="1">
              <a:lnSpc>
                <a:spcPct val="110000"/>
              </a:lnSpc>
            </a:pPr>
            <a:r>
              <a:rPr lang="en-US" dirty="0"/>
              <a:t>Could an experience at prior workplace impact beliefs about whether disclosing a mental health disorder would have negative consequences in current workplace?</a:t>
            </a:r>
          </a:p>
          <a:p>
            <a:pPr lvl="1">
              <a:lnSpc>
                <a:spcPct val="110000"/>
              </a:lnSpc>
            </a:pPr>
            <a:r>
              <a:rPr lang="en-US" dirty="0"/>
              <a:t>How do anonymity policies vary by company size and whether or not the current employer is primarily tech oriented?</a:t>
            </a:r>
          </a:p>
          <a:p>
            <a:pPr lvl="1">
              <a:lnSpc>
                <a:spcPct val="110000"/>
              </a:lnSpc>
            </a:pPr>
            <a:r>
              <a:rPr lang="en-US" dirty="0"/>
              <a:t>How does perceived ease of requesting leave for a mental health issue vary by employee demographic characteristics as well as current employer characteristics?</a:t>
            </a:r>
          </a:p>
          <a:p>
            <a:pPr lvl="1">
              <a:lnSpc>
                <a:spcPct val="110000"/>
              </a:lnSpc>
            </a:pPr>
            <a:r>
              <a:rPr lang="en-US" dirty="0"/>
              <a:t>How does comfort level with discussing a mental health disorder with a supervisor vary by employee demographic characteristics as well as current employer characteristics?</a:t>
            </a:r>
          </a:p>
          <a:p>
            <a:pPr lvl="1">
              <a:lnSpc>
                <a:spcPct val="110000"/>
              </a:lnSpc>
            </a:pPr>
            <a:r>
              <a:rPr lang="en-US" dirty="0"/>
              <a:t>How does comfort level with discussing a mental health disorder with coworkers vary by employee demographic characteristics as well as current employer characteristics?</a:t>
            </a:r>
          </a:p>
        </p:txBody>
      </p:sp>
      <p:cxnSp>
        <p:nvCxnSpPr>
          <p:cNvPr id="12"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1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AB03-215D-4751-AAA0-C5428A2975DA}"/>
              </a:ext>
            </a:extLst>
          </p:cNvPr>
          <p:cNvSpPr>
            <a:spLocks noGrp="1"/>
          </p:cNvSpPr>
          <p:nvPr>
            <p:ph type="title"/>
          </p:nvPr>
        </p:nvSpPr>
        <p:spPr/>
        <p:txBody>
          <a:bodyPr>
            <a:normAutofit/>
          </a:bodyPr>
          <a:lstStyle/>
          <a:p>
            <a:r>
              <a:rPr lang="en-US" dirty="0"/>
              <a:t>Impact of disclosing a mental health disorder versus a physical health disorder</a:t>
            </a:r>
          </a:p>
        </p:txBody>
      </p:sp>
      <p:sp>
        <p:nvSpPr>
          <p:cNvPr id="3" name="Content Placeholder 2">
            <a:extLst>
              <a:ext uri="{FF2B5EF4-FFF2-40B4-BE49-F238E27FC236}">
                <a16:creationId xmlns:a16="http://schemas.microsoft.com/office/drawing/2014/main" id="{67C8CB88-381F-4324-BE8A-A120C674DE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5887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356D-8DB0-4001-AF3D-253475A55CF7}"/>
              </a:ext>
            </a:extLst>
          </p:cNvPr>
          <p:cNvSpPr>
            <a:spLocks noGrp="1"/>
          </p:cNvSpPr>
          <p:nvPr>
            <p:ph type="title"/>
          </p:nvPr>
        </p:nvSpPr>
        <p:spPr/>
        <p:txBody>
          <a:bodyPr/>
          <a:lstStyle/>
          <a:p>
            <a:r>
              <a:rPr lang="en-US" dirty="0"/>
              <a:t>Impact of experiences at previous workplace</a:t>
            </a:r>
          </a:p>
        </p:txBody>
      </p:sp>
      <p:sp>
        <p:nvSpPr>
          <p:cNvPr id="3" name="Content Placeholder 2">
            <a:extLst>
              <a:ext uri="{FF2B5EF4-FFF2-40B4-BE49-F238E27FC236}">
                <a16:creationId xmlns:a16="http://schemas.microsoft.com/office/drawing/2014/main" id="{3B196503-050B-4045-A932-83E4C071EE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3075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1790</Words>
  <Application>Microsoft Office PowerPoint</Application>
  <PresentationFormat>Widescreen</PresentationFormat>
  <Paragraphs>100</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The Need for Mental Health Outreach in the Workplace</vt:lpstr>
      <vt:lpstr>Introduction</vt:lpstr>
      <vt:lpstr>About the Data</vt:lpstr>
      <vt:lpstr>How are mental health Disorders Distributed?</vt:lpstr>
      <vt:lpstr>What mental Health Benefits are offered by other companies?</vt:lpstr>
      <vt:lpstr>What are some factors that might limit Outreach effectiveness?</vt:lpstr>
      <vt:lpstr>Questions asked </vt:lpstr>
      <vt:lpstr>Impact of disclosing a mental health disorder versus a physical health disorder</vt:lpstr>
      <vt:lpstr>Impact of experiences at previous workplace</vt:lpstr>
      <vt:lpstr>Perceptions of Anonymity Policies by Company Size</vt:lpstr>
      <vt:lpstr>Perceptions of Anonymity Policies by Company type</vt:lpstr>
      <vt:lpstr>perceived ease of requesting leave for a mental health disorder</vt:lpstr>
      <vt:lpstr>perceived ease of requesting leave for a mental health disorder</vt:lpstr>
      <vt:lpstr>Comfort level in discussing a mental health issue with a supervisor</vt:lpstr>
      <vt:lpstr>Comfort level in discussing a mental health issue with Coworkers</vt:lpstr>
      <vt:lpstr>Comfort level in discussing a mental health issue with Coworkers</vt:lpstr>
      <vt:lpstr>Conclusion: Suggestions For Mental Health outreach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Need for Mental Health Outreach in the Workplace</dc:title>
  <dc:creator>Laura Jennifer Cooper</dc:creator>
  <cp:lastModifiedBy>Laura Jennifer Cooper</cp:lastModifiedBy>
  <cp:revision>18</cp:revision>
  <dcterms:created xsi:type="dcterms:W3CDTF">2018-12-06T03:19:58Z</dcterms:created>
  <dcterms:modified xsi:type="dcterms:W3CDTF">2018-12-06T16:41:50Z</dcterms:modified>
</cp:coreProperties>
</file>