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
      <p:font typeface="Questria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9CA33F0-7FC1-493F-B2EB-43D1CF01B075}">
  <a:tblStyle styleId="{E9CA33F0-7FC1-493F-B2EB-43D1CF01B0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0761328-DF11-4055-AE7A-8ABA1EF981F4}" styleName="Table_1">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2E9F7"/>
          </a:solidFill>
        </a:fill>
      </a:tcStyle>
    </a:wholeTbl>
    <a:band1H>
      <a:tcTxStyle/>
      <a:tcStyle>
        <a:fill>
          <a:solidFill>
            <a:srgbClr val="E4D0EF"/>
          </a:solidFill>
        </a:fill>
      </a:tcStyle>
    </a:band1H>
    <a:band2H>
      <a:tcTxStyle/>
    </a:band2H>
    <a:band1V>
      <a:tcTxStyle/>
      <a:tcStyle>
        <a:fill>
          <a:solidFill>
            <a:srgbClr val="E4D0EF"/>
          </a:solidFill>
        </a:fill>
      </a:tcStyle>
    </a:band1V>
    <a:band2V>
      <a:tcTxStyle/>
    </a:band2V>
    <a:lastCol>
      <a:tcTxStyle b="on" i="off">
        <a:font>
          <a:latin typeface="Tw Cen MT"/>
          <a:ea typeface="Tw Cen MT"/>
          <a:cs typeface="Tw Cen MT"/>
        </a:font>
        <a:srgbClr val="FFFFFF"/>
      </a:tcTxStyle>
      <a:tcStyle>
        <a:fill>
          <a:solidFill>
            <a:srgbClr val="B258D3"/>
          </a:solidFill>
        </a:fill>
      </a:tcStyle>
    </a:lastCol>
    <a:firstCol>
      <a:tcTxStyle b="on" i="off">
        <a:font>
          <a:latin typeface="Tw Cen MT"/>
          <a:ea typeface="Tw Cen MT"/>
          <a:cs typeface="Tw Cen MT"/>
        </a:font>
        <a:srgbClr val="FFFFFF"/>
      </a:tcTxStyle>
      <a:tcStyle>
        <a:fill>
          <a:solidFill>
            <a:srgbClr val="B258D3"/>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B258D3"/>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B258D3"/>
          </a:solidFill>
        </a:fill>
      </a:tcStyle>
    </a:firstRow>
    <a:neCell>
      <a:tcTxStyle/>
    </a:neCell>
    <a:nwCell>
      <a:tcTxStyle/>
    </a:nwCell>
  </a:tblStyle>
  <a:tblStyle styleId="{82A638D6-28E5-4D4D-83EF-695D6492A445}" styleName="Table_2">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DF5F0"/>
          </a:solidFill>
        </a:fill>
      </a:tcStyle>
    </a:wholeTbl>
    <a:band1H>
      <a:tcTxStyle/>
      <a:tcStyle>
        <a:fill>
          <a:solidFill>
            <a:srgbClr val="D9EAE1"/>
          </a:solidFill>
        </a:fill>
      </a:tcStyle>
    </a:band1H>
    <a:band2H>
      <a:tcTxStyle/>
    </a:band2H>
    <a:band1V>
      <a:tcTxStyle/>
      <a:tcStyle>
        <a:fill>
          <a:solidFill>
            <a:srgbClr val="D9EAE1"/>
          </a:solidFill>
        </a:fill>
      </a:tcStyle>
    </a:band1V>
    <a:band2V>
      <a:tcTxStyle/>
    </a:band2V>
    <a:lastCol>
      <a:tcTxStyle b="on" i="off">
        <a:font>
          <a:latin typeface="Tw Cen MT"/>
          <a:ea typeface="Tw Cen MT"/>
          <a:cs typeface="Tw Cen MT"/>
        </a:font>
        <a:srgbClr val="FFFFFF"/>
      </a:tcTxStyle>
      <a:tcStyle>
        <a:fill>
          <a:solidFill>
            <a:srgbClr val="8AC4A7"/>
          </a:solidFill>
        </a:fill>
      </a:tcStyle>
    </a:lastCol>
    <a:firstCol>
      <a:tcTxStyle b="on" i="off">
        <a:font>
          <a:latin typeface="Tw Cen MT"/>
          <a:ea typeface="Tw Cen MT"/>
          <a:cs typeface="Tw Cen MT"/>
        </a:font>
        <a:srgbClr val="FFFFFF"/>
      </a:tcTxStyle>
      <a:tcStyle>
        <a:fill>
          <a:solidFill>
            <a:srgbClr val="8AC4A7"/>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8AC4A7"/>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8AC4A7"/>
          </a:solidFill>
        </a:fill>
      </a:tcStyle>
    </a:firstRow>
    <a:neCell>
      <a:tcTxStyle/>
    </a:neCell>
    <a:nwCell>
      <a:tcTxStyle/>
    </a:nwCell>
  </a:tblStyle>
  <a:tblStyle styleId="{9856E84D-FA0D-4ABC-A7E4-F9C0785522F9}" styleName="Table_3">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EF1E7"/>
          </a:solidFill>
        </a:fill>
      </a:tcStyle>
    </a:wholeTbl>
    <a:band1H>
      <a:tcTxStyle/>
      <a:tcStyle>
        <a:fill>
          <a:solidFill>
            <a:srgbClr val="FDE1CD"/>
          </a:solidFill>
        </a:fill>
      </a:tcStyle>
    </a:band1H>
    <a:band2H>
      <a:tcTxStyle/>
    </a:band2H>
    <a:band1V>
      <a:tcTxStyle/>
      <a:tcStyle>
        <a:fill>
          <a:solidFill>
            <a:srgbClr val="FDE1CD"/>
          </a:solidFill>
        </a:fill>
      </a:tcStyle>
    </a:band1V>
    <a:band2V>
      <a:tcTxStyle/>
    </a:band2V>
    <a:lastCol>
      <a:tcTxStyle b="on" i="off">
        <a:font>
          <a:latin typeface="Tw Cen MT"/>
          <a:ea typeface="Tw Cen MT"/>
          <a:cs typeface="Tw Cen MT"/>
        </a:font>
        <a:srgbClr val="FFFFFF"/>
      </a:tcTxStyle>
      <a:tcStyle>
        <a:fill>
          <a:solidFill>
            <a:srgbClr val="FAA93A"/>
          </a:solidFill>
        </a:fill>
      </a:tcStyle>
    </a:lastCol>
    <a:firstCol>
      <a:tcTxStyle b="on" i="off">
        <a:font>
          <a:latin typeface="Tw Cen MT"/>
          <a:ea typeface="Tw Cen MT"/>
          <a:cs typeface="Tw Cen MT"/>
        </a:font>
        <a:srgbClr val="FFFFFF"/>
      </a:tcTxStyle>
      <a:tcStyle>
        <a:fill>
          <a:solidFill>
            <a:srgbClr val="FAA93A"/>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FAA93A"/>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FAA93A"/>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schemas.openxmlformats.org/officeDocument/2006/relationships/font" Target="fonts/Questrial-regular.fntdata"/><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ab6f96b31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ab6f96b31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Only 531 out of 1433 companies offered Mental Health Benefits at the workplace., which is almost one-third of the total.</a:t>
            </a:r>
            <a:endParaRPr/>
          </a:p>
        </p:txBody>
      </p:sp>
      <p:sp>
        <p:nvSpPr>
          <p:cNvPr id="144" name="Google Shape;144;g4ab6f96b31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ab6f96b31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ab6f96b31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Only 295 out of 1433 companies offer resources to employees to learn more about mental health benefits. 320 out of 1433 respondents responded that they do not know.</a:t>
            </a:r>
            <a:endParaRPr/>
          </a:p>
        </p:txBody>
      </p:sp>
      <p:sp>
        <p:nvSpPr>
          <p:cNvPr id="152" name="Google Shape;152;g4ab6f96b31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b6f96b31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b6f96b31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for companies that do offer mental health benefits. The question is: do they formally discuss them as part of official communication or a wellness campaign?</a:t>
            </a:r>
            <a:endParaRPr/>
          </a:p>
        </p:txBody>
      </p:sp>
      <p:sp>
        <p:nvSpPr>
          <p:cNvPr id="159" name="Google Shape;159;g4ab6f96b31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 30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employees perception and what makes them less likely to reach out for help</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figure above shows that majority of people are certain that discussing physical health issues with their employers will not result in negative consequences. Very few believe that discussing physical health issues will have negative consequences. The responses to whether discussing mental health disorders with employers will result in negative consequences is more divided. Some people believe that discussing mental health disorders will have a negative consequence. This is probably due to the stigma at workplace which may make them believe that they might face negative consequences if their mental issues are brought infront of a employer. This will make them less likely to reach out for help, discuss their issues with their employers, take time off work. However, there are still more people who believe there won’t be any negative consequences. This could be because they have already developed a smooth employer-employee relationship. There are comparatively more number of people who are unsure of whether or not there would be any negative consequences if mental health disorders are discussed with their employers.</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ab6f96b31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ab6f96b31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4ab6f96b31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ab6f96b31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ab6f96b31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4ab6f96b31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b4d366c4_1_25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b4d366c4_1_25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Difference is statistically significant, but with a warning the approximation may be wrong.  P value set at .01 instead of .05. </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TIME = 40 seconds</a:t>
            </a:r>
            <a:endParaRPr/>
          </a:p>
        </p:txBody>
      </p:sp>
      <p:sp>
        <p:nvSpPr>
          <p:cNvPr id="199" name="Google Shape;199;g4ab4d366c4_1_25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b4d366c4_1_2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b4d366c4_1_25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Difference is not statistically significant. P value set at .01 instead of .05. </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TIME = 30 seconds</a:t>
            </a:r>
            <a:endParaRPr/>
          </a:p>
        </p:txBody>
      </p:sp>
      <p:sp>
        <p:nvSpPr>
          <p:cNvPr id="207" name="Google Shape;207;g4ab4d366c4_1_25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Welcome to our presentation on the need for mental health outreach in the workplace.  You are here because you are interested in learning more about common mental health disorders in the workplace and are interested in expanding mental health outreach in your workplace. </a:t>
            </a:r>
            <a:endParaRPr/>
          </a:p>
          <a:p>
            <a:pPr indent="0" lvl="0" marL="0" rtl="0" algn="l">
              <a:spcBef>
                <a:spcPts val="0"/>
              </a:spcBef>
              <a:spcAft>
                <a:spcPts val="0"/>
              </a:spcAft>
              <a:buNone/>
            </a:pPr>
            <a:r>
              <a:rPr lang="en-US"/>
              <a:t>TIME = 50 seconds</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used a chi-squared test on each cross tab to see if it was statistically significant. P value set at .01 instead of .05.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TIME = 25 seconds</a:t>
            </a:r>
            <a:endParaRPr/>
          </a:p>
        </p:txBody>
      </p:sp>
      <p:sp>
        <p:nvSpPr>
          <p:cNvPr id="215" name="Google Shape;21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we found generally is that most employees responding will say that it is somewhat easy to request leave.  However, having mental health benefits, discussion on mental health, and other mental health resources may make it more likely that employees would find it easy to request leave (and the reverse).  In addition, we find that as company size increases people answer more often that it is easy to request leave (although this may shift starting at 1,000 employees).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TIME: 40 seconds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TIME = 30 seconds</a:t>
            </a:r>
            <a:endParaRPr/>
          </a:p>
        </p:txBody>
      </p:sp>
      <p:sp>
        <p:nvSpPr>
          <p:cNvPr id="229" name="Google Shape;22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64455ed8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464455ed83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doesn’t appear to be a statistically significant relationship between gender, age, company size and comfort discussing MH with a supervisor However, there does appear to be a relationship between experience with a poor response in the workplace and perceived negative impact on career and comfort level discussing with a supervisor.  It is possible that observing a poor response may have a more harmful impact on disclosure than experiencing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TIME = 1 minute</a:t>
            </a:r>
            <a:endParaRPr/>
          </a:p>
        </p:txBody>
      </p:sp>
      <p:sp>
        <p:nvSpPr>
          <p:cNvPr id="236" name="Google Shape;236;g464455ed83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TIME = 30 seconds</a:t>
            </a:r>
            <a:endParaRPr sz="1200">
              <a:solidFill>
                <a:schemeClr val="dk1"/>
              </a:solidFill>
              <a:latin typeface="Calibri"/>
              <a:ea typeface="Calibri"/>
              <a:cs typeface="Calibri"/>
              <a:sym typeface="Calibri"/>
            </a:endParaRPr>
          </a:p>
        </p:txBody>
      </p:sp>
      <p:sp>
        <p:nvSpPr>
          <p:cNvPr id="243" name="Google Shape;24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General finding here is that there is not a relationship between gender and age group and comfort level discussing MH issue with coworkers.  However, there may be a significant relationship between company size, perception coworkers would view you negatively, and experience with a poor response to MH in the workplace. </a:t>
            </a:r>
            <a:r>
              <a:rPr lang="en-US"/>
              <a:t>It is possible that observing a poor response may have a more harmful impact on disclosure than experiencing it.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TIME: 1 minute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Interestingly, those who stated “Yes, I observed” a poor response to mental health in the workplace were evenly split between the maybe and no answers when also asked if they would feel comfortable discussing a mental health disorder with coworkers. However, those who stated that they experienced a poorly handled response selected “Maybe” most often when also asked if they would feel comfortable discussing a mental health disorder with coworkers. The remainder were about evenly split between the “no” and “yes” answers. This may indicate that observing a poorly handled response to a mental health issue in the workplace may have a greater negative effect on willingness to discuss with coworkers than those experiencing it.</a:t>
            </a:r>
            <a:endParaRPr/>
          </a:p>
        </p:txBody>
      </p:sp>
      <p:sp>
        <p:nvSpPr>
          <p:cNvPr id="250" name="Google Shape;25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 1 minute</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4455ed8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4455ed8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464455ed83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ab4d366c4_1_2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ab4d366c4_1_25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4ab4d366c4_1_25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30 seconds</a:t>
            </a:r>
            <a:endParaRPr/>
          </a:p>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101600" lvl="0" marL="228600" rtl="0" algn="l">
              <a:lnSpc>
                <a:spcPct val="120000"/>
              </a:lnSpc>
              <a:spcBef>
                <a:spcPts val="1000"/>
              </a:spcBef>
              <a:spcAft>
                <a:spcPts val="2100"/>
              </a:spcAft>
              <a:buClr>
                <a:schemeClr val="lt1"/>
              </a:buClr>
              <a:buSzPts val="1000"/>
              <a:buFont typeface="Roboto"/>
              <a:buChar char="●"/>
            </a:pPr>
            <a:r>
              <a:rPr lang="en-US" sz="1000">
                <a:solidFill>
                  <a:schemeClr val="dk2"/>
                </a:solidFill>
                <a:latin typeface="Roboto"/>
                <a:ea typeface="Roboto"/>
                <a:cs typeface="Roboto"/>
                <a:sym typeface="Roboto"/>
              </a:rPr>
              <a:t>out of 1146, 919 have been diagnosed with mental health disorder which is quite high , 80% and indicates that it is very much prevalent </a:t>
            </a:r>
            <a:endParaRPr sz="1000"/>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b4d366c4_1_26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b4d366c4_1_26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Among the ones that said </a:t>
            </a:r>
            <a:r>
              <a:rPr lang="en-US"/>
              <a:t>Yes, 32.3% are females, 63.4% are males and 4.2% are others. Among the people that said No, 81.4% are males, 18.3% are females and 0.2% are others.Among the people that said Maybe, 79.5% are males, 17.3% are females and 3.1% are others.</a:t>
            </a:r>
            <a:endParaRPr/>
          </a:p>
          <a:p>
            <a:pPr indent="0" lvl="0" marL="0" rtl="0" algn="l">
              <a:spcBef>
                <a:spcPts val="0"/>
              </a:spcBef>
              <a:spcAft>
                <a:spcPts val="0"/>
              </a:spcAft>
              <a:buNone/>
            </a:pPr>
            <a:r>
              <a:t/>
            </a:r>
            <a:endParaRPr/>
          </a:p>
        </p:txBody>
      </p:sp>
      <p:sp>
        <p:nvSpPr>
          <p:cNvPr id="110" name="Google Shape;110;g4ab4d366c4_1_26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ab4d366c4_1_2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b4d366c4_1_26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4ab4d366c4_1_26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b4d366c4_1_26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b4d366c4_1_26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The table and plot above show that among the people that said they have mental disorder currently, 71.6% lie in the 17-37 age group, 27% lie in the 37-57 age group and 1.3% lie in the age group of 57-77. Among the people that said No, 69.6% lie in the 17-37 age group, 29.2% lie in the 37-57 age group and 1.1% lie in the 57-77 group. Among the people that said Maybe, 69.6% liein the 17-37 age group, 29.9% lie in the 37-57 age group and .3% lie in the 57-77 age group.</a:t>
            </a:r>
            <a:endParaRPr/>
          </a:p>
          <a:p>
            <a:pPr indent="0" lvl="0" marL="0" rtl="0" algn="l">
              <a:spcBef>
                <a:spcPts val="0"/>
              </a:spcBef>
              <a:spcAft>
                <a:spcPts val="0"/>
              </a:spcAft>
              <a:buNone/>
            </a:pPr>
            <a:r>
              <a:t/>
            </a:r>
            <a:endParaRPr/>
          </a:p>
        </p:txBody>
      </p:sp>
      <p:sp>
        <p:nvSpPr>
          <p:cNvPr id="124" name="Google Shape;124;g4ab4d366c4_1_26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ab4d366c4_1_26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ab4d366c4_1_26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in the age group of 17-37, 40% said they currently have a mental disorder, 38% said they donot have a mental disorder currently and 21.9% said are not sure. In the 37-57 age group, 39.4% said they donot have a mental disorder currently, 37.3% said Yes and 23.2% said maybe or are not sure. In the 57-77 agegroup, 50% said Yes, 41.6% said No and 8.3% said maybe.</a:t>
            </a:r>
            <a:endParaRPr/>
          </a:p>
        </p:txBody>
      </p:sp>
      <p:sp>
        <p:nvSpPr>
          <p:cNvPr id="131" name="Google Shape;131;g4ab4d366c4_1_26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2"/>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3"/>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2100"/>
              </a:spcBef>
              <a:spcAft>
                <a:spcPts val="0"/>
              </a:spcAft>
              <a:buClr>
                <a:schemeClr val="lt1"/>
              </a:buClr>
              <a:buSzPts val="2250"/>
              <a:buChar char="○"/>
              <a:defRPr/>
            </a:lvl2pPr>
            <a:lvl3pPr indent="-371475" lvl="2" marL="1371600" rtl="0" algn="l">
              <a:lnSpc>
                <a:spcPct val="120000"/>
              </a:lnSpc>
              <a:spcBef>
                <a:spcPts val="2100"/>
              </a:spcBef>
              <a:spcAft>
                <a:spcPts val="0"/>
              </a:spcAft>
              <a:buClr>
                <a:schemeClr val="lt1"/>
              </a:buClr>
              <a:buSzPts val="2250"/>
              <a:buChar char="■"/>
              <a:defRPr/>
            </a:lvl3pPr>
            <a:lvl4pPr indent="-371475" lvl="3" marL="1828800" rtl="0" algn="l">
              <a:lnSpc>
                <a:spcPct val="120000"/>
              </a:lnSpc>
              <a:spcBef>
                <a:spcPts val="2100"/>
              </a:spcBef>
              <a:spcAft>
                <a:spcPts val="0"/>
              </a:spcAft>
              <a:buClr>
                <a:schemeClr val="lt1"/>
              </a:buClr>
              <a:buSzPts val="2250"/>
              <a:buChar char="●"/>
              <a:defRPr/>
            </a:lvl4pPr>
            <a:lvl5pPr indent="-371475" lvl="4" marL="2286000" rtl="0" algn="l">
              <a:lnSpc>
                <a:spcPct val="120000"/>
              </a:lnSpc>
              <a:spcBef>
                <a:spcPts val="2100"/>
              </a:spcBef>
              <a:spcAft>
                <a:spcPts val="0"/>
              </a:spcAft>
              <a:buClr>
                <a:schemeClr val="lt1"/>
              </a:buClr>
              <a:buSzPts val="2250"/>
              <a:buChar char="○"/>
              <a:defRPr/>
            </a:lvl5pPr>
            <a:lvl6pPr indent="-371475" lvl="5" marL="2743200" rtl="0" algn="l">
              <a:lnSpc>
                <a:spcPct val="120000"/>
              </a:lnSpc>
              <a:spcBef>
                <a:spcPts val="2100"/>
              </a:spcBef>
              <a:spcAft>
                <a:spcPts val="0"/>
              </a:spcAft>
              <a:buClr>
                <a:schemeClr val="lt1"/>
              </a:buClr>
              <a:buSzPts val="2250"/>
              <a:buChar char="■"/>
              <a:defRPr/>
            </a:lvl6pPr>
            <a:lvl7pPr indent="-371475" lvl="6" marL="3200400" rtl="0" algn="l">
              <a:lnSpc>
                <a:spcPct val="120000"/>
              </a:lnSpc>
              <a:spcBef>
                <a:spcPts val="2100"/>
              </a:spcBef>
              <a:spcAft>
                <a:spcPts val="0"/>
              </a:spcAft>
              <a:buClr>
                <a:schemeClr val="lt1"/>
              </a:buClr>
              <a:buSzPts val="2250"/>
              <a:buChar char="●"/>
              <a:defRPr/>
            </a:lvl7pPr>
            <a:lvl8pPr indent="-371475" lvl="7" marL="3657600" rtl="0" algn="l">
              <a:lnSpc>
                <a:spcPct val="120000"/>
              </a:lnSpc>
              <a:spcBef>
                <a:spcPts val="2100"/>
              </a:spcBef>
              <a:spcAft>
                <a:spcPts val="0"/>
              </a:spcAft>
              <a:buClr>
                <a:schemeClr val="lt1"/>
              </a:buClr>
              <a:buSzPts val="2250"/>
              <a:buChar char="○"/>
              <a:defRPr/>
            </a:lvl8pPr>
            <a:lvl9pPr indent="-371475" lvl="8" marL="4114800" rtl="0" algn="l">
              <a:lnSpc>
                <a:spcPct val="120000"/>
              </a:lnSpc>
              <a:spcBef>
                <a:spcPts val="2100"/>
              </a:spcBef>
              <a:spcAft>
                <a:spcPts val="2100"/>
              </a:spcAft>
              <a:buClr>
                <a:schemeClr val="lt1"/>
              </a:buClr>
              <a:buSzPts val="2250"/>
              <a:buChar char="■"/>
              <a:defRPr/>
            </a:lvl9pPr>
          </a:lstStyle>
          <a:p/>
        </p:txBody>
      </p:sp>
      <p:sp>
        <p:nvSpPr>
          <p:cNvPr id="67" name="Google Shape;67;p1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4"/>
          <p:cNvSpPr txBox="1"/>
          <p:nvPr>
            <p:ph type="title"/>
          </p:nvPr>
        </p:nvSpPr>
        <p:spPr>
          <a:xfrm>
            <a:off x="1146705" y="609601"/>
            <a:ext cx="3855900" cy="16398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3200"/>
              <a:buFont typeface="Questrial"/>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p14"/>
          <p:cNvSpPr txBox="1"/>
          <p:nvPr>
            <p:ph idx="1" type="body"/>
          </p:nvPr>
        </p:nvSpPr>
        <p:spPr>
          <a:xfrm>
            <a:off x="5156200" y="592666"/>
            <a:ext cx="5891100" cy="5198400"/>
          </a:xfrm>
          <a:prstGeom prst="rect">
            <a:avLst/>
          </a:prstGeom>
          <a:noFill/>
          <a:ln>
            <a:noFill/>
          </a:ln>
        </p:spPr>
        <p:txBody>
          <a:bodyPr anchorCtr="0" anchor="ctr" bIns="45700" lIns="91425" spcFirstLastPara="1" rIns="91425" wrap="square" tIns="45700"/>
          <a:lstStyle>
            <a:lvl1pPr indent="-371475" lvl="0" marL="457200" rtl="0" algn="l">
              <a:lnSpc>
                <a:spcPct val="120000"/>
              </a:lnSpc>
              <a:spcBef>
                <a:spcPts val="1000"/>
              </a:spcBef>
              <a:spcAft>
                <a:spcPts val="0"/>
              </a:spcAft>
              <a:buClr>
                <a:schemeClr val="dk1"/>
              </a:buClr>
              <a:buSzPts val="2250"/>
              <a:buChar char="●"/>
              <a:defRPr/>
            </a:lvl1pPr>
            <a:lvl2pPr indent="-371475" lvl="1" marL="914400" rtl="0" algn="l">
              <a:lnSpc>
                <a:spcPct val="120000"/>
              </a:lnSpc>
              <a:spcBef>
                <a:spcPts val="2100"/>
              </a:spcBef>
              <a:spcAft>
                <a:spcPts val="0"/>
              </a:spcAft>
              <a:buClr>
                <a:schemeClr val="dk1"/>
              </a:buClr>
              <a:buSzPts val="2250"/>
              <a:buChar char="○"/>
              <a:defRPr/>
            </a:lvl2pPr>
            <a:lvl3pPr indent="-371475" lvl="2" marL="1371600" rtl="0" algn="l">
              <a:lnSpc>
                <a:spcPct val="120000"/>
              </a:lnSpc>
              <a:spcBef>
                <a:spcPts val="2100"/>
              </a:spcBef>
              <a:spcAft>
                <a:spcPts val="0"/>
              </a:spcAft>
              <a:buClr>
                <a:schemeClr val="dk1"/>
              </a:buClr>
              <a:buSzPts val="2250"/>
              <a:buChar char="■"/>
              <a:defRPr/>
            </a:lvl3pPr>
            <a:lvl4pPr indent="-371475" lvl="3" marL="1828800" rtl="0" algn="l">
              <a:lnSpc>
                <a:spcPct val="120000"/>
              </a:lnSpc>
              <a:spcBef>
                <a:spcPts val="2100"/>
              </a:spcBef>
              <a:spcAft>
                <a:spcPts val="0"/>
              </a:spcAft>
              <a:buClr>
                <a:schemeClr val="dk1"/>
              </a:buClr>
              <a:buSzPts val="2250"/>
              <a:buChar char="●"/>
              <a:defRPr/>
            </a:lvl4pPr>
            <a:lvl5pPr indent="-371475" lvl="4" marL="2286000" rtl="0" algn="l">
              <a:lnSpc>
                <a:spcPct val="120000"/>
              </a:lnSpc>
              <a:spcBef>
                <a:spcPts val="2100"/>
              </a:spcBef>
              <a:spcAft>
                <a:spcPts val="0"/>
              </a:spcAft>
              <a:buClr>
                <a:schemeClr val="dk1"/>
              </a:buClr>
              <a:buSzPts val="2250"/>
              <a:buChar char="○"/>
              <a:defRPr/>
            </a:lvl5pPr>
            <a:lvl6pPr indent="-371475" lvl="5" marL="2743200" rtl="0" algn="l">
              <a:lnSpc>
                <a:spcPct val="120000"/>
              </a:lnSpc>
              <a:spcBef>
                <a:spcPts val="2100"/>
              </a:spcBef>
              <a:spcAft>
                <a:spcPts val="0"/>
              </a:spcAft>
              <a:buClr>
                <a:schemeClr val="dk1"/>
              </a:buClr>
              <a:buSzPts val="2250"/>
              <a:buChar char="■"/>
              <a:defRPr/>
            </a:lvl6pPr>
            <a:lvl7pPr indent="-371475" lvl="6" marL="3200400" rtl="0" algn="l">
              <a:lnSpc>
                <a:spcPct val="120000"/>
              </a:lnSpc>
              <a:spcBef>
                <a:spcPts val="2100"/>
              </a:spcBef>
              <a:spcAft>
                <a:spcPts val="0"/>
              </a:spcAft>
              <a:buClr>
                <a:schemeClr val="dk1"/>
              </a:buClr>
              <a:buSzPts val="2250"/>
              <a:buChar char="●"/>
              <a:defRPr/>
            </a:lvl7pPr>
            <a:lvl8pPr indent="-371475" lvl="7" marL="3657600" rtl="0" algn="l">
              <a:lnSpc>
                <a:spcPct val="120000"/>
              </a:lnSpc>
              <a:spcBef>
                <a:spcPts val="2100"/>
              </a:spcBef>
              <a:spcAft>
                <a:spcPts val="0"/>
              </a:spcAft>
              <a:buClr>
                <a:schemeClr val="dk1"/>
              </a:buClr>
              <a:buSzPts val="2250"/>
              <a:buChar char="○"/>
              <a:defRPr/>
            </a:lvl8pPr>
            <a:lvl9pPr indent="-371475" lvl="8" marL="4114800" rtl="0" algn="l">
              <a:lnSpc>
                <a:spcPct val="120000"/>
              </a:lnSpc>
              <a:spcBef>
                <a:spcPts val="2100"/>
              </a:spcBef>
              <a:spcAft>
                <a:spcPts val="2100"/>
              </a:spcAft>
              <a:buClr>
                <a:schemeClr val="dk1"/>
              </a:buClr>
              <a:buSzPts val="2250"/>
              <a:buChar char="■"/>
              <a:defRPr/>
            </a:lvl9pPr>
          </a:lstStyle>
          <a:p/>
        </p:txBody>
      </p:sp>
      <p:sp>
        <p:nvSpPr>
          <p:cNvPr id="73" name="Google Shape;73;p14"/>
          <p:cNvSpPr txBox="1"/>
          <p:nvPr>
            <p:ph idx="2" type="body"/>
          </p:nvPr>
        </p:nvSpPr>
        <p:spPr>
          <a:xfrm>
            <a:off x="1146705" y="2249486"/>
            <a:ext cx="3855900" cy="3541800"/>
          </a:xfrm>
          <a:prstGeom prst="rect">
            <a:avLst/>
          </a:prstGeom>
          <a:noFill/>
          <a:ln>
            <a:noFill/>
          </a:ln>
        </p:spPr>
        <p:txBody>
          <a:bodyPr anchorCtr="0" anchor="t" bIns="45700" lIns="91425" spcFirstLastPara="1" rIns="91425" wrap="square" tIns="45700"/>
          <a:lstStyle>
            <a:lvl1pPr indent="-228600" lvl="0" marL="457200" rtl="0" algn="l">
              <a:lnSpc>
                <a:spcPct val="120000"/>
              </a:lnSpc>
              <a:spcBef>
                <a:spcPts val="1000"/>
              </a:spcBef>
              <a:spcAft>
                <a:spcPts val="0"/>
              </a:spcAft>
              <a:buClr>
                <a:schemeClr val="dk1"/>
              </a:buClr>
              <a:buSzPts val="2000"/>
              <a:buNone/>
              <a:defRPr sz="1600"/>
            </a:lvl1pPr>
            <a:lvl2pPr indent="-228600" lvl="1" marL="914400" rtl="0" algn="l">
              <a:lnSpc>
                <a:spcPct val="120000"/>
              </a:lnSpc>
              <a:spcBef>
                <a:spcPts val="2100"/>
              </a:spcBef>
              <a:spcAft>
                <a:spcPts val="0"/>
              </a:spcAft>
              <a:buClr>
                <a:schemeClr val="dk1"/>
              </a:buClr>
              <a:buSzPts val="1750"/>
              <a:buNone/>
              <a:defRPr sz="1400"/>
            </a:lvl2pPr>
            <a:lvl3pPr indent="-228600" lvl="2" marL="1371600" rtl="0" algn="l">
              <a:lnSpc>
                <a:spcPct val="120000"/>
              </a:lnSpc>
              <a:spcBef>
                <a:spcPts val="2100"/>
              </a:spcBef>
              <a:spcAft>
                <a:spcPts val="0"/>
              </a:spcAft>
              <a:buClr>
                <a:schemeClr val="dk1"/>
              </a:buClr>
              <a:buSzPts val="1500"/>
              <a:buNone/>
              <a:defRPr sz="1200"/>
            </a:lvl3pPr>
            <a:lvl4pPr indent="-228600" lvl="3" marL="1828800" rtl="0" algn="l">
              <a:lnSpc>
                <a:spcPct val="120000"/>
              </a:lnSpc>
              <a:spcBef>
                <a:spcPts val="2100"/>
              </a:spcBef>
              <a:spcAft>
                <a:spcPts val="0"/>
              </a:spcAft>
              <a:buClr>
                <a:schemeClr val="dk1"/>
              </a:buClr>
              <a:buSzPts val="1250"/>
              <a:buNone/>
              <a:defRPr sz="1000"/>
            </a:lvl4pPr>
            <a:lvl5pPr indent="-228600" lvl="4" marL="2286000" rtl="0" algn="l">
              <a:lnSpc>
                <a:spcPct val="120000"/>
              </a:lnSpc>
              <a:spcBef>
                <a:spcPts val="2100"/>
              </a:spcBef>
              <a:spcAft>
                <a:spcPts val="0"/>
              </a:spcAft>
              <a:buClr>
                <a:schemeClr val="dk1"/>
              </a:buClr>
              <a:buSzPts val="1250"/>
              <a:buNone/>
              <a:defRPr sz="1000"/>
            </a:lvl5pPr>
            <a:lvl6pPr indent="-228600" lvl="5" marL="2743200" rtl="0" algn="l">
              <a:lnSpc>
                <a:spcPct val="120000"/>
              </a:lnSpc>
              <a:spcBef>
                <a:spcPts val="2100"/>
              </a:spcBef>
              <a:spcAft>
                <a:spcPts val="0"/>
              </a:spcAft>
              <a:buClr>
                <a:schemeClr val="dk1"/>
              </a:buClr>
              <a:buSzPts val="1250"/>
              <a:buNone/>
              <a:defRPr sz="1000"/>
            </a:lvl6pPr>
            <a:lvl7pPr indent="-228600" lvl="6" marL="3200400" rtl="0" algn="l">
              <a:lnSpc>
                <a:spcPct val="120000"/>
              </a:lnSpc>
              <a:spcBef>
                <a:spcPts val="2100"/>
              </a:spcBef>
              <a:spcAft>
                <a:spcPts val="0"/>
              </a:spcAft>
              <a:buClr>
                <a:schemeClr val="dk1"/>
              </a:buClr>
              <a:buSzPts val="1250"/>
              <a:buNone/>
              <a:defRPr sz="1000"/>
            </a:lvl7pPr>
            <a:lvl8pPr indent="-228600" lvl="7" marL="3657600" rtl="0" algn="l">
              <a:lnSpc>
                <a:spcPct val="120000"/>
              </a:lnSpc>
              <a:spcBef>
                <a:spcPts val="2100"/>
              </a:spcBef>
              <a:spcAft>
                <a:spcPts val="0"/>
              </a:spcAft>
              <a:buClr>
                <a:schemeClr val="dk1"/>
              </a:buClr>
              <a:buSzPts val="1250"/>
              <a:buNone/>
              <a:defRPr sz="1000"/>
            </a:lvl8pPr>
            <a:lvl9pPr indent="-228600" lvl="8" marL="4114800" rtl="0" algn="l">
              <a:lnSpc>
                <a:spcPct val="120000"/>
              </a:lnSpc>
              <a:spcBef>
                <a:spcPts val="2100"/>
              </a:spcBef>
              <a:spcAft>
                <a:spcPts val="2100"/>
              </a:spcAft>
              <a:buClr>
                <a:schemeClr val="dk1"/>
              </a:buClr>
              <a:buSzPts val="1250"/>
              <a:buNone/>
              <a:defRPr sz="1000"/>
            </a:lvl9pPr>
          </a:lstStyle>
          <a:p/>
        </p:txBody>
      </p:sp>
      <p:sp>
        <p:nvSpPr>
          <p:cNvPr id="74" name="Google Shape;74;p1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p4"/>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p5"/>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5"/>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p7"/>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p9"/>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p9"/>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0" Type="http://schemas.openxmlformats.org/officeDocument/2006/relationships/hyperlink" Target="http://search.ebscohost.com.proxy-um.researchport.umd.edu/login.aspx?direct=true&amp;db=bth&amp;AN=9411113184&amp;site=ehost-live" TargetMode="External"/><Relationship Id="rId22" Type="http://schemas.openxmlformats.org/officeDocument/2006/relationships/hyperlink" Target="https://osmihelp.org/research" TargetMode="External"/><Relationship Id="rId21" Type="http://schemas.openxmlformats.org/officeDocument/2006/relationships/hyperlink" Target="https://osmihelp.org/research" TargetMode="External"/><Relationship Id="rId24" Type="http://schemas.openxmlformats.org/officeDocument/2006/relationships/hyperlink" Target="https://osmihelp.org/research" TargetMode="External"/><Relationship Id="rId23" Type="http://schemas.openxmlformats.org/officeDocument/2006/relationships/hyperlink" Target="https://osmihelp.org/research"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i-org.proxy-um.researchport.umd.edu/10.1007/BF02291830" TargetMode="External"/><Relationship Id="rId4" Type="http://schemas.openxmlformats.org/officeDocument/2006/relationships/hyperlink" Target="https://doi-org.proxy-um.researchport.umd.edu/10.1007/BF02291830" TargetMode="External"/><Relationship Id="rId9" Type="http://schemas.openxmlformats.org/officeDocument/2006/relationships/hyperlink" Target="https://doi-org.proxy-um.researchport.umd.edu/10.1097/01.mlr.0000204083.55544.f8" TargetMode="External"/><Relationship Id="rId25" Type="http://schemas.openxmlformats.org/officeDocument/2006/relationships/hyperlink" Target="https://osmihelp.org/research" TargetMode="External"/><Relationship Id="rId5" Type="http://schemas.openxmlformats.org/officeDocument/2006/relationships/hyperlink" Target="https://doi-org.proxy-um.researchport.umd.edu/10.1007/BF02291830" TargetMode="External"/><Relationship Id="rId6" Type="http://schemas.openxmlformats.org/officeDocument/2006/relationships/hyperlink" Target="https://www.health.harvard.edu/newsletter_article/mental-health-problems-in-the-workplace" TargetMode="External"/><Relationship Id="rId7" Type="http://schemas.openxmlformats.org/officeDocument/2006/relationships/hyperlink" Target="https://www.health.harvard.edu/newsletter_article/mental-health-problems-in-the-workplace" TargetMode="External"/><Relationship Id="rId8" Type="http://schemas.openxmlformats.org/officeDocument/2006/relationships/hyperlink" Target="https://doi-org.proxy-um.researchport.umd.edu/10.1097/01.mlr.0000204083.55544.f8" TargetMode="External"/><Relationship Id="rId11" Type="http://schemas.openxmlformats.org/officeDocument/2006/relationships/hyperlink" Target="https://doi-org.proxy-um.researchport.umd.edu/10.1111/j.1475-6773.2005.00406.x" TargetMode="External"/><Relationship Id="rId10" Type="http://schemas.openxmlformats.org/officeDocument/2006/relationships/hyperlink" Target="https://doi-org.proxy-um.researchport.umd.edu/10.1097/01.mlr.0000204083.55544.f8" TargetMode="External"/><Relationship Id="rId13" Type="http://schemas.openxmlformats.org/officeDocument/2006/relationships/hyperlink" Target="https://doi-org.proxy-um.researchport.umd.edu/10.1111/j.1475-6773.2005.00406.x" TargetMode="External"/><Relationship Id="rId12" Type="http://schemas.openxmlformats.org/officeDocument/2006/relationships/hyperlink" Target="https://doi-org.proxy-um.researchport.umd.edu/10.1111/j.1475-6773.2005.00406.x" TargetMode="External"/><Relationship Id="rId15" Type="http://schemas.openxmlformats.org/officeDocument/2006/relationships/hyperlink" Target="https://doi-org.proxy-um.researchport.umd.edu/10.1097/01.mlr.0000204049.30620.1e" TargetMode="External"/><Relationship Id="rId14" Type="http://schemas.openxmlformats.org/officeDocument/2006/relationships/hyperlink" Target="https://doi-org.proxy-um.researchport.umd.edu/10.1097/01.mlr.0000204049.30620.1e" TargetMode="External"/><Relationship Id="rId17" Type="http://schemas.openxmlformats.org/officeDocument/2006/relationships/hyperlink" Target="https://hbr.org/2016/07/how-we-rewrote-our-companys-mental-health-policy" TargetMode="External"/><Relationship Id="rId16" Type="http://schemas.openxmlformats.org/officeDocument/2006/relationships/hyperlink" Target="https://doi-org.proxy-um.researchport.umd.edu/10.1097/01.mlr.0000204049.30620.1e" TargetMode="External"/><Relationship Id="rId19" Type="http://schemas.openxmlformats.org/officeDocument/2006/relationships/hyperlink" Target="http://search.ebscohost.com.proxy-um.researchport.umd.edu/login.aspx?direct=true&amp;db=bth&amp;AN=9411113184&amp;site=ehost-live" TargetMode="External"/><Relationship Id="rId18" Type="http://schemas.openxmlformats.org/officeDocument/2006/relationships/hyperlink" Target="http://search.ebscohost.com.proxy-um.researchport.umd.edu/login.aspx?direct=true&amp;db=bth&amp;AN=9411113184&amp;site=ehost-liv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ctrTitle"/>
          </p:nvPr>
        </p:nvSpPr>
        <p:spPr>
          <a:xfrm>
            <a:off x="415600" y="719633"/>
            <a:ext cx="11360700" cy="1710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Questrial"/>
              <a:buNone/>
            </a:pPr>
            <a:r>
              <a:rPr lang="en-US"/>
              <a:t>THE NEED FOR MENTAL HEALTH OUTREACH IN THE WORKPLACE</a:t>
            </a:r>
            <a:endParaRPr/>
          </a:p>
        </p:txBody>
      </p:sp>
      <p:sp>
        <p:nvSpPr>
          <p:cNvPr id="82" name="Google Shape;82;p15"/>
          <p:cNvSpPr txBox="1"/>
          <p:nvPr>
            <p:ph idx="1" type="subTitle"/>
          </p:nvPr>
        </p:nvSpPr>
        <p:spPr>
          <a:xfrm>
            <a:off x="5502300" y="6460500"/>
            <a:ext cx="6689700" cy="397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2"/>
              </a:buClr>
              <a:buSzPts val="2313"/>
              <a:buNone/>
            </a:pPr>
            <a:r>
              <a:rPr lang="en-US" sz="1850">
                <a:solidFill>
                  <a:schemeClr val="lt1"/>
                </a:solidFill>
              </a:rPr>
              <a:t>LAURA COOPER, SHRUTI HEGDE AND MONALISA SWAMI</a:t>
            </a:r>
            <a:endParaRPr>
              <a:solidFill>
                <a:schemeClr val="lt1"/>
              </a:solidFill>
            </a:endParaRPr>
          </a:p>
        </p:txBody>
      </p:sp>
      <p:sp>
        <p:nvSpPr>
          <p:cNvPr id="83" name="Google Shape;83;p15"/>
          <p:cNvSpPr txBox="1"/>
          <p:nvPr/>
        </p:nvSpPr>
        <p:spPr>
          <a:xfrm>
            <a:off x="3368700" y="4887675"/>
            <a:ext cx="8823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u="none" cap="none" strike="noStrike">
                <a:solidFill>
                  <a:schemeClr val="lt1"/>
                </a:solidFill>
                <a:latin typeface="Questrial"/>
                <a:ea typeface="Questrial"/>
                <a:cs typeface="Questrial"/>
                <a:sym typeface="Questrial"/>
              </a:rPr>
              <a:t>Insights from the Open Sourcing Mental Illness Survey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Do Employers Offer Mental Health Benefits?</a:t>
            </a:r>
            <a:endParaRPr/>
          </a:p>
        </p:txBody>
      </p:sp>
      <p:pic>
        <p:nvPicPr>
          <p:cNvPr id="147" name="Google Shape;147;p24"/>
          <p:cNvPicPr preferRelativeResize="0"/>
          <p:nvPr/>
        </p:nvPicPr>
        <p:blipFill>
          <a:blip r:embed="rId3">
            <a:alphaModFix/>
          </a:blip>
          <a:stretch>
            <a:fillRect/>
          </a:stretch>
        </p:blipFill>
        <p:spPr>
          <a:xfrm>
            <a:off x="1885238" y="1898825"/>
            <a:ext cx="8421475" cy="4576200"/>
          </a:xfrm>
          <a:prstGeom prst="rect">
            <a:avLst/>
          </a:prstGeom>
          <a:noFill/>
          <a:ln>
            <a:noFill/>
          </a:ln>
        </p:spPr>
      </p:pic>
      <p:pic>
        <p:nvPicPr>
          <p:cNvPr id="148" name="Google Shape;148;p24"/>
          <p:cNvPicPr preferRelativeResize="0"/>
          <p:nvPr/>
        </p:nvPicPr>
        <p:blipFill>
          <a:blip r:embed="rId4">
            <a:alphaModFix/>
          </a:blip>
          <a:stretch>
            <a:fillRect/>
          </a:stretch>
        </p:blipFill>
        <p:spPr>
          <a:xfrm>
            <a:off x="1989875" y="2028625"/>
            <a:ext cx="7156350" cy="394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15650" y="330325"/>
            <a:ext cx="11360700" cy="131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Do Employees Offer Resources to learn about Mental Health?</a:t>
            </a:r>
            <a:endParaRPr/>
          </a:p>
        </p:txBody>
      </p:sp>
      <p:pic>
        <p:nvPicPr>
          <p:cNvPr id="155" name="Google Shape;155;p25"/>
          <p:cNvPicPr preferRelativeResize="0"/>
          <p:nvPr/>
        </p:nvPicPr>
        <p:blipFill>
          <a:blip r:embed="rId3">
            <a:alphaModFix/>
          </a:blip>
          <a:stretch>
            <a:fillRect/>
          </a:stretch>
        </p:blipFill>
        <p:spPr>
          <a:xfrm>
            <a:off x="2397738" y="1994275"/>
            <a:ext cx="7396525" cy="4515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Do Employers Formally Discuss Mental Health?</a:t>
            </a:r>
            <a:endParaRPr/>
          </a:p>
        </p:txBody>
      </p:sp>
      <p:pic>
        <p:nvPicPr>
          <p:cNvPr id="162" name="Google Shape;162;p26"/>
          <p:cNvPicPr preferRelativeResize="0"/>
          <p:nvPr/>
        </p:nvPicPr>
        <p:blipFill>
          <a:blip r:embed="rId3">
            <a:alphaModFix/>
          </a:blip>
          <a:stretch>
            <a:fillRect/>
          </a:stretch>
        </p:blipFill>
        <p:spPr>
          <a:xfrm>
            <a:off x="2594989" y="1936175"/>
            <a:ext cx="7001975" cy="469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WHAT ARE SOME FACTORS THAT MIGHT LIMIT OUTREACH EFFECTIVENESS?</a:t>
            </a:r>
            <a:endParaRPr/>
          </a:p>
        </p:txBody>
      </p:sp>
      <p:sp>
        <p:nvSpPr>
          <p:cNvPr id="168" name="Google Shape;168;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rgbClr val="434343"/>
              </a:buClr>
              <a:buSzPts val="2400"/>
              <a:buChar char="●"/>
            </a:pPr>
            <a:r>
              <a:rPr lang="en-US" sz="2400">
                <a:solidFill>
                  <a:srgbClr val="434343"/>
                </a:solidFill>
              </a:rPr>
              <a:t>If you are considering starting or expanding mental health outreach in your workplace, it is important to understand some of the factors that might influence the effectiveness of this outreach.  </a:t>
            </a:r>
            <a:endParaRPr sz="2400">
              <a:solidFill>
                <a:srgbClr val="434343"/>
              </a:solidFill>
            </a:endParaRPr>
          </a:p>
          <a:p>
            <a:pPr indent="-381000" lvl="0" marL="457200" rtl="0" algn="l">
              <a:spcBef>
                <a:spcPts val="0"/>
              </a:spcBef>
              <a:spcAft>
                <a:spcPts val="0"/>
              </a:spcAft>
              <a:buClr>
                <a:srgbClr val="434343"/>
              </a:buClr>
              <a:buSzPts val="2400"/>
              <a:buChar char="●"/>
            </a:pPr>
            <a:r>
              <a:rPr lang="en-US" sz="2400">
                <a:solidFill>
                  <a:srgbClr val="434343"/>
                </a:solidFill>
              </a:rPr>
              <a:t>It is important to understand what might influence perception that disclosing a mental health issue would hurt career. </a:t>
            </a:r>
            <a:endParaRPr sz="2400">
              <a:solidFill>
                <a:srgbClr val="434343"/>
              </a:solidFill>
            </a:endParaRPr>
          </a:p>
          <a:p>
            <a:pPr indent="-381000" lvl="0" marL="457200" rtl="0" algn="l">
              <a:spcBef>
                <a:spcPts val="0"/>
              </a:spcBef>
              <a:spcAft>
                <a:spcPts val="0"/>
              </a:spcAft>
              <a:buClr>
                <a:srgbClr val="434343"/>
              </a:buClr>
              <a:buSzPts val="2400"/>
              <a:buChar char="●"/>
            </a:pPr>
            <a:r>
              <a:rPr lang="en-US" sz="2400">
                <a:solidFill>
                  <a:srgbClr val="434343"/>
                </a:solidFill>
              </a:rPr>
              <a:t>It is also important to understand what might make employees less likely to reach out for help, either through a coworker, supervisor, or by seeking help outside of work (which may require taking medical leave).   </a:t>
            </a:r>
            <a:endParaRPr sz="2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249625" y="262750"/>
            <a:ext cx="11448000" cy="1169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Impact of disclosing a health disorder </a:t>
            </a:r>
            <a:endParaRPr/>
          </a:p>
        </p:txBody>
      </p:sp>
      <p:pic>
        <p:nvPicPr>
          <p:cNvPr id="174" name="Google Shape;174;p28"/>
          <p:cNvPicPr preferRelativeResize="0"/>
          <p:nvPr/>
        </p:nvPicPr>
        <p:blipFill>
          <a:blip r:embed="rId3">
            <a:alphaModFix/>
          </a:blip>
          <a:stretch>
            <a:fillRect/>
          </a:stretch>
        </p:blipFill>
        <p:spPr>
          <a:xfrm>
            <a:off x="1458300" y="1702800"/>
            <a:ext cx="9078326" cy="515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15567" y="1064800"/>
            <a:ext cx="8330400" cy="4728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IMPACT OF EXPERIENCES AT PREVIOUS AND CURRENT WORKPLACE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177675" y="225050"/>
            <a:ext cx="11886000" cy="127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Discussing Mental Health Disorder with Previous Employer Resulting in Negative Consequences.</a:t>
            </a:r>
            <a:endParaRPr/>
          </a:p>
        </p:txBody>
      </p:sp>
      <p:graphicFrame>
        <p:nvGraphicFramePr>
          <p:cNvPr id="186" name="Google Shape;186;p30"/>
          <p:cNvGraphicFramePr/>
          <p:nvPr/>
        </p:nvGraphicFramePr>
        <p:xfrm>
          <a:off x="7577325" y="2261325"/>
          <a:ext cx="3000000" cy="3000000"/>
        </p:xfrm>
        <a:graphic>
          <a:graphicData uri="http://schemas.openxmlformats.org/drawingml/2006/table">
            <a:tbl>
              <a:tblPr>
                <a:noFill/>
                <a:tableStyleId>{E9CA33F0-7FC1-493F-B2EB-43D1CF01B075}</a:tableStyleId>
              </a:tblPr>
              <a:tblGrid>
                <a:gridCol w="1727825"/>
                <a:gridCol w="1727825"/>
              </a:tblGrid>
              <a:tr h="118200">
                <a:tc>
                  <a:txBody>
                    <a:bodyPr>
                      <a:noAutofit/>
                    </a:bodyPr>
                    <a:lstStyle/>
                    <a:p>
                      <a:pPr indent="0" lvl="0" marL="0" rtl="0" algn="ctr">
                        <a:spcBef>
                          <a:spcPts val="0"/>
                        </a:spcBef>
                        <a:spcAft>
                          <a:spcPts val="0"/>
                        </a:spcAft>
                        <a:buNone/>
                      </a:pPr>
                      <a:r>
                        <a:rPr b="1" lang="en-US"/>
                        <a:t>I don’t know</a:t>
                      </a:r>
                      <a:endParaRPr b="1"/>
                    </a:p>
                  </a:txBody>
                  <a:tcPr marT="91425" marB="91425" marR="91425" marL="91425"/>
                </a:tc>
                <a:tc>
                  <a:txBody>
                    <a:bodyPr>
                      <a:noAutofit/>
                    </a:bodyPr>
                    <a:lstStyle/>
                    <a:p>
                      <a:pPr indent="0" lvl="0" marL="0" rtl="0" algn="ctr">
                        <a:spcBef>
                          <a:spcPts val="0"/>
                        </a:spcBef>
                        <a:spcAft>
                          <a:spcPts val="0"/>
                        </a:spcAft>
                        <a:buNone/>
                      </a:pPr>
                      <a:r>
                        <a:rPr b="1" lang="en-US"/>
                        <a:t>245</a:t>
                      </a:r>
                      <a:endParaRPr b="1"/>
                    </a:p>
                  </a:txBody>
                  <a:tcPr marT="91425" marB="91425" marR="91425" marL="91425"/>
                </a:tc>
              </a:tr>
              <a:tr h="118200">
                <a:tc>
                  <a:txBody>
                    <a:bodyPr>
                      <a:noAutofit/>
                    </a:bodyPr>
                    <a:lstStyle/>
                    <a:p>
                      <a:pPr indent="0" lvl="0" marL="0" rtl="0" algn="ctr">
                        <a:spcBef>
                          <a:spcPts val="0"/>
                        </a:spcBef>
                        <a:spcAft>
                          <a:spcPts val="0"/>
                        </a:spcAft>
                        <a:buNone/>
                      </a:pPr>
                      <a:r>
                        <a:rPr b="1" lang="en-US"/>
                        <a:t>None of them</a:t>
                      </a:r>
                      <a:endParaRPr b="1"/>
                    </a:p>
                  </a:txBody>
                  <a:tcPr marT="91425" marB="91425" marR="91425" marL="91425"/>
                </a:tc>
                <a:tc>
                  <a:txBody>
                    <a:bodyPr>
                      <a:noAutofit/>
                    </a:bodyPr>
                    <a:lstStyle/>
                    <a:p>
                      <a:pPr indent="0" lvl="0" marL="0" rtl="0" algn="ctr">
                        <a:spcBef>
                          <a:spcPts val="0"/>
                        </a:spcBef>
                        <a:spcAft>
                          <a:spcPts val="0"/>
                        </a:spcAft>
                        <a:buNone/>
                      </a:pPr>
                      <a:r>
                        <a:rPr b="1" lang="en-US"/>
                        <a:t>97</a:t>
                      </a:r>
                      <a:endParaRPr b="1"/>
                    </a:p>
                  </a:txBody>
                  <a:tcPr marT="91425" marB="91425" marR="91425" marL="91425"/>
                </a:tc>
              </a:tr>
              <a:tr h="118200">
                <a:tc>
                  <a:txBody>
                    <a:bodyPr>
                      <a:noAutofit/>
                    </a:bodyPr>
                    <a:lstStyle/>
                    <a:p>
                      <a:pPr indent="0" lvl="0" marL="0" rtl="0" algn="ctr">
                        <a:spcBef>
                          <a:spcPts val="0"/>
                        </a:spcBef>
                        <a:spcAft>
                          <a:spcPts val="0"/>
                        </a:spcAft>
                        <a:buNone/>
                      </a:pPr>
                      <a:r>
                        <a:rPr b="1" lang="en-US"/>
                        <a:t>Some of them</a:t>
                      </a:r>
                      <a:endParaRPr b="1"/>
                    </a:p>
                  </a:txBody>
                  <a:tcPr marT="91425" marB="91425" marR="91425" marL="91425"/>
                </a:tc>
                <a:tc>
                  <a:txBody>
                    <a:bodyPr>
                      <a:noAutofit/>
                    </a:bodyPr>
                    <a:lstStyle/>
                    <a:p>
                      <a:pPr indent="0" lvl="0" marL="0" rtl="0" algn="ctr">
                        <a:spcBef>
                          <a:spcPts val="0"/>
                        </a:spcBef>
                        <a:spcAft>
                          <a:spcPts val="0"/>
                        </a:spcAft>
                        <a:buNone/>
                      </a:pPr>
                      <a:r>
                        <a:rPr b="1" lang="en-US"/>
                        <a:t>501</a:t>
                      </a:r>
                      <a:endParaRPr b="1"/>
                    </a:p>
                  </a:txBody>
                  <a:tcPr marT="91425" marB="91425" marR="91425" marL="91425"/>
                </a:tc>
              </a:tr>
              <a:tr h="118200">
                <a:tc>
                  <a:txBody>
                    <a:bodyPr>
                      <a:noAutofit/>
                    </a:bodyPr>
                    <a:lstStyle/>
                    <a:p>
                      <a:pPr indent="0" lvl="0" marL="0" rtl="0" algn="ctr">
                        <a:spcBef>
                          <a:spcPts val="0"/>
                        </a:spcBef>
                        <a:spcAft>
                          <a:spcPts val="0"/>
                        </a:spcAft>
                        <a:buNone/>
                      </a:pPr>
                      <a:r>
                        <a:rPr b="1" lang="en-US"/>
                        <a:t>Yes, all of them</a:t>
                      </a:r>
                      <a:endParaRPr b="1"/>
                    </a:p>
                  </a:txBody>
                  <a:tcPr marT="91425" marB="91425" marR="91425" marL="91425"/>
                </a:tc>
                <a:tc>
                  <a:txBody>
                    <a:bodyPr>
                      <a:noAutofit/>
                    </a:bodyPr>
                    <a:lstStyle/>
                    <a:p>
                      <a:pPr indent="0" lvl="0" marL="0" rtl="0" algn="ctr">
                        <a:spcBef>
                          <a:spcPts val="0"/>
                        </a:spcBef>
                        <a:spcAft>
                          <a:spcPts val="0"/>
                        </a:spcAft>
                        <a:buNone/>
                      </a:pPr>
                      <a:r>
                        <a:rPr b="1" lang="en-US"/>
                        <a:t>172</a:t>
                      </a:r>
                      <a:endParaRPr b="1"/>
                    </a:p>
                  </a:txBody>
                  <a:tcPr marT="91425" marB="91425" marR="91425" marL="91425"/>
                </a:tc>
              </a:tr>
            </a:tbl>
          </a:graphicData>
        </a:graphic>
      </p:graphicFrame>
      <p:pic>
        <p:nvPicPr>
          <p:cNvPr id="187" name="Google Shape;187;p30"/>
          <p:cNvPicPr preferRelativeResize="0"/>
          <p:nvPr/>
        </p:nvPicPr>
        <p:blipFill>
          <a:blip r:embed="rId3">
            <a:alphaModFix/>
          </a:blip>
          <a:stretch>
            <a:fillRect/>
          </a:stretch>
        </p:blipFill>
        <p:spPr>
          <a:xfrm>
            <a:off x="845000" y="1833525"/>
            <a:ext cx="6332800" cy="485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159900" y="118450"/>
            <a:ext cx="11939400" cy="138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Discussing Mental Health Disorders with Current Employer Resulting in Negative Consequences.</a:t>
            </a:r>
            <a:endParaRPr/>
          </a:p>
        </p:txBody>
      </p:sp>
      <p:pic>
        <p:nvPicPr>
          <p:cNvPr id="194" name="Google Shape;194;p31"/>
          <p:cNvPicPr preferRelativeResize="0"/>
          <p:nvPr/>
        </p:nvPicPr>
        <p:blipFill>
          <a:blip r:embed="rId3">
            <a:alphaModFix/>
          </a:blip>
          <a:stretch>
            <a:fillRect/>
          </a:stretch>
        </p:blipFill>
        <p:spPr>
          <a:xfrm>
            <a:off x="159900" y="1936025"/>
            <a:ext cx="6467963" cy="4311975"/>
          </a:xfrm>
          <a:prstGeom prst="rect">
            <a:avLst/>
          </a:prstGeom>
          <a:noFill/>
          <a:ln>
            <a:noFill/>
          </a:ln>
        </p:spPr>
      </p:pic>
      <p:graphicFrame>
        <p:nvGraphicFramePr>
          <p:cNvPr id="195" name="Google Shape;195;p31"/>
          <p:cNvGraphicFramePr/>
          <p:nvPr/>
        </p:nvGraphicFramePr>
        <p:xfrm>
          <a:off x="7721650" y="2193200"/>
          <a:ext cx="3000000" cy="3000000"/>
        </p:xfrm>
        <a:graphic>
          <a:graphicData uri="http://schemas.openxmlformats.org/drawingml/2006/table">
            <a:tbl>
              <a:tblPr>
                <a:noFill/>
                <a:tableStyleId>{E9CA33F0-7FC1-493F-B2EB-43D1CF01B075}</a:tableStyleId>
              </a:tblPr>
              <a:tblGrid>
                <a:gridCol w="1519075"/>
                <a:gridCol w="1519075"/>
              </a:tblGrid>
              <a:tr h="460300">
                <a:tc>
                  <a:txBody>
                    <a:bodyPr>
                      <a:noAutofit/>
                    </a:bodyPr>
                    <a:lstStyle/>
                    <a:p>
                      <a:pPr indent="0" lvl="0" marL="0" rtl="0" algn="ctr">
                        <a:spcBef>
                          <a:spcPts val="0"/>
                        </a:spcBef>
                        <a:spcAft>
                          <a:spcPts val="0"/>
                        </a:spcAft>
                        <a:buNone/>
                      </a:pPr>
                      <a:r>
                        <a:rPr b="1" lang="en-US"/>
                        <a:t>Maybe</a:t>
                      </a:r>
                      <a:endParaRPr b="1"/>
                    </a:p>
                  </a:txBody>
                  <a:tcPr marT="91425" marB="91425" marR="91425" marL="91425"/>
                </a:tc>
                <a:tc>
                  <a:txBody>
                    <a:bodyPr>
                      <a:noAutofit/>
                    </a:bodyPr>
                    <a:lstStyle/>
                    <a:p>
                      <a:pPr indent="0" lvl="0" marL="0" rtl="0" algn="ctr">
                        <a:spcBef>
                          <a:spcPts val="0"/>
                        </a:spcBef>
                        <a:spcAft>
                          <a:spcPts val="0"/>
                        </a:spcAft>
                        <a:buNone/>
                      </a:pPr>
                      <a:r>
                        <a:rPr b="1" lang="en-US"/>
                        <a:t>487</a:t>
                      </a:r>
                      <a:endParaRPr b="1"/>
                    </a:p>
                  </a:txBody>
                  <a:tcPr marT="91425" marB="91425" marR="91425" marL="91425"/>
                </a:tc>
              </a:tr>
              <a:tr h="460300">
                <a:tc>
                  <a:txBody>
                    <a:bodyPr>
                      <a:noAutofit/>
                    </a:bodyPr>
                    <a:lstStyle/>
                    <a:p>
                      <a:pPr indent="0" lvl="0" marL="0" rtl="0" algn="ctr">
                        <a:spcBef>
                          <a:spcPts val="0"/>
                        </a:spcBef>
                        <a:spcAft>
                          <a:spcPts val="0"/>
                        </a:spcAft>
                        <a:buNone/>
                      </a:pPr>
                      <a:r>
                        <a:rPr b="1" lang="en-US"/>
                        <a:t>No</a:t>
                      </a:r>
                      <a:endParaRPr b="1"/>
                    </a:p>
                  </a:txBody>
                  <a:tcPr marT="91425" marB="91425" marR="91425" marL="91425"/>
                </a:tc>
                <a:tc>
                  <a:txBody>
                    <a:bodyPr>
                      <a:noAutofit/>
                    </a:bodyPr>
                    <a:lstStyle/>
                    <a:p>
                      <a:pPr indent="0" lvl="0" marL="0" rtl="0" algn="ctr">
                        <a:spcBef>
                          <a:spcPts val="0"/>
                        </a:spcBef>
                        <a:spcAft>
                          <a:spcPts val="0"/>
                        </a:spcAft>
                        <a:buNone/>
                      </a:pPr>
                      <a:r>
                        <a:rPr b="1" lang="en-US"/>
                        <a:t>438</a:t>
                      </a:r>
                      <a:endParaRPr b="1"/>
                    </a:p>
                  </a:txBody>
                  <a:tcPr marT="91425" marB="91425" marR="91425" marL="91425"/>
                </a:tc>
              </a:tr>
              <a:tr h="460300">
                <a:tc>
                  <a:txBody>
                    <a:bodyPr>
                      <a:noAutofit/>
                    </a:bodyPr>
                    <a:lstStyle/>
                    <a:p>
                      <a:pPr indent="0" lvl="0" marL="0" rtl="0" algn="ctr">
                        <a:spcBef>
                          <a:spcPts val="0"/>
                        </a:spcBef>
                        <a:spcAft>
                          <a:spcPts val="0"/>
                        </a:spcAft>
                        <a:buNone/>
                      </a:pPr>
                      <a:r>
                        <a:rPr b="1" lang="en-US"/>
                        <a:t>Yes</a:t>
                      </a:r>
                      <a:endParaRPr b="1"/>
                    </a:p>
                  </a:txBody>
                  <a:tcPr marT="91425" marB="91425" marR="91425" marL="91425"/>
                </a:tc>
                <a:tc>
                  <a:txBody>
                    <a:bodyPr>
                      <a:noAutofit/>
                    </a:bodyPr>
                    <a:lstStyle/>
                    <a:p>
                      <a:pPr indent="0" lvl="0" marL="0" rtl="0" algn="ctr">
                        <a:spcBef>
                          <a:spcPts val="0"/>
                        </a:spcBef>
                        <a:spcAft>
                          <a:spcPts val="0"/>
                        </a:spcAft>
                        <a:buNone/>
                      </a:pPr>
                      <a:r>
                        <a:rPr b="1" lang="en-US"/>
                        <a:t>221</a:t>
                      </a:r>
                      <a:endParaRPr b="1"/>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2"/>
          <p:cNvPicPr preferRelativeResize="0"/>
          <p:nvPr>
            <p:ph idx="1" type="body"/>
          </p:nvPr>
        </p:nvPicPr>
        <p:blipFill rotWithShape="1">
          <a:blip r:embed="rId3">
            <a:alphaModFix/>
          </a:blip>
          <a:srcRect b="0" l="0" r="0" t="0"/>
          <a:stretch/>
        </p:blipFill>
        <p:spPr>
          <a:xfrm>
            <a:off x="5114325" y="1277400"/>
            <a:ext cx="6942900" cy="4283100"/>
          </a:xfrm>
          <a:prstGeom prst="rect">
            <a:avLst/>
          </a:prstGeom>
          <a:noFill/>
          <a:ln cap="flat" cmpd="sng" w="19050">
            <a:solidFill>
              <a:srgbClr val="000000"/>
            </a:solidFill>
            <a:prstDash val="solid"/>
            <a:round/>
            <a:headEnd len="sm" w="sm" type="none"/>
            <a:tailEnd len="sm" w="sm" type="none"/>
          </a:ln>
        </p:spPr>
      </p:pic>
      <p:sp>
        <p:nvSpPr>
          <p:cNvPr id="202" name="Google Shape;202;p32"/>
          <p:cNvSpPr txBox="1"/>
          <p:nvPr>
            <p:ph type="title"/>
          </p:nvPr>
        </p:nvSpPr>
        <p:spPr>
          <a:xfrm>
            <a:off x="-100475" y="528700"/>
            <a:ext cx="5072700" cy="148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80"/>
              <a:buFont typeface="Questrial"/>
              <a:buNone/>
            </a:pPr>
            <a:r>
              <a:rPr lang="en-US" sz="2880">
                <a:solidFill>
                  <a:schemeClr val="lt1"/>
                </a:solidFill>
              </a:rPr>
              <a:t>PERCEIVED ANONYMITY POLICIES BY COMPANY SIZE</a:t>
            </a:r>
            <a:endParaRPr sz="2880">
              <a:solidFill>
                <a:srgbClr val="FFFFFF"/>
              </a:solidFill>
            </a:endParaRPr>
          </a:p>
        </p:txBody>
      </p:sp>
      <p:sp>
        <p:nvSpPr>
          <p:cNvPr id="203" name="Google Shape;203;p32"/>
          <p:cNvSpPr txBox="1"/>
          <p:nvPr>
            <p:ph idx="4294967295" type="body"/>
          </p:nvPr>
        </p:nvSpPr>
        <p:spPr>
          <a:xfrm>
            <a:off x="123625" y="2267025"/>
            <a:ext cx="4624500" cy="2961900"/>
          </a:xfrm>
          <a:prstGeom prst="rect">
            <a:avLst/>
          </a:prstGeom>
          <a:noFill/>
          <a:ln>
            <a:noFill/>
          </a:ln>
        </p:spPr>
        <p:txBody>
          <a:bodyPr anchorCtr="0" anchor="t" bIns="45700" lIns="91425" spcFirstLastPara="1" rIns="91425" wrap="square" tIns="45700">
            <a:noAutofit/>
          </a:bodyPr>
          <a:lstStyle/>
          <a:p>
            <a:pPr indent="0" lvl="0" marL="609600" rtl="0" algn="l">
              <a:spcBef>
                <a:spcPts val="0"/>
              </a:spcBef>
              <a:spcAft>
                <a:spcPts val="2100"/>
              </a:spcAft>
              <a:buNone/>
            </a:pPr>
            <a:r>
              <a:rPr b="1" lang="en-US" sz="2400">
                <a:solidFill>
                  <a:schemeClr val="lt1"/>
                </a:solidFill>
              </a:rPr>
              <a:t>The finding: </a:t>
            </a:r>
            <a:r>
              <a:rPr lang="en-US" sz="2400">
                <a:solidFill>
                  <a:schemeClr val="lt1"/>
                </a:solidFill>
              </a:rPr>
              <a:t>Across company sizes, most indicate that they do not know what their current company's anonymity policy is towards those using mental health services.</a:t>
            </a:r>
            <a:endParaRPr b="1"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83425" y="119300"/>
            <a:ext cx="4446300" cy="1641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80"/>
              <a:buFont typeface="Questrial"/>
              <a:buNone/>
            </a:pPr>
            <a:r>
              <a:rPr lang="en-US" sz="2880">
                <a:solidFill>
                  <a:schemeClr val="lt1"/>
                </a:solidFill>
              </a:rPr>
              <a:t>PERCEIVED ANONYMITY POLICIES BY COMPANY TYPE</a:t>
            </a:r>
            <a:endParaRPr sz="2880">
              <a:solidFill>
                <a:srgbClr val="FFFFFF"/>
              </a:solidFill>
            </a:endParaRPr>
          </a:p>
        </p:txBody>
      </p:sp>
      <p:sp>
        <p:nvSpPr>
          <p:cNvPr id="210" name="Google Shape;210;p33"/>
          <p:cNvSpPr txBox="1"/>
          <p:nvPr>
            <p:ph idx="4294967295" type="body"/>
          </p:nvPr>
        </p:nvSpPr>
        <p:spPr>
          <a:xfrm>
            <a:off x="283525" y="1966750"/>
            <a:ext cx="4446300" cy="45918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2100"/>
              </a:spcAft>
              <a:buClr>
                <a:schemeClr val="lt1"/>
              </a:buClr>
              <a:buSzPts val="2500"/>
              <a:buNone/>
            </a:pPr>
            <a:r>
              <a:rPr b="1" lang="en-US" sz="2400">
                <a:solidFill>
                  <a:schemeClr val="lt1"/>
                </a:solidFill>
              </a:rPr>
              <a:t>The finding: </a:t>
            </a:r>
            <a:r>
              <a:rPr lang="en-US" sz="2400">
                <a:solidFill>
                  <a:schemeClr val="lt1"/>
                </a:solidFill>
              </a:rPr>
              <a:t> In both types of companies, majority indicate that they do not know what their current company's anonymity policy is towards those using mental health services.  </a:t>
            </a:r>
            <a:endParaRPr b="1" sz="2400">
              <a:solidFill>
                <a:srgbClr val="FFFFFF"/>
              </a:solidFill>
            </a:endParaRPr>
          </a:p>
        </p:txBody>
      </p:sp>
      <p:pic>
        <p:nvPicPr>
          <p:cNvPr id="211" name="Google Shape;211;p33"/>
          <p:cNvPicPr preferRelativeResize="0"/>
          <p:nvPr>
            <p:ph idx="1" type="body"/>
          </p:nvPr>
        </p:nvPicPr>
        <p:blipFill rotWithShape="1">
          <a:blip r:embed="rId3">
            <a:alphaModFix/>
          </a:blip>
          <a:srcRect b="0" l="0" r="0" t="0"/>
          <a:stretch/>
        </p:blipFill>
        <p:spPr>
          <a:xfrm>
            <a:off x="5190926" y="1102350"/>
            <a:ext cx="7001100" cy="43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INTRODUCTION</a:t>
            </a:r>
            <a:endParaRPr/>
          </a:p>
        </p:txBody>
      </p:sp>
      <p:sp>
        <p:nvSpPr>
          <p:cNvPr id="89" name="Google Shape;89;p16"/>
          <p:cNvSpPr txBox="1"/>
          <p:nvPr>
            <p:ph idx="4294967295" type="body"/>
          </p:nvPr>
        </p:nvSpPr>
        <p:spPr>
          <a:xfrm>
            <a:off x="1141400" y="1958723"/>
            <a:ext cx="9906000" cy="4095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According to the 2010 U.S. National Comorbidity Survey, approximately 18 percent of employed adults had symptoms of a mental health disorder in the previous month.  </a:t>
            </a:r>
            <a:endParaRPr sz="2400"/>
          </a:p>
          <a:p>
            <a:pPr indent="-381000" lvl="0" marL="457200" rtl="0" algn="l">
              <a:lnSpc>
                <a:spcPct val="115000"/>
              </a:lnSpc>
              <a:spcBef>
                <a:spcPts val="0"/>
              </a:spcBef>
              <a:spcAft>
                <a:spcPts val="0"/>
              </a:spcAft>
              <a:buSzPts val="2400"/>
              <a:buChar char="●"/>
            </a:pPr>
            <a:r>
              <a:rPr lang="en-US" sz="2400"/>
              <a:t>Research on workplace programs targeting mental health/substance abuse finds that reaching out to workers and expanding benefits may result in more seeking help for mental health/substance abuse issues.</a:t>
            </a:r>
            <a:endParaRPr sz="2400"/>
          </a:p>
          <a:p>
            <a:pPr indent="-381000" lvl="0" marL="457200" rtl="0" algn="l">
              <a:lnSpc>
                <a:spcPct val="115000"/>
              </a:lnSpc>
              <a:spcBef>
                <a:spcPts val="0"/>
              </a:spcBef>
              <a:spcAft>
                <a:spcPts val="0"/>
              </a:spcAft>
              <a:buSzPts val="2400"/>
              <a:buChar char="●"/>
            </a:pPr>
            <a:r>
              <a:rPr lang="en-US" sz="2400"/>
              <a:t>Benefits may include improved employee mood/health, increased productivity, and lower absenteeism in the workplace.</a:t>
            </a:r>
            <a:endParaRPr sz="2400"/>
          </a:p>
          <a:p>
            <a:pPr indent="0" lvl="0" marL="228600" rtl="0" algn="l">
              <a:lnSpc>
                <a:spcPct val="115000"/>
              </a:lnSpc>
              <a:spcBef>
                <a:spcPts val="2100"/>
              </a:spcBef>
              <a:spcAft>
                <a:spcPts val="2100"/>
              </a:spcAft>
              <a:buNone/>
            </a:pPr>
            <a:r>
              <a:t/>
            </a:r>
            <a:endParaRPr sz="2400"/>
          </a:p>
        </p:txBody>
      </p:sp>
      <p:sp>
        <p:nvSpPr>
          <p:cNvPr id="90" name="Google Shape;90;p16"/>
          <p:cNvSpPr txBox="1"/>
          <p:nvPr/>
        </p:nvSpPr>
        <p:spPr>
          <a:xfrm>
            <a:off x="1434050" y="6173900"/>
            <a:ext cx="93207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34343"/>
                </a:solidFill>
                <a:latin typeface="Questrial"/>
                <a:ea typeface="Questrial"/>
                <a:cs typeface="Questrial"/>
                <a:sym typeface="Questrial"/>
              </a:rPr>
              <a:t>Sources:  Harvard Medical School, para 1, 28-29; Lindrooth, et al, 2005, pp. 1092, 1102; Lo Sasso, et al, 2006, pp. 366, 370; Deitz, et al, 2005, p. 313, Lo Sasso, Rost, &amp; Beck, 2006, p. 352.  </a:t>
            </a:r>
            <a:endParaRPr>
              <a:solidFill>
                <a:srgbClr val="434343"/>
              </a:solidFill>
              <a:latin typeface="Questrial"/>
              <a:ea typeface="Questrial"/>
              <a:cs typeface="Questrial"/>
              <a:sym typeface="Quest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878663" y="53593"/>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PERCEIVED EASE OF REQUESTING LEAVE FOR A MENTAL HEALTH DISORDER</a:t>
            </a:r>
            <a:endParaRPr/>
          </a:p>
        </p:txBody>
      </p:sp>
      <p:sp>
        <p:nvSpPr>
          <p:cNvPr id="218" name="Google Shape;218;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chemeClr val="dk2"/>
              </a:buClr>
              <a:buSzPts val="2400"/>
              <a:buChar char="●"/>
            </a:pPr>
            <a:r>
              <a:rPr lang="en-US" sz="2400"/>
              <a:t>We looked at how answers to the question “If a mental health issue prompted you to request a medical leave from work asking for that leave would be?” varied when doing a crosstab table with reported company characteristics and other employee perceptions/experiences.  </a:t>
            </a:r>
            <a:endParaRPr sz="2400"/>
          </a:p>
          <a:p>
            <a:pPr indent="-381000" lvl="0" marL="457200" rtl="0" algn="l">
              <a:spcBef>
                <a:spcPts val="0"/>
              </a:spcBef>
              <a:spcAft>
                <a:spcPts val="0"/>
              </a:spcAft>
              <a:buClr>
                <a:schemeClr val="dk2"/>
              </a:buClr>
              <a:buSzPts val="2400"/>
              <a:buChar char="●"/>
            </a:pPr>
            <a:r>
              <a:rPr lang="en-US" sz="2400"/>
              <a:t>Used a chi-squared test to measure if there is a potential statistically significant relationship.</a:t>
            </a:r>
            <a:endParaRPr sz="2400"/>
          </a:p>
          <a:p>
            <a:pPr indent="-381000" lvl="0" marL="457200" rtl="0" algn="l">
              <a:spcBef>
                <a:spcPts val="0"/>
              </a:spcBef>
              <a:spcAft>
                <a:spcPts val="0"/>
              </a:spcAft>
              <a:buClr>
                <a:schemeClr val="dk2"/>
              </a:buClr>
              <a:buSzPts val="2400"/>
              <a:buChar char="●"/>
            </a:pPr>
            <a:r>
              <a:rPr lang="en-US" sz="2400"/>
              <a:t>Both are categorical variables.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PERCEIVED EASE OF REQUESTING LEAVE FOR A MENTAL HEALTH DISORDER</a:t>
            </a:r>
            <a:endParaRPr/>
          </a:p>
        </p:txBody>
      </p:sp>
      <p:graphicFrame>
        <p:nvGraphicFramePr>
          <p:cNvPr id="225" name="Google Shape;225;p35"/>
          <p:cNvGraphicFramePr/>
          <p:nvPr/>
        </p:nvGraphicFramePr>
        <p:xfrm>
          <a:off x="351693" y="1402721"/>
          <a:ext cx="3000000" cy="3000000"/>
        </p:xfrm>
        <a:graphic>
          <a:graphicData uri="http://schemas.openxmlformats.org/drawingml/2006/table">
            <a:tbl>
              <a:tblPr bandRow="1" firstRow="1">
                <a:noFill/>
                <a:tableStyleId>{20761328-DF11-4055-AE7A-8ABA1EF981F4}</a:tableStyleId>
              </a:tblPr>
              <a:tblGrid>
                <a:gridCol w="2730775"/>
                <a:gridCol w="7842375"/>
                <a:gridCol w="1001500"/>
              </a:tblGrid>
              <a:tr h="421575">
                <a:tc>
                  <a:txBody>
                    <a:bodyPr>
                      <a:noAutofit/>
                    </a:bodyPr>
                    <a:lstStyle/>
                    <a:p>
                      <a:pPr indent="0" lvl="0" marL="0" marR="0" rtl="0" algn="l">
                        <a:spcBef>
                          <a:spcPts val="0"/>
                        </a:spcBef>
                        <a:spcAft>
                          <a:spcPts val="0"/>
                        </a:spcAft>
                        <a:buNone/>
                      </a:pPr>
                      <a:r>
                        <a:rPr lang="en-US" sz="1800" u="none" cap="none" strike="noStrike"/>
                        <a:t>Characteristic</a:t>
                      </a:r>
                      <a:endParaRPr/>
                    </a:p>
                  </a:txBody>
                  <a:tcPr marT="45725" marB="45725" marR="91450" marL="91450"/>
                </a:tc>
                <a:tc>
                  <a:txBody>
                    <a:bodyPr>
                      <a:noAutofit/>
                    </a:bodyPr>
                    <a:lstStyle/>
                    <a:p>
                      <a:pPr indent="0" lvl="0" marL="0" marR="0" rtl="0" algn="l">
                        <a:spcBef>
                          <a:spcPts val="0"/>
                        </a:spcBef>
                        <a:spcAft>
                          <a:spcPts val="0"/>
                        </a:spcAft>
                        <a:buNone/>
                      </a:pPr>
                      <a:r>
                        <a:rPr lang="en-US" sz="1800"/>
                        <a:t>Finding</a:t>
                      </a:r>
                      <a:endParaRPr/>
                    </a:p>
                  </a:txBody>
                  <a:tcPr marT="45725" marB="45725" marR="91450" marL="91450"/>
                </a:tc>
                <a:tc>
                  <a:txBody>
                    <a:bodyPr>
                      <a:noAutofit/>
                    </a:bodyPr>
                    <a:lstStyle/>
                    <a:p>
                      <a:pPr indent="0" lvl="0" marL="0" marR="0" rtl="0" algn="l">
                        <a:spcBef>
                          <a:spcPts val="0"/>
                        </a:spcBef>
                        <a:spcAft>
                          <a:spcPts val="0"/>
                        </a:spcAft>
                        <a:buNone/>
                      </a:pPr>
                      <a:r>
                        <a:rPr lang="en-US" sz="1800"/>
                        <a:t>Sig.?</a:t>
                      </a:r>
                      <a:endParaRPr sz="1800"/>
                    </a:p>
                  </a:txBody>
                  <a:tcPr marT="45725" marB="45725" marR="91450" marL="91450"/>
                </a:tc>
              </a:tr>
              <a:tr h="38650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Gender</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“Somewhat easy” is most common answer to req. leave ? across genders. </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b="1" lang="en-US" sz="1800">
                          <a:solidFill>
                            <a:srgbClr val="980000"/>
                          </a:solidFill>
                          <a:latin typeface="Questrial"/>
                          <a:ea typeface="Questrial"/>
                          <a:cs typeface="Questrial"/>
                          <a:sym typeface="Questrial"/>
                        </a:rPr>
                        <a:t>X</a:t>
                      </a:r>
                      <a:endParaRPr b="1" sz="1800">
                        <a:solidFill>
                          <a:srgbClr val="980000"/>
                        </a:solidFill>
                        <a:latin typeface="Questrial"/>
                        <a:ea typeface="Questrial"/>
                        <a:cs typeface="Questrial"/>
                        <a:sym typeface="Questrial"/>
                      </a:endParaRPr>
                    </a:p>
                  </a:txBody>
                  <a:tcPr marT="45725" marB="45725" marR="91450" marL="91450"/>
                </a:tc>
              </a:tr>
              <a:tr h="31690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Age Group</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“Somewhat easy” most common answer </a:t>
                      </a:r>
                      <a:r>
                        <a:rPr lang="en-US" sz="1800">
                          <a:solidFill>
                            <a:schemeClr val="dk1"/>
                          </a:solidFill>
                          <a:latin typeface="Questrial"/>
                          <a:ea typeface="Questrial"/>
                          <a:cs typeface="Questrial"/>
                          <a:sym typeface="Questrial"/>
                        </a:rPr>
                        <a:t>to req. leave ?</a:t>
                      </a:r>
                      <a:r>
                        <a:rPr lang="en-US" sz="1800">
                          <a:solidFill>
                            <a:srgbClr val="000000"/>
                          </a:solidFill>
                          <a:latin typeface="Questrial"/>
                          <a:ea typeface="Questrial"/>
                          <a:cs typeface="Questrial"/>
                          <a:sym typeface="Questrial"/>
                        </a:rPr>
                        <a:t> for 17-27</a:t>
                      </a:r>
                      <a:r>
                        <a:rPr lang="en-US" sz="1800">
                          <a:latin typeface="Questrial"/>
                          <a:ea typeface="Questrial"/>
                          <a:cs typeface="Questrial"/>
                          <a:sym typeface="Questrial"/>
                        </a:rPr>
                        <a:t> / </a:t>
                      </a:r>
                      <a:r>
                        <a:rPr lang="en-US" sz="1800">
                          <a:solidFill>
                            <a:srgbClr val="000000"/>
                          </a:solidFill>
                          <a:latin typeface="Questrial"/>
                          <a:ea typeface="Questrial"/>
                          <a:cs typeface="Questrial"/>
                          <a:sym typeface="Questrial"/>
                        </a:rPr>
                        <a:t>37-57.  </a:t>
                      </a:r>
                      <a:endParaRPr sz="1800"/>
                    </a:p>
                  </a:txBody>
                  <a:tcPr marT="45725" marB="45725" marR="91450" marL="91450"/>
                </a:tc>
                <a:tc>
                  <a:txBody>
                    <a:bodyPr>
                      <a:noAutofit/>
                    </a:bodyPr>
                    <a:lstStyle/>
                    <a:p>
                      <a:pPr indent="0" lvl="0" marL="0" rtl="0" algn="l">
                        <a:spcBef>
                          <a:spcPts val="0"/>
                        </a:spcBef>
                        <a:spcAft>
                          <a:spcPts val="0"/>
                        </a:spcAft>
                        <a:buClr>
                          <a:srgbClr val="000000"/>
                        </a:buClr>
                        <a:buSzPts val="1100"/>
                        <a:buFont typeface="Arial"/>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4009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Company Size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As company size </a:t>
                      </a:r>
                      <a:r>
                        <a:rPr lang="en-US" sz="1800">
                          <a:latin typeface="Questrial"/>
                          <a:ea typeface="Questrial"/>
                          <a:cs typeface="Questrial"/>
                          <a:sym typeface="Questrial"/>
                        </a:rPr>
                        <a:t>increases</a:t>
                      </a:r>
                      <a:r>
                        <a:rPr lang="en-US" sz="1800">
                          <a:solidFill>
                            <a:srgbClr val="000000"/>
                          </a:solidFill>
                          <a:latin typeface="Questrial"/>
                          <a:ea typeface="Questrial"/>
                          <a:cs typeface="Questrial"/>
                          <a:sym typeface="Questrial"/>
                        </a:rPr>
                        <a:t>,</a:t>
                      </a:r>
                      <a:r>
                        <a:rPr lang="en-US" sz="1800">
                          <a:latin typeface="Questrial"/>
                          <a:ea typeface="Questrial"/>
                          <a:cs typeface="Questrial"/>
                          <a:sym typeface="Questrial"/>
                        </a:rPr>
                        <a:t> people answer more often that it is easier to r</a:t>
                      </a:r>
                      <a:r>
                        <a:rPr lang="en-US" sz="1800">
                          <a:solidFill>
                            <a:srgbClr val="000000"/>
                          </a:solidFill>
                          <a:latin typeface="Questrial"/>
                          <a:ea typeface="Questrial"/>
                          <a:cs typeface="Questrial"/>
                          <a:sym typeface="Questrial"/>
                        </a:rPr>
                        <a:t>equest leave (although at 1,000 employees this starts to change)..  </a:t>
                      </a:r>
                      <a:endParaRPr sz="1800"/>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t>
                      </a:r>
                      <a:endParaRPr sz="1800">
                        <a:solidFill>
                          <a:srgbClr val="000000"/>
                        </a:solidFill>
                        <a:latin typeface="Questrial"/>
                        <a:ea typeface="Questrial"/>
                        <a:cs typeface="Questrial"/>
                        <a:sym typeface="Questrial"/>
                      </a:endParaRPr>
                    </a:p>
                  </a:txBody>
                  <a:tcPr marT="45725" marB="45725" marR="91450" marL="91450"/>
                </a:tc>
              </a:tr>
              <a:tr h="6225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Employer provide mental health benefits?</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Those who don’t have mental health benefits say it is somewhat hard to req. leave most often.  Those who do say it is somewhat easy most often.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Clr>
                          <a:srgbClr val="000000"/>
                        </a:buClr>
                        <a:buSzPts val="1100"/>
                        <a:buFont typeface="Arial"/>
                        <a:buNone/>
                      </a:pPr>
                      <a:r>
                        <a:rPr b="1" lang="en-US" sz="1800">
                          <a:solidFill>
                            <a:srgbClr val="980000"/>
                          </a:solidFill>
                          <a:latin typeface="Questrial"/>
                          <a:ea typeface="Questrial"/>
                          <a:cs typeface="Questrial"/>
                          <a:sym typeface="Questrial"/>
                        </a:rPr>
                        <a:t>X</a:t>
                      </a:r>
                      <a:endParaRPr sz="1800">
                        <a:latin typeface="Questrial"/>
                        <a:ea typeface="Questrial"/>
                        <a:cs typeface="Questrial"/>
                        <a:sym typeface="Questrial"/>
                      </a:endParaRPr>
                    </a:p>
                  </a:txBody>
                  <a:tcPr marT="45725" marB="45725" marR="91450" marL="91450"/>
                </a:tc>
              </a:tr>
              <a:tr h="6225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Employer ever discussed mental health?</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Clr>
                          <a:srgbClr val="FFFFFF"/>
                        </a:buClr>
                        <a:buSzPts val="1800"/>
                        <a:buFont typeface="Questrial"/>
                        <a:buNone/>
                      </a:pPr>
                      <a:r>
                        <a:rPr lang="en-US" sz="1800">
                          <a:latin typeface="Questrial"/>
                          <a:ea typeface="Questrial"/>
                          <a:cs typeface="Questrial"/>
                          <a:sym typeface="Questrial"/>
                        </a:rPr>
                        <a:t>Most common response is somewhat easy to request leave. </a:t>
                      </a:r>
                      <a:r>
                        <a:rPr lang="en-US" sz="1800">
                          <a:solidFill>
                            <a:srgbClr val="000000"/>
                          </a:solidFill>
                          <a:latin typeface="Questrial"/>
                          <a:ea typeface="Questrial"/>
                          <a:cs typeface="Questrial"/>
                          <a:sym typeface="Questrial"/>
                        </a:rPr>
                        <a:t>For those who had a discussion, second most common response is very easy. For those with no discussion, second most common is somewhat hard.</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800">
                          <a:latin typeface="Questrial"/>
                          <a:ea typeface="Questrial"/>
                          <a:cs typeface="Questrial"/>
                          <a:sym typeface="Questrial"/>
                        </a:rPr>
                        <a:t>✅</a:t>
                      </a:r>
                      <a:endParaRPr sz="1800">
                        <a:latin typeface="Questrial"/>
                        <a:ea typeface="Questrial"/>
                        <a:cs typeface="Questrial"/>
                        <a:sym typeface="Questrial"/>
                      </a:endParaRPr>
                    </a:p>
                  </a:txBody>
                  <a:tcPr marT="45725" marB="45725" marR="91450" marL="91450"/>
                </a:tc>
              </a:tr>
              <a:tr h="6225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Employer offer other mental health resources</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Clr>
                          <a:srgbClr val="FFFFFF"/>
                        </a:buClr>
                        <a:buSzPts val="1800"/>
                        <a:buFont typeface="Questrial"/>
                        <a:buNone/>
                      </a:pPr>
                      <a:r>
                        <a:rPr lang="en-US" sz="1800">
                          <a:latin typeface="Questrial"/>
                          <a:ea typeface="Questrial"/>
                          <a:cs typeface="Questrial"/>
                          <a:sym typeface="Questrial"/>
                        </a:rPr>
                        <a:t>Most common response is somewhat easy to request leave. </a:t>
                      </a:r>
                      <a:r>
                        <a:rPr lang="en-US" sz="1800">
                          <a:solidFill>
                            <a:srgbClr val="000000"/>
                          </a:solidFill>
                          <a:latin typeface="Questrial"/>
                          <a:ea typeface="Questrial"/>
                          <a:cs typeface="Questrial"/>
                          <a:sym typeface="Questrial"/>
                        </a:rPr>
                        <a:t>For those with other resources, second most common response is very easy. For those without, second most common is somewhat hard.</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800">
                          <a:latin typeface="Questrial"/>
                          <a:ea typeface="Questrial"/>
                          <a:cs typeface="Questrial"/>
                          <a:sym typeface="Questrial"/>
                        </a:rPr>
                        <a:t>✅</a:t>
                      </a:r>
                      <a:endParaRPr sz="1800">
                        <a:latin typeface="Questrial"/>
                        <a:ea typeface="Questrial"/>
                        <a:cs typeface="Questrial"/>
                        <a:sym typeface="Questrial"/>
                      </a:endParaRPr>
                    </a:p>
                  </a:txBody>
                  <a:tcPr marT="45725" marB="45725" marR="91450" marL="91450"/>
                </a:tc>
              </a:tr>
              <a:tr h="81167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Ever seen poor response to mental health issue in the workplace?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Those who did not have an experience most commonly answer that it is very easy to request leave.  Those who have most commonly answer that it is somewhat easy or somewhat hard to request leave.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t>
                      </a:r>
                      <a:endParaRPr sz="1800">
                        <a:latin typeface="Questrial"/>
                        <a:ea typeface="Questrial"/>
                        <a:cs typeface="Questrial"/>
                        <a:sym typeface="Questrial"/>
                      </a:endParaRPr>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COMFORT LEVEL IN DISCUSSING A MENTAL HEALTH ISSUE WITH A SUPERVISOR</a:t>
            </a:r>
            <a:endParaRPr/>
          </a:p>
        </p:txBody>
      </p:sp>
      <p:sp>
        <p:nvSpPr>
          <p:cNvPr id="232" name="Google Shape;232;p36"/>
          <p:cNvSpPr txBox="1"/>
          <p:nvPr/>
        </p:nvSpPr>
        <p:spPr>
          <a:xfrm>
            <a:off x="1141425" y="1829950"/>
            <a:ext cx="9906000" cy="36942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We looked at how answers to the question “Would you feel comfortable discussing a mental health disorder with your immediate supervisor” varied when doing a crosstab table with reported company characteristics and other employee perceptions/experiences. </a:t>
            </a:r>
            <a:endParaRPr sz="2400">
              <a:solidFill>
                <a:schemeClr val="dk2"/>
              </a:solidFill>
              <a:latin typeface="Roboto"/>
              <a:ea typeface="Roboto"/>
              <a:cs typeface="Roboto"/>
              <a:sym typeface="Roboto"/>
            </a:endParaRPr>
          </a:p>
          <a:p>
            <a:pPr indent="-381000" lvl="0" marL="457200" rtl="0" algn="l">
              <a:lnSpc>
                <a:spcPct val="150000"/>
              </a:lnSpc>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Used a chi-squared test to measure if there is a potential statistically significant relationship.</a:t>
            </a:r>
            <a:endParaRPr sz="2400">
              <a:solidFill>
                <a:schemeClr val="dk2"/>
              </a:solidFill>
              <a:latin typeface="Roboto"/>
              <a:ea typeface="Roboto"/>
              <a:cs typeface="Roboto"/>
              <a:sym typeface="Roboto"/>
            </a:endParaRPr>
          </a:p>
          <a:p>
            <a:pPr indent="-381000" lvl="0" marL="457200" rtl="0" algn="l">
              <a:lnSpc>
                <a:spcPct val="150000"/>
              </a:lnSpc>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Both are categorical variables. </a:t>
            </a:r>
            <a:endParaRPr sz="2400">
              <a:solidFill>
                <a:schemeClr val="dk2"/>
              </a:solidFill>
              <a:latin typeface="Roboto"/>
              <a:ea typeface="Roboto"/>
              <a:cs typeface="Roboto"/>
              <a:sym typeface="Roboto"/>
            </a:endParaRPr>
          </a:p>
          <a:p>
            <a:pPr indent="0" lvl="0" marL="0" marR="0" rtl="0" algn="l">
              <a:lnSpc>
                <a:spcPct val="150000"/>
              </a:lnSpc>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COMFORT LEVEL IN DISCUSSING A MENTAL HEALTH ISSUE WITH A SUPERVISOR</a:t>
            </a:r>
            <a:endParaRPr/>
          </a:p>
        </p:txBody>
      </p:sp>
      <p:graphicFrame>
        <p:nvGraphicFramePr>
          <p:cNvPr id="239" name="Google Shape;239;p37"/>
          <p:cNvGraphicFramePr/>
          <p:nvPr/>
        </p:nvGraphicFramePr>
        <p:xfrm>
          <a:off x="337625" y="1525833"/>
          <a:ext cx="3000000" cy="3000000"/>
        </p:xfrm>
        <a:graphic>
          <a:graphicData uri="http://schemas.openxmlformats.org/drawingml/2006/table">
            <a:tbl>
              <a:tblPr bandRow="1" firstRow="1">
                <a:noFill/>
                <a:tableStyleId>{82A638D6-28E5-4D4D-83EF-695D6492A445}</a:tableStyleId>
              </a:tblPr>
              <a:tblGrid>
                <a:gridCol w="3478875"/>
                <a:gridCol w="6690175"/>
                <a:gridCol w="1422725"/>
              </a:tblGrid>
              <a:tr h="4296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Characteristic</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Finding</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Stat. sig?</a:t>
                      </a:r>
                      <a:endParaRPr sz="1800">
                        <a:latin typeface="Questrial"/>
                        <a:ea typeface="Questrial"/>
                        <a:cs typeface="Questrial"/>
                        <a:sym typeface="Questrial"/>
                      </a:endParaRPr>
                    </a:p>
                  </a:txBody>
                  <a:tcPr marT="45725" marB="45725" marR="91450" marL="91450"/>
                </a:tc>
              </a:tr>
              <a:tr h="5984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Gender</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respondents across genders indicate that they would be comfortable discussing mental health with supervisor.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6497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Age Group</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respondents 17-37 and 37-57 responded that they would feel comfortable discussing a mental health with supervisor.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9041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Company Size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Most respondents working for a company with 1-500 employees say they would be comfortable. Most with 500-1000 employees say maybe.  Most with 1000+ say no (but yes is a close second).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10751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Ever seen poor response to a mental health issue in the workplace?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respondents who haven’t experienced a poor response say they would be comfortable.  Those who observed are split across yes, no, and maybe.  Those who experienced are split between yes and maybe.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r h="1075150">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D</a:t>
                      </a:r>
                      <a:r>
                        <a:rPr lang="en-US" sz="1800">
                          <a:latin typeface="Questrial"/>
                          <a:ea typeface="Questrial"/>
                          <a:cs typeface="Questrial"/>
                          <a:sym typeface="Questrial"/>
                        </a:rPr>
                        <a:t>o you think discussing </a:t>
                      </a:r>
                      <a:r>
                        <a:rPr lang="en-US" sz="1800">
                          <a:solidFill>
                            <a:srgbClr val="000000"/>
                          </a:solidFill>
                          <a:latin typeface="Questrial"/>
                          <a:ea typeface="Questrial"/>
                          <a:cs typeface="Questrial"/>
                          <a:sym typeface="Questrial"/>
                        </a:rPr>
                        <a:t> mental health disorder with employer would have negative consequences?</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who responded that they feel that discussing a mental health disorder would have a negative impact are not comfortable discussing a mental health issue with a supervisor. The reverse is also true.</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idx="4294967295" type="title"/>
          </p:nvPr>
        </p:nvSpPr>
        <p:spPr>
          <a:xfrm>
            <a:off x="1335283" y="523375"/>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COMFORT LEVEL IN DISCUSSING A MENTAL HEALTH ISSUE WITH COWORKERS</a:t>
            </a:r>
            <a:endParaRPr/>
          </a:p>
        </p:txBody>
      </p:sp>
      <p:sp>
        <p:nvSpPr>
          <p:cNvPr id="246" name="Google Shape;246;p38"/>
          <p:cNvSpPr txBox="1"/>
          <p:nvPr>
            <p:ph idx="4294967295"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457200" lvl="0" marL="609600" rtl="0" algn="l">
              <a:spcBef>
                <a:spcPts val="0"/>
              </a:spcBef>
              <a:spcAft>
                <a:spcPts val="0"/>
              </a:spcAft>
              <a:buSzPts val="2400"/>
              <a:buChar char="●"/>
            </a:pPr>
            <a:r>
              <a:rPr lang="en-US" sz="2400"/>
              <a:t>We looked at how answers to the question “Would you feel comfortable discussing a mental health disorder with your coworker” varied when doing a crosstab table with reported company characteristics and other employee perceptions/experiences. </a:t>
            </a:r>
            <a:endParaRPr sz="2400"/>
          </a:p>
          <a:p>
            <a:pPr indent="-457200" lvl="0" marL="609600" rtl="0" algn="l">
              <a:spcBef>
                <a:spcPts val="0"/>
              </a:spcBef>
              <a:spcAft>
                <a:spcPts val="0"/>
              </a:spcAft>
              <a:buSzPts val="2400"/>
              <a:buChar char="●"/>
            </a:pPr>
            <a:r>
              <a:rPr lang="en-US" sz="2400"/>
              <a:t>Used a chi-squared test to measure if there is a potential statistically significant relationship.</a:t>
            </a:r>
            <a:endParaRPr sz="2400"/>
          </a:p>
          <a:p>
            <a:pPr indent="-457200" lvl="0" marL="609600" rtl="0" algn="l">
              <a:spcBef>
                <a:spcPts val="0"/>
              </a:spcBef>
              <a:spcAft>
                <a:spcPts val="0"/>
              </a:spcAft>
              <a:buSzPts val="2400"/>
              <a:buChar char="●"/>
            </a:pPr>
            <a:r>
              <a:rPr lang="en-US" sz="2400"/>
              <a:t>Both are categorical variables.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COMFORT LEVEL IN DISCUSSING A MENTAL HEALTH ISSUE WITH COWORKERS</a:t>
            </a:r>
            <a:endParaRPr/>
          </a:p>
        </p:txBody>
      </p:sp>
      <p:graphicFrame>
        <p:nvGraphicFramePr>
          <p:cNvPr id="253" name="Google Shape;253;p39"/>
          <p:cNvGraphicFramePr/>
          <p:nvPr/>
        </p:nvGraphicFramePr>
        <p:xfrm>
          <a:off x="415277" y="1422046"/>
          <a:ext cx="3000000" cy="3000000"/>
        </p:xfrm>
        <a:graphic>
          <a:graphicData uri="http://schemas.openxmlformats.org/drawingml/2006/table">
            <a:tbl>
              <a:tblPr bandRow="1" firstRow="1">
                <a:noFill/>
                <a:tableStyleId>{9856E84D-FA0D-4ABC-A7E4-F9C0785522F9}</a:tableStyleId>
              </a:tblPr>
              <a:tblGrid>
                <a:gridCol w="2792300"/>
                <a:gridCol w="7942500"/>
                <a:gridCol w="828825"/>
              </a:tblGrid>
              <a:tr h="33347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Characteristic</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Finding</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latin typeface="Questrial"/>
                          <a:ea typeface="Questrial"/>
                          <a:cs typeface="Questrial"/>
                          <a:sym typeface="Questrial"/>
                        </a:rPr>
                        <a:t>Stat. sig?</a:t>
                      </a:r>
                      <a:endParaRPr sz="1800">
                        <a:latin typeface="Questrial"/>
                        <a:ea typeface="Questrial"/>
                        <a:cs typeface="Questrial"/>
                        <a:sym typeface="Questrial"/>
                      </a:endParaRPr>
                    </a:p>
                  </a:txBody>
                  <a:tcPr marT="45725" marB="45725" marR="91450" marL="91450"/>
                </a:tc>
              </a:tr>
              <a:tr h="3338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Gender</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Across genders the most common response is “maybe.”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a:p>
                  </a:txBody>
                  <a:tcPr marT="45725" marB="45725" marR="91450" marL="91450"/>
                </a:tc>
              </a:tr>
              <a:tr h="3338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Age Group</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The majority of respondents 17-37 and 37-57 indicated that they might feel comfortable discussing a mental health disorder with coworkers, the second most common response being that they would not.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a:p>
                  </a:txBody>
                  <a:tcPr marT="45725" marB="45725" marR="91450" marL="91450"/>
                </a:tc>
              </a:tr>
              <a:tr h="3338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Company Size</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Questrial"/>
                        <a:buNone/>
                      </a:pPr>
                      <a:r>
                        <a:rPr lang="en-US" sz="1800">
                          <a:solidFill>
                            <a:srgbClr val="000000"/>
                          </a:solidFill>
                          <a:latin typeface="Questrial"/>
                          <a:ea typeface="Questrial"/>
                          <a:cs typeface="Questrial"/>
                          <a:sym typeface="Questrial"/>
                        </a:rPr>
                        <a:t>Respondents from companies with 1-5 and 6-25 employees are split am</a:t>
                      </a:r>
                      <a:r>
                        <a:rPr lang="en-US" sz="1800">
                          <a:latin typeface="Questrial"/>
                          <a:ea typeface="Questrial"/>
                          <a:cs typeface="Questrial"/>
                          <a:sym typeface="Questrial"/>
                        </a:rPr>
                        <a:t>ong </a:t>
                      </a:r>
                      <a:r>
                        <a:rPr lang="en-US" sz="1800">
                          <a:solidFill>
                            <a:srgbClr val="000000"/>
                          </a:solidFill>
                          <a:latin typeface="Questrial"/>
                          <a:ea typeface="Questrial"/>
                          <a:cs typeface="Questrial"/>
                          <a:sym typeface="Questrial"/>
                        </a:rPr>
                        <a:t>yes, no, maybe. For the 26-100, 100-500, and 500-1000 employee companies, most indicate that they maybe comfortable. Respondents from companies with 1000+ employees select “no” the most often.</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r h="58417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Do you think coworkers would view you negatively if knew you had mental health issue?</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Think they would be  = No is most frequent answer to comfort level question</a:t>
                      </a:r>
                      <a:endParaRPr sz="1800">
                        <a:latin typeface="Questrial"/>
                        <a:ea typeface="Questrial"/>
                        <a:cs typeface="Questrial"/>
                        <a:sym typeface="Questrial"/>
                      </a:endParaRPr>
                    </a:p>
                    <a:p>
                      <a:pPr indent="0" lvl="0" marL="0" marR="0" rtl="0" algn="l">
                        <a:spcBef>
                          <a:spcPts val="0"/>
                        </a:spcBef>
                        <a:spcAft>
                          <a:spcPts val="0"/>
                        </a:spcAft>
                        <a:buNone/>
                      </a:pPr>
                      <a:r>
                        <a:rPr lang="en-US" sz="1800">
                          <a:latin typeface="Questrial"/>
                          <a:ea typeface="Questrial"/>
                          <a:cs typeface="Questrial"/>
                          <a:sym typeface="Questrial"/>
                        </a:rPr>
                        <a:t>Are viewed negatively = Maybe is most </a:t>
                      </a:r>
                      <a:r>
                        <a:rPr lang="en-US" sz="1800">
                          <a:latin typeface="Questrial"/>
                          <a:ea typeface="Questrial"/>
                          <a:cs typeface="Questrial"/>
                          <a:sym typeface="Questrial"/>
                        </a:rPr>
                        <a:t>frequent</a:t>
                      </a:r>
                      <a:r>
                        <a:rPr lang="en-US" sz="1800">
                          <a:latin typeface="Questrial"/>
                          <a:ea typeface="Questrial"/>
                          <a:cs typeface="Questrial"/>
                          <a:sym typeface="Questrial"/>
                        </a:rPr>
                        <a:t> answer, followed by “No”</a:t>
                      </a:r>
                      <a:endParaRPr sz="1800">
                        <a:latin typeface="Questrial"/>
                        <a:ea typeface="Questrial"/>
                        <a:cs typeface="Questrial"/>
                        <a:sym typeface="Questrial"/>
                      </a:endParaRPr>
                    </a:p>
                    <a:p>
                      <a:pPr indent="0" lvl="0" marL="0" marR="0" rtl="0" algn="l">
                        <a:spcBef>
                          <a:spcPts val="0"/>
                        </a:spcBef>
                        <a:spcAft>
                          <a:spcPts val="0"/>
                        </a:spcAft>
                        <a:buNone/>
                      </a:pPr>
                      <a:r>
                        <a:rPr lang="en-US" sz="1800">
                          <a:latin typeface="Questrial"/>
                          <a:ea typeface="Questrial"/>
                          <a:cs typeface="Questrial"/>
                          <a:sym typeface="Questrial"/>
                        </a:rPr>
                        <a:t>Are not viewed negatively = </a:t>
                      </a:r>
                      <a:r>
                        <a:rPr lang="en-US" sz="1800">
                          <a:latin typeface="Questrial"/>
                          <a:ea typeface="Questrial"/>
                          <a:cs typeface="Questrial"/>
                          <a:sym typeface="Questrial"/>
                        </a:rPr>
                        <a:t>Yes is most frequent answer.</a:t>
                      </a:r>
                      <a:endParaRPr sz="1800">
                        <a:latin typeface="Questrial"/>
                        <a:ea typeface="Questrial"/>
                        <a:cs typeface="Questrial"/>
                        <a:sym typeface="Questrial"/>
                      </a:endParaRPr>
                    </a:p>
                    <a:p>
                      <a:pPr indent="0" lvl="0" marL="0" marR="0" rtl="0" algn="l">
                        <a:spcBef>
                          <a:spcPts val="0"/>
                        </a:spcBef>
                        <a:spcAft>
                          <a:spcPts val="0"/>
                        </a:spcAft>
                        <a:buNone/>
                      </a:pPr>
                      <a:r>
                        <a:rPr lang="en-US" sz="1800">
                          <a:latin typeface="Questrial"/>
                          <a:ea typeface="Questrial"/>
                          <a:cs typeface="Questrial"/>
                          <a:sym typeface="Questrial"/>
                        </a:rPr>
                        <a:t>Do not think they would be = </a:t>
                      </a:r>
                      <a:r>
                        <a:rPr lang="en-US" sz="1800">
                          <a:latin typeface="Questrial"/>
                          <a:ea typeface="Questrial"/>
                          <a:cs typeface="Questrial"/>
                          <a:sym typeface="Questrial"/>
                        </a:rPr>
                        <a:t>Maybe is most frequent, followed by “Yes”</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r h="8345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Ever seen poor response to a mental health issue in the workplace?</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Clr>
                          <a:schemeClr val="dk1"/>
                        </a:buClr>
                        <a:buFont typeface="Arial"/>
                        <a:buNone/>
                      </a:pPr>
                      <a:r>
                        <a:rPr lang="en-US" sz="1800">
                          <a:latin typeface="Questrial"/>
                          <a:ea typeface="Questrial"/>
                          <a:cs typeface="Questrial"/>
                          <a:sym typeface="Questrial"/>
                        </a:rPr>
                        <a:t>Most respondents who haven’t experienced a poor response say they maybe comfortable.  Those who observed are split across no and maybe.  Those who experienced most frequently say they would be comfortable.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507608" y="431425"/>
            <a:ext cx="11360700" cy="83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Questrial"/>
              <a:buNone/>
            </a:pPr>
            <a:r>
              <a:rPr lang="en-US"/>
              <a:t>TIPS AND SUGGESTIONS</a:t>
            </a:r>
            <a:endParaRPr/>
          </a:p>
        </p:txBody>
      </p:sp>
      <p:sp>
        <p:nvSpPr>
          <p:cNvPr id="259" name="Google Shape;259;p40"/>
          <p:cNvSpPr txBox="1"/>
          <p:nvPr>
            <p:ph idx="4294967295" type="body"/>
          </p:nvPr>
        </p:nvSpPr>
        <p:spPr>
          <a:xfrm>
            <a:off x="376250" y="1898350"/>
            <a:ext cx="11219100" cy="4597800"/>
          </a:xfrm>
          <a:prstGeom prst="rect">
            <a:avLst/>
          </a:prstGeom>
          <a:noFill/>
          <a:ln>
            <a:noFill/>
          </a:ln>
        </p:spPr>
        <p:txBody>
          <a:bodyPr anchorCtr="0" anchor="t" bIns="45700" lIns="91425" spcFirstLastPara="1" rIns="91425" wrap="square" tIns="45700">
            <a:noAutofit/>
          </a:bodyPr>
          <a:lstStyle/>
          <a:p>
            <a:pPr indent="-200025" lvl="0" marL="228600" rtl="0" algn="l">
              <a:lnSpc>
                <a:spcPct val="100000"/>
              </a:lnSpc>
              <a:spcBef>
                <a:spcPts val="0"/>
              </a:spcBef>
              <a:spcAft>
                <a:spcPts val="0"/>
              </a:spcAft>
              <a:buSzPts val="1800"/>
              <a:buChar char="●"/>
            </a:pPr>
            <a:r>
              <a:rPr lang="en-US" sz="1800"/>
              <a:t>Mental health benefit provision is a first step for mental health outreach.  It is also helpful to offer other resources. </a:t>
            </a:r>
            <a:endParaRPr sz="1800"/>
          </a:p>
          <a:p>
            <a:pPr indent="-200025" lvl="0" marL="228600" rtl="0" algn="l">
              <a:lnSpc>
                <a:spcPct val="100000"/>
              </a:lnSpc>
              <a:spcBef>
                <a:spcPts val="2100"/>
              </a:spcBef>
              <a:spcAft>
                <a:spcPts val="0"/>
              </a:spcAft>
              <a:buSzPts val="1800"/>
              <a:buChar char="●"/>
            </a:pPr>
            <a:r>
              <a:rPr lang="en-US" sz="1800"/>
              <a:t>If you want to expand outreach in your workplace, here are some suggestions:</a:t>
            </a:r>
            <a:endParaRPr sz="1800"/>
          </a:p>
          <a:p>
            <a:pPr indent="-200025" lvl="1" marL="685800" rtl="0" algn="l">
              <a:lnSpc>
                <a:spcPct val="100000"/>
              </a:lnSpc>
              <a:spcBef>
                <a:spcPts val="2100"/>
              </a:spcBef>
              <a:spcAft>
                <a:spcPts val="0"/>
              </a:spcAft>
              <a:buSzPts val="1800"/>
              <a:buChar char="○"/>
            </a:pPr>
            <a:r>
              <a:rPr lang="en-US" sz="1800"/>
              <a:t>Make sure that policies surrounding requesting leave for any medical reason (including mental health) are clear to employees.  </a:t>
            </a:r>
            <a:endParaRPr sz="1800"/>
          </a:p>
          <a:p>
            <a:pPr indent="-200025" lvl="1" marL="685800" rtl="0" algn="l">
              <a:lnSpc>
                <a:spcPct val="100000"/>
              </a:lnSpc>
              <a:spcBef>
                <a:spcPts val="2100"/>
              </a:spcBef>
              <a:spcAft>
                <a:spcPts val="0"/>
              </a:spcAft>
              <a:buSzPts val="1800"/>
              <a:buChar char="○"/>
            </a:pPr>
            <a:r>
              <a:rPr lang="en-US" sz="1800"/>
              <a:t>Make sure that policies surrounding anonymity of disclosure of mental health issues are clear.  </a:t>
            </a:r>
            <a:endParaRPr sz="1800"/>
          </a:p>
          <a:p>
            <a:pPr indent="-200025" lvl="1" marL="685800" rtl="0" algn="l">
              <a:lnSpc>
                <a:spcPct val="100000"/>
              </a:lnSpc>
              <a:spcBef>
                <a:spcPts val="2100"/>
              </a:spcBef>
              <a:spcAft>
                <a:spcPts val="0"/>
              </a:spcAft>
              <a:buSzPts val="1800"/>
              <a:buChar char="○"/>
            </a:pPr>
            <a:r>
              <a:rPr lang="en-US" sz="1800"/>
              <a:t>Offer trainings to supervisors and employees on dealing with mental health issues in the workplace.  </a:t>
            </a:r>
            <a:endParaRPr sz="1800"/>
          </a:p>
          <a:p>
            <a:pPr indent="-200025" lvl="1" marL="685800" rtl="0" algn="l">
              <a:lnSpc>
                <a:spcPct val="100000"/>
              </a:lnSpc>
              <a:spcBef>
                <a:spcPts val="2100"/>
              </a:spcBef>
              <a:spcAft>
                <a:spcPts val="0"/>
              </a:spcAft>
              <a:buSzPts val="1800"/>
              <a:buChar char="○"/>
            </a:pPr>
            <a:r>
              <a:rPr lang="en-US" sz="1800"/>
              <a:t>Review policies to see if they may lead employees to believe that they will be penalized for disclosing a mental health issue or seeking help for one.  </a:t>
            </a:r>
            <a:endParaRPr sz="1800"/>
          </a:p>
          <a:p>
            <a:pPr indent="-200025" lvl="1" marL="685800" rtl="0" algn="l">
              <a:lnSpc>
                <a:spcPct val="100000"/>
              </a:lnSpc>
              <a:spcBef>
                <a:spcPts val="2100"/>
              </a:spcBef>
              <a:spcAft>
                <a:spcPts val="2100"/>
              </a:spcAft>
              <a:buSzPts val="1800"/>
              <a:buChar char="○"/>
            </a:pPr>
            <a:r>
              <a:rPr lang="en-US" sz="1800"/>
              <a:t>Consider anonymous surveys to help determine what problem areas exist.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415850" y="0"/>
            <a:ext cx="6407700" cy="171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t>WORKS CITED</a:t>
            </a:r>
            <a:endParaRPr/>
          </a:p>
        </p:txBody>
      </p:sp>
      <p:sp>
        <p:nvSpPr>
          <p:cNvPr id="266" name="Google Shape;266;p41"/>
          <p:cNvSpPr txBox="1"/>
          <p:nvPr>
            <p:ph idx="4294967295" type="body"/>
          </p:nvPr>
        </p:nvSpPr>
        <p:spPr>
          <a:xfrm>
            <a:off x="171025" y="957900"/>
            <a:ext cx="11920200" cy="5900100"/>
          </a:xfrm>
          <a:prstGeom prst="rect">
            <a:avLst/>
          </a:prstGeom>
        </p:spPr>
        <p:txBody>
          <a:bodyPr anchorCtr="0" anchor="ctr" bIns="121900" lIns="121900" spcFirstLastPara="1" rIns="121900" wrap="square" tIns="121900">
            <a:noAutofit/>
          </a:bodyPr>
          <a:lstStyle/>
          <a:p>
            <a:pPr indent="-330200" lvl="0" marL="457200" rtl="0" algn="l">
              <a:lnSpc>
                <a:spcPct val="100000"/>
              </a:lnSpc>
              <a:spcBef>
                <a:spcPts val="0"/>
              </a:spcBef>
              <a:spcAft>
                <a:spcPts val="0"/>
              </a:spcAft>
              <a:buSzPts val="1600"/>
              <a:buChar char="●"/>
            </a:pPr>
            <a:r>
              <a:rPr lang="en-US" sz="1600"/>
              <a:t>Deitz, D., Cook, R., &amp; Hersch, R. (2005). Workplace Health Promotion and Utilization of Health Services: Follow-up Data Findings. The Journal of Behavioral Health Services &amp; Research, 32(3), 306-319. Retrieved October 21, 2018 from</a:t>
            </a:r>
            <a:r>
              <a:rPr lang="en-US" sz="1600">
                <a:uFill>
                  <a:noFill/>
                </a:uFill>
                <a:hlinkClick r:id="rId3"/>
              </a:rPr>
              <a:t> </a:t>
            </a:r>
            <a:r>
              <a:rPr lang="en-US" sz="1600" u="sng">
                <a:hlinkClick r:id="rId4"/>
              </a:rPr>
              <a:t>https://doi-org.proxy-um.researchport.umd.edu/10.1007/BF02291830</a:t>
            </a:r>
            <a:endParaRPr sz="1600" u="sng">
              <a:hlinkClick r:id="rId5"/>
            </a:endParaRPr>
          </a:p>
          <a:p>
            <a:pPr indent="-330200" lvl="0" marL="457200" rtl="0" algn="l">
              <a:lnSpc>
                <a:spcPct val="100000"/>
              </a:lnSpc>
              <a:spcBef>
                <a:spcPts val="0"/>
              </a:spcBef>
              <a:spcAft>
                <a:spcPts val="0"/>
              </a:spcAft>
              <a:buSzPts val="1600"/>
              <a:buChar char="●"/>
            </a:pPr>
            <a:r>
              <a:rPr lang="en-US" sz="1600"/>
              <a:t>Harvard Medical School (2010). Mental health problems in the workplace [Newsletter]. Retrieved December 8, 2018, from</a:t>
            </a:r>
            <a:r>
              <a:rPr lang="en-US" sz="1600">
                <a:uFill>
                  <a:noFill/>
                </a:uFill>
                <a:hlinkClick r:id="rId6"/>
              </a:rPr>
              <a:t> </a:t>
            </a:r>
            <a:r>
              <a:rPr lang="en-US" sz="1600" u="sng">
                <a:hlinkClick r:id="rId7"/>
              </a:rPr>
              <a:t>https://www.health.harvard.edu/newsletter_article/mental-health-problems-in-the-workplace</a:t>
            </a:r>
            <a:r>
              <a:rPr lang="en-US" sz="1600"/>
              <a:t>.</a:t>
            </a:r>
            <a:endParaRPr sz="1600"/>
          </a:p>
          <a:p>
            <a:pPr indent="-330200" lvl="0" marL="457200" rtl="0" algn="l">
              <a:lnSpc>
                <a:spcPct val="100000"/>
              </a:lnSpc>
              <a:spcBef>
                <a:spcPts val="0"/>
              </a:spcBef>
              <a:spcAft>
                <a:spcPts val="0"/>
              </a:spcAft>
              <a:buSzPts val="1600"/>
              <a:buChar char="●"/>
            </a:pPr>
            <a:r>
              <a:rPr lang="en-US" sz="1600"/>
              <a:t>Lo Sasso, A. T., Lindrooth, R. C., Lurie, I. Z., &amp; Lyons, J. S. (2006). Expanded Mental Health Benefits and Outpatient Depression Treatment Intensity. Medical Care, 44(4), 366-372. Retrieved October 21, 2018 from</a:t>
            </a:r>
            <a:r>
              <a:rPr lang="en-US" sz="1600">
                <a:uFill>
                  <a:noFill/>
                </a:uFill>
                <a:hlinkClick r:id="rId8"/>
              </a:rPr>
              <a:t> </a:t>
            </a:r>
            <a:r>
              <a:rPr lang="en-US" sz="1600" u="sng">
                <a:hlinkClick r:id="rId9"/>
              </a:rPr>
              <a:t>https://doi-org.proxy-um.researchport.umd.edu/10.1097/01.mlr.0000204083.55544.f8</a:t>
            </a:r>
            <a:endParaRPr sz="1600" u="sng">
              <a:hlinkClick r:id="rId10"/>
            </a:endParaRPr>
          </a:p>
          <a:p>
            <a:pPr indent="-330200" lvl="0" marL="457200" rtl="0" algn="l">
              <a:lnSpc>
                <a:spcPct val="100000"/>
              </a:lnSpc>
              <a:spcBef>
                <a:spcPts val="0"/>
              </a:spcBef>
              <a:spcAft>
                <a:spcPts val="0"/>
              </a:spcAft>
              <a:buSzPts val="1600"/>
              <a:buChar char="●"/>
            </a:pPr>
            <a:r>
              <a:rPr lang="en-US" sz="1600"/>
              <a:t>Lindrooth, R. C., Lo Sasso, A. T., &amp; Lurie, I. Z. (2005). The Effect of Expanded Mental Health Benefits on Treatment Initiation and Specialist Utilization. Health Services Research, 40(4), 1092-1107. Retrieved October 21, 2018 from</a:t>
            </a:r>
            <a:r>
              <a:rPr lang="en-US" sz="1600">
                <a:uFill>
                  <a:noFill/>
                </a:uFill>
                <a:hlinkClick r:id="rId11"/>
              </a:rPr>
              <a:t> </a:t>
            </a:r>
            <a:r>
              <a:rPr lang="en-US" sz="1600" u="sng">
                <a:hlinkClick r:id="rId12"/>
              </a:rPr>
              <a:t>https://doi-org.proxy-um.researchport.umd.edu/10.1111/j.1475-6773.2005.00406.x</a:t>
            </a:r>
            <a:endParaRPr sz="1600" u="sng">
              <a:hlinkClick r:id="rId13"/>
            </a:endParaRPr>
          </a:p>
          <a:p>
            <a:pPr indent="-330200" lvl="0" marL="457200" rtl="0" algn="l">
              <a:lnSpc>
                <a:spcPct val="100000"/>
              </a:lnSpc>
              <a:spcBef>
                <a:spcPts val="0"/>
              </a:spcBef>
              <a:spcAft>
                <a:spcPts val="0"/>
              </a:spcAft>
              <a:buSzPts val="1600"/>
              <a:buChar char="●"/>
            </a:pPr>
            <a:r>
              <a:rPr lang="en-US" sz="1600"/>
              <a:t>Lo Sasso, A. T., Rost, K., &amp; Beck, A. (2006). Modeling the Impact of Enhanced Depression Treatment on Workplace Functioning and Costs: A Cost-Benefit Approach. Medical Care, 44(4), 352-358. Retrieved October 21, 2018 from</a:t>
            </a:r>
            <a:r>
              <a:rPr lang="en-US" sz="1600">
                <a:uFill>
                  <a:noFill/>
                </a:uFill>
                <a:hlinkClick r:id="rId14"/>
              </a:rPr>
              <a:t> </a:t>
            </a:r>
            <a:r>
              <a:rPr lang="en-US" sz="1600" u="sng">
                <a:hlinkClick r:id="rId15"/>
              </a:rPr>
              <a:t>https://doi-org.proxy-um.researchport.umd.edu/10.1097/01.mlr.0000204049.30620.1e</a:t>
            </a:r>
            <a:endParaRPr sz="1600" u="sng">
              <a:hlinkClick r:id="rId16"/>
            </a:endParaRPr>
          </a:p>
          <a:p>
            <a:pPr indent="-330200" lvl="0" marL="457200" rtl="0" algn="l">
              <a:lnSpc>
                <a:spcPct val="100000"/>
              </a:lnSpc>
              <a:spcBef>
                <a:spcPts val="0"/>
              </a:spcBef>
              <a:spcAft>
                <a:spcPts val="0"/>
              </a:spcAft>
              <a:buSzPts val="1600"/>
              <a:buChar char="●"/>
            </a:pPr>
            <a:r>
              <a:rPr lang="en-US" sz="1600"/>
              <a:t>Meyer, K. (2016). How We Rewrote Our Company’s Mental Health Policy. Harvard Business Review.  </a:t>
            </a:r>
            <a:r>
              <a:rPr lang="en-US" sz="1600"/>
              <a:t>Retrieved</a:t>
            </a:r>
            <a:r>
              <a:rPr lang="en-US" sz="1600"/>
              <a:t> December 13, 2018 from </a:t>
            </a:r>
            <a:r>
              <a:rPr lang="en-US" sz="1600" u="sng">
                <a:solidFill>
                  <a:schemeClr val="hlink"/>
                </a:solidFill>
                <a:hlinkClick r:id="rId17"/>
              </a:rPr>
              <a:t>https://hbr.org/2016/07/how-we-rewrote-our-companys-mental-health-policy</a:t>
            </a:r>
            <a:r>
              <a:rPr lang="en-US" sz="1600"/>
              <a:t>. </a:t>
            </a:r>
            <a:endParaRPr sz="1600"/>
          </a:p>
          <a:p>
            <a:pPr indent="-330200" lvl="0" marL="457200" rtl="0" algn="l">
              <a:lnSpc>
                <a:spcPct val="100000"/>
              </a:lnSpc>
              <a:spcBef>
                <a:spcPts val="0"/>
              </a:spcBef>
              <a:spcAft>
                <a:spcPts val="0"/>
              </a:spcAft>
              <a:buSzPts val="1600"/>
              <a:buChar char="●"/>
            </a:pPr>
            <a:r>
              <a:rPr lang="en-US" sz="1600"/>
              <a:t>Milne, S. H., Blum, T. C., &amp; Roman, P. M. (1994). Factors Influencing Employees Propensity to Use an Employee Assistance Program. Personnel Psychology, 47(1), 123-145. Retrieved October 24, 2018 from</a:t>
            </a:r>
            <a:r>
              <a:rPr lang="en-US" sz="1600">
                <a:uFill>
                  <a:noFill/>
                </a:uFill>
                <a:hlinkClick r:id="rId18"/>
              </a:rPr>
              <a:t> </a:t>
            </a:r>
            <a:r>
              <a:rPr lang="en-US" sz="1600" u="sng">
                <a:hlinkClick r:id="rId19"/>
              </a:rPr>
              <a:t>http://search.ebscohost.com.proxy-um.researchport.umd.edu/login.aspx?direct=true&amp;db=bth&amp;AN=9411113184&amp;site=ehost-live</a:t>
            </a:r>
            <a:endParaRPr sz="1600" u="sng">
              <a:hlinkClick r:id="rId20"/>
            </a:endParaRPr>
          </a:p>
          <a:p>
            <a:pPr indent="-330200" lvl="0" marL="457200" rtl="0" algn="l">
              <a:lnSpc>
                <a:spcPct val="100000"/>
              </a:lnSpc>
              <a:spcBef>
                <a:spcPts val="0"/>
              </a:spcBef>
              <a:spcAft>
                <a:spcPts val="0"/>
              </a:spcAft>
              <a:buSzPts val="1600"/>
              <a:buChar char="●"/>
            </a:pPr>
            <a:r>
              <a:rPr lang="en-US" sz="1600"/>
              <a:t>Open Sourcing mental Illness, LTD (2016a). OSMI (Version 1) [Data file]. Retrieved September 7, 2018, from</a:t>
            </a:r>
            <a:r>
              <a:rPr lang="en-US" sz="1600">
                <a:uFill>
                  <a:noFill/>
                </a:uFill>
                <a:hlinkClick r:id="rId21"/>
              </a:rPr>
              <a:t> </a:t>
            </a:r>
            <a:r>
              <a:rPr lang="en-US" sz="1600" u="sng">
                <a:hlinkClick r:id="rId22"/>
              </a:rPr>
              <a:t>https://osmihelp.org/research</a:t>
            </a:r>
            <a:endParaRPr sz="1600" u="sng">
              <a:hlinkClick r:id="rId23"/>
            </a:endParaRPr>
          </a:p>
          <a:p>
            <a:pPr indent="-330200" lvl="0" marL="457200" rtl="0" algn="l">
              <a:lnSpc>
                <a:spcPct val="100000"/>
              </a:lnSpc>
              <a:spcBef>
                <a:spcPts val="0"/>
              </a:spcBef>
              <a:spcAft>
                <a:spcPts val="0"/>
              </a:spcAft>
              <a:buSzPts val="1600"/>
              <a:buChar char="●"/>
            </a:pPr>
            <a:r>
              <a:rPr lang="en-US" sz="1600"/>
              <a:t>Open Sourcing Mental Illness, LTD (2016b). osmi-survey-2016_1479139902 [Metadata File]. Retrieved September 19, 2018, from </a:t>
            </a:r>
            <a:r>
              <a:rPr lang="en-US" sz="1600" u="sng">
                <a:hlinkClick r:id="rId24"/>
              </a:rPr>
              <a:t>h</a:t>
            </a:r>
            <a:r>
              <a:rPr lang="en-US" sz="1600" u="sng">
                <a:hlinkClick r:id="rId25"/>
              </a:rPr>
              <a:t>ttps://osmihelp.org/research</a:t>
            </a:r>
            <a:r>
              <a:rPr lang="en-US" sz="1600"/>
              <a:t>.</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ph type="ctrTitle"/>
          </p:nvPr>
        </p:nvSpPr>
        <p:spPr>
          <a:xfrm>
            <a:off x="3074275" y="2574000"/>
            <a:ext cx="6345600" cy="171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ABOUT THE DATA</a:t>
            </a:r>
            <a:endParaRPr/>
          </a:p>
        </p:txBody>
      </p:sp>
      <p:sp>
        <p:nvSpPr>
          <p:cNvPr id="96" name="Google Shape;96;p17"/>
          <p:cNvSpPr txBox="1"/>
          <p:nvPr>
            <p:ph idx="4294967295" type="body"/>
          </p:nvPr>
        </p:nvSpPr>
        <p:spPr>
          <a:xfrm>
            <a:off x="1142975" y="2027162"/>
            <a:ext cx="9906000" cy="3541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For our analysis, we used the 2016 Open Sourcing Mental Illness dataset. The dataset is a voluntary 2016 survey of those who work in the tech industry.  Our analysis includes those who are not self-employed (1,146 entries). </a:t>
            </a:r>
            <a:endParaRPr sz="2400"/>
          </a:p>
          <a:p>
            <a:pPr indent="-381000" lvl="0" marL="457200" rtl="0" algn="l">
              <a:lnSpc>
                <a:spcPct val="115000"/>
              </a:lnSpc>
              <a:spcBef>
                <a:spcPts val="0"/>
              </a:spcBef>
              <a:spcAft>
                <a:spcPts val="0"/>
              </a:spcAft>
              <a:buSzPts val="2400"/>
              <a:buChar char="●"/>
            </a:pPr>
            <a:r>
              <a:rPr lang="en-US" sz="2400"/>
              <a:t>This dataset allows us to learn more about what mental health disorders that are most common among workers, what other companies are doing, and how workers view the role of mental health in the workplace.</a:t>
            </a:r>
            <a:endParaRPr sz="2400"/>
          </a:p>
        </p:txBody>
      </p:sp>
      <p:sp>
        <p:nvSpPr>
          <p:cNvPr id="97" name="Google Shape;97;p17"/>
          <p:cNvSpPr txBox="1"/>
          <p:nvPr/>
        </p:nvSpPr>
        <p:spPr>
          <a:xfrm>
            <a:off x="1384700" y="6242325"/>
            <a:ext cx="9662700" cy="4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Questrial"/>
                <a:ea typeface="Questrial"/>
                <a:cs typeface="Questrial"/>
                <a:sym typeface="Questrial"/>
              </a:rPr>
              <a:t>Sources:  Open Sourcing Mental Illness, LTD, 2016a, 2016b</a:t>
            </a:r>
            <a:endParaRPr>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15625" y="459825"/>
            <a:ext cx="11360700" cy="103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Distribution of Mental Health Disorders</a:t>
            </a:r>
            <a:endParaRPr/>
          </a:p>
        </p:txBody>
      </p:sp>
      <p:pic>
        <p:nvPicPr>
          <p:cNvPr id="103" name="Google Shape;103;p18"/>
          <p:cNvPicPr preferRelativeResize="0"/>
          <p:nvPr/>
        </p:nvPicPr>
        <p:blipFill>
          <a:blip r:embed="rId3">
            <a:alphaModFix/>
          </a:blip>
          <a:stretch>
            <a:fillRect/>
          </a:stretch>
        </p:blipFill>
        <p:spPr>
          <a:xfrm>
            <a:off x="118250" y="1747350"/>
            <a:ext cx="8749851" cy="5110650"/>
          </a:xfrm>
          <a:prstGeom prst="rect">
            <a:avLst/>
          </a:prstGeom>
          <a:noFill/>
          <a:ln>
            <a:noFill/>
          </a:ln>
        </p:spPr>
      </p:pic>
      <p:pic>
        <p:nvPicPr>
          <p:cNvPr id="104" name="Google Shape;104;p18"/>
          <p:cNvPicPr preferRelativeResize="0"/>
          <p:nvPr/>
        </p:nvPicPr>
        <p:blipFill>
          <a:blip r:embed="rId4">
            <a:alphaModFix/>
          </a:blip>
          <a:stretch>
            <a:fillRect/>
          </a:stretch>
        </p:blipFill>
        <p:spPr>
          <a:xfrm>
            <a:off x="9046800" y="1736946"/>
            <a:ext cx="3066375" cy="4726904"/>
          </a:xfrm>
          <a:prstGeom prst="rect">
            <a:avLst/>
          </a:prstGeom>
          <a:noFill/>
          <a:ln>
            <a:noFill/>
          </a:ln>
        </p:spPr>
      </p:pic>
      <p:cxnSp>
        <p:nvCxnSpPr>
          <p:cNvPr id="105" name="Google Shape;105;p18"/>
          <p:cNvCxnSpPr/>
          <p:nvPr/>
        </p:nvCxnSpPr>
        <p:spPr>
          <a:xfrm>
            <a:off x="9157150" y="6490150"/>
            <a:ext cx="2943000" cy="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8"/>
          <p:cNvSpPr txBox="1"/>
          <p:nvPr/>
        </p:nvSpPr>
        <p:spPr>
          <a:xfrm>
            <a:off x="11776325" y="6516450"/>
            <a:ext cx="5385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accent1"/>
                </a:solidFill>
              </a:rPr>
              <a:t>919</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13" name="Google Shape;113;p19"/>
          <p:cNvPicPr preferRelativeResize="0"/>
          <p:nvPr/>
        </p:nvPicPr>
        <p:blipFill>
          <a:blip r:embed="rId3">
            <a:alphaModFix/>
          </a:blip>
          <a:stretch>
            <a:fillRect/>
          </a:stretch>
        </p:blipFill>
        <p:spPr>
          <a:xfrm>
            <a:off x="2207175" y="1717600"/>
            <a:ext cx="7514900" cy="514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20" name="Google Shape;120;p20"/>
          <p:cNvPicPr preferRelativeResize="0"/>
          <p:nvPr/>
        </p:nvPicPr>
        <p:blipFill>
          <a:blip r:embed="rId3">
            <a:alphaModFix/>
          </a:blip>
          <a:stretch>
            <a:fillRect/>
          </a:stretch>
        </p:blipFill>
        <p:spPr>
          <a:xfrm>
            <a:off x="1613338" y="1717600"/>
            <a:ext cx="8965324" cy="514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27" name="Google Shape;127;p21"/>
          <p:cNvPicPr preferRelativeResize="0"/>
          <p:nvPr/>
        </p:nvPicPr>
        <p:blipFill>
          <a:blip r:embed="rId3">
            <a:alphaModFix/>
          </a:blip>
          <a:stretch>
            <a:fillRect/>
          </a:stretch>
        </p:blipFill>
        <p:spPr>
          <a:xfrm>
            <a:off x="1755875" y="1721075"/>
            <a:ext cx="8680250" cy="513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34" name="Google Shape;134;p22"/>
          <p:cNvPicPr preferRelativeResize="0"/>
          <p:nvPr/>
        </p:nvPicPr>
        <p:blipFill>
          <a:blip r:embed="rId3">
            <a:alphaModFix/>
          </a:blip>
          <a:stretch>
            <a:fillRect/>
          </a:stretch>
        </p:blipFill>
        <p:spPr>
          <a:xfrm>
            <a:off x="1676400" y="1704475"/>
            <a:ext cx="8663150" cy="508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Mental Health Policies at the Workplace</a:t>
            </a:r>
            <a:endParaRPr/>
          </a:p>
          <a:p>
            <a:pPr indent="0" lvl="0" marL="0" rtl="0" algn="l">
              <a:lnSpc>
                <a:spcPct val="90000"/>
              </a:lnSpc>
              <a:spcBef>
                <a:spcPts val="0"/>
              </a:spcBef>
              <a:spcAft>
                <a:spcPts val="0"/>
              </a:spcAft>
              <a:buClr>
                <a:schemeClr val="lt1"/>
              </a:buClr>
              <a:buSzPts val="3600"/>
              <a:buFont typeface="Questrial"/>
              <a:buNone/>
            </a:pPr>
            <a:r>
              <a:t/>
            </a:r>
            <a:endParaRPr/>
          </a:p>
        </p:txBody>
      </p:sp>
      <p:sp>
        <p:nvSpPr>
          <p:cNvPr id="140" name="Google Shape;140;p23"/>
          <p:cNvSpPr txBox="1"/>
          <p:nvPr>
            <p:ph idx="4294967295" type="body"/>
          </p:nvPr>
        </p:nvSpPr>
        <p:spPr>
          <a:xfrm>
            <a:off x="415625" y="2019500"/>
            <a:ext cx="11186100" cy="45129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en-US" sz="2400">
                <a:solidFill>
                  <a:srgbClr val="000000"/>
                </a:solidFill>
              </a:rPr>
              <a:t>Why is it Important? </a:t>
            </a:r>
            <a:endParaRPr b="1" sz="2400">
              <a:solidFill>
                <a:srgbClr val="000000"/>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b="1" lang="en-US" sz="2400">
                <a:solidFill>
                  <a:srgbClr val="000000"/>
                </a:solidFill>
              </a:rPr>
              <a:t>In 2015, the National Institute of Mental Health estimated that one in five adults in the USA - about </a:t>
            </a:r>
            <a:r>
              <a:rPr b="1" lang="en-US" sz="2400">
                <a:solidFill>
                  <a:srgbClr val="FF0000"/>
                </a:solidFill>
              </a:rPr>
              <a:t>43 million</a:t>
            </a:r>
            <a:r>
              <a:rPr b="1" lang="en-US" sz="2400">
                <a:solidFill>
                  <a:srgbClr val="000000"/>
                </a:solidFill>
              </a:rPr>
              <a:t>   people- lived with a diagnosable mental illness within the previous year and </a:t>
            </a:r>
            <a:r>
              <a:rPr b="1" lang="en-US" sz="2400">
                <a:solidFill>
                  <a:srgbClr val="FF0000"/>
                </a:solidFill>
              </a:rPr>
              <a:t>one in 25</a:t>
            </a:r>
            <a:r>
              <a:rPr b="1" lang="en-US" sz="2400">
                <a:solidFill>
                  <a:srgbClr val="000000"/>
                </a:solidFill>
              </a:rPr>
              <a:t> had a “serious functional impairment due to a mental illness”</a:t>
            </a:r>
            <a:endParaRPr b="1" sz="2400">
              <a:solidFill>
                <a:srgbClr val="000000"/>
              </a:solidFill>
            </a:endParaRPr>
          </a:p>
          <a:p>
            <a:pPr indent="0" lvl="0" marL="0" rtl="0" algn="l">
              <a:lnSpc>
                <a:spcPct val="120000"/>
              </a:lnSpc>
              <a:spcBef>
                <a:spcPts val="0"/>
              </a:spcBef>
              <a:spcAft>
                <a:spcPts val="0"/>
              </a:spcAft>
              <a:buNone/>
            </a:pPr>
            <a:r>
              <a:t/>
            </a:r>
            <a:endParaRPr b="1" sz="2400">
              <a:solidFill>
                <a:srgbClr val="000000"/>
              </a:solidFill>
            </a:endParaRPr>
          </a:p>
          <a:p>
            <a:pPr indent="0" lvl="0" marL="0" rtl="0" algn="l">
              <a:lnSpc>
                <a:spcPct val="120000"/>
              </a:lnSpc>
              <a:spcBef>
                <a:spcPts val="0"/>
              </a:spcBef>
              <a:spcAft>
                <a:spcPts val="0"/>
              </a:spcAft>
              <a:buNone/>
            </a:pPr>
            <a:r>
              <a:t/>
            </a:r>
            <a:endParaRPr b="1" sz="2400">
              <a:solidFill>
                <a:srgbClr val="000000"/>
              </a:solidFill>
            </a:endParaRPr>
          </a:p>
          <a:p>
            <a:pPr indent="0" lvl="0" marL="0" rtl="0" algn="l">
              <a:lnSpc>
                <a:spcPct val="120000"/>
              </a:lnSpc>
              <a:spcBef>
                <a:spcPts val="0"/>
              </a:spcBef>
              <a:spcAft>
                <a:spcPts val="0"/>
              </a:spcAft>
              <a:buNone/>
            </a:pPr>
            <a:r>
              <a:t/>
            </a:r>
            <a:endParaRPr b="1" sz="1800">
              <a:solidFill>
                <a:srgbClr val="000000"/>
              </a:solidFill>
            </a:endParaRPr>
          </a:p>
          <a:p>
            <a:pPr indent="0" lvl="0" marL="0" rtl="0" algn="l">
              <a:lnSpc>
                <a:spcPct val="120000"/>
              </a:lnSpc>
              <a:spcBef>
                <a:spcPts val="0"/>
              </a:spcBef>
              <a:spcAft>
                <a:spcPts val="0"/>
              </a:spcAft>
              <a:buNone/>
            </a:pPr>
            <a:r>
              <a:rPr b="1" lang="en-US" sz="1800">
                <a:solidFill>
                  <a:srgbClr val="000000"/>
                </a:solidFill>
              </a:rPr>
              <a:t>Source: How We Rewrote Our Company’s Mental Health Policy, Harvard Business Review (July 11, 2016)</a:t>
            </a:r>
            <a:endParaRPr b="1" sz="1800">
              <a:solidFill>
                <a:srgbClr val="000000"/>
              </a:solidFill>
            </a:endParaRPr>
          </a:p>
          <a:p>
            <a:pPr indent="0" lvl="0" marL="609600" rtl="0" algn="l">
              <a:lnSpc>
                <a:spcPct val="12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