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9" r:id="rId4"/>
    <p:sldId id="258" r:id="rId5"/>
    <p:sldId id="271" r:id="rId6"/>
    <p:sldId id="270" r:id="rId7"/>
    <p:sldId id="269" r:id="rId8"/>
    <p:sldId id="273" r:id="rId9"/>
    <p:sldId id="268" r:id="rId10"/>
    <p:sldId id="267" r:id="rId11"/>
    <p:sldId id="275" r:id="rId12"/>
    <p:sldId id="260" r:id="rId13"/>
    <p:sldId id="276" r:id="rId14"/>
    <p:sldId id="286" r:id="rId15"/>
    <p:sldId id="281" r:id="rId16"/>
    <p:sldId id="278" r:id="rId17"/>
    <p:sldId id="287" r:id="rId18"/>
    <p:sldId id="279" r:id="rId19"/>
    <p:sldId id="280" r:id="rId20"/>
    <p:sldId id="272" r:id="rId21"/>
    <p:sldId id="282" r:id="rId22"/>
    <p:sldId id="283" r:id="rId23"/>
    <p:sldId id="261" r:id="rId24"/>
    <p:sldId id="284" r:id="rId25"/>
    <p:sldId id="262" r:id="rId26"/>
    <p:sldId id="27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BE00-7579-4AA3-981D-9D4FA96F9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A99966-8D9B-40EB-89D3-55D5B49A4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C0851C-757C-4F71-AF36-A3D22B1761FA}"/>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7C96CF28-60DF-4CFF-9C23-86918BCE2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7BA7A-221F-49A4-9679-6C4EA0FE61AE}"/>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3983258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8564-EA9F-4C78-A4D2-9AF3C426B2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1C79E-E931-4675-81AA-063AC2F89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46CE8-1B5B-48E9-B7A2-062974BDA103}"/>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209E2BBC-0563-443F-9D03-A04DDEA16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DF842-CFCA-4ADB-8E96-1CC16BECB694}"/>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76715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EDEE0-0679-413D-80F2-24DE9F9155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5298D-9B0E-4A54-8FD8-A9752CD8B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F4950-26D7-4611-B933-51D8443F63EA}"/>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0ADF0D29-B046-492D-826F-A7A4909FA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17C94-A374-431B-B04D-8AD4196A66CB}"/>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90960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AFA9-DF47-4BED-8E74-5CC8379F66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AE1D6-104F-4BBA-BC8A-8182190AA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51910-F292-4D9F-B14D-4124706DC1A8}"/>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86D8C40A-C3C1-407E-BF61-D2DF8E0F7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EED50-CD90-411B-9716-7D11AF78127E}"/>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47165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77C7-3153-4101-8DF3-E90C8CC15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884B5-757A-421F-80D2-CB50A11BD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4C163-3FBD-4969-AD64-59377855234A}"/>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A305EFEA-9179-426F-B276-20A5F5425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DA8CD-C013-47A1-A963-B8D38262219C}"/>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81181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DFD4-79E5-4319-B67F-51709C5148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4CC1C-6BBC-4F25-A01C-00020F697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63F7C6-2AD3-42F3-BF49-0F80859414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EE5FD0-0BB3-4BF5-B061-D5E55FE41962}"/>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6" name="Footer Placeholder 5">
            <a:extLst>
              <a:ext uri="{FF2B5EF4-FFF2-40B4-BE49-F238E27FC236}">
                <a16:creationId xmlns:a16="http://schemas.microsoft.com/office/drawing/2014/main" id="{17C0541C-9730-4B99-B23A-92ED2DAF3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63B3E6-2E8B-4F24-9C4B-0BE24A7059C8}"/>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92966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CEA1-2D6B-4177-A739-5115012942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839C3D-A8C2-49E5-89E1-64F21CA7B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C64FC4-D62B-4590-810E-45AFAB277E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26526-25C3-4487-8538-982906D1B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902CD-CE76-4483-A80A-0D0B8029A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879848-359C-409D-B386-0096B3055BD5}"/>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8" name="Footer Placeholder 7">
            <a:extLst>
              <a:ext uri="{FF2B5EF4-FFF2-40B4-BE49-F238E27FC236}">
                <a16:creationId xmlns:a16="http://schemas.microsoft.com/office/drawing/2014/main" id="{3282395E-96DF-4E9F-A0CF-0FDF833077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F0D7D-1874-4E96-B907-C0E3976629A1}"/>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59851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B5C8-848D-46C2-89EE-9B90881440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C2370-A30E-4BBF-A31C-B011C95697BA}"/>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4" name="Footer Placeholder 3">
            <a:extLst>
              <a:ext uri="{FF2B5EF4-FFF2-40B4-BE49-F238E27FC236}">
                <a16:creationId xmlns:a16="http://schemas.microsoft.com/office/drawing/2014/main" id="{0B406799-9173-4323-8005-CE6E25ABE9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DAD898-B918-4FB8-BF82-161CCEF249B9}"/>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60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C85B0-4266-4F5D-B8DB-CF3A4EBC267F}"/>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3" name="Footer Placeholder 2">
            <a:extLst>
              <a:ext uri="{FF2B5EF4-FFF2-40B4-BE49-F238E27FC236}">
                <a16:creationId xmlns:a16="http://schemas.microsoft.com/office/drawing/2014/main" id="{1C54DF85-7A30-43A2-8C65-35E7446893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E35CA5-0FAB-4882-9656-263BEC02B7ED}"/>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286528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CCE9-5467-4330-A7E1-F0EC22597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F57A7-B7EE-4C79-8646-91D76EB85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FFD8D3-BB60-434E-980B-84A7B19B2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671AC-5206-4197-BCB3-5B9E515A1966}"/>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6" name="Footer Placeholder 5">
            <a:extLst>
              <a:ext uri="{FF2B5EF4-FFF2-40B4-BE49-F238E27FC236}">
                <a16:creationId xmlns:a16="http://schemas.microsoft.com/office/drawing/2014/main" id="{C5D8C0D4-8DAD-49F1-863F-1B5183A2A2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A1A2B-FAA3-45D4-801B-5E5A2191F503}"/>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10258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01BA-B3B8-4794-A4C1-D932E7C46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F4C9D2-AF38-4583-A401-B49F4E1E1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2AF2A0-6694-48CD-A5CA-E47708C1A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4262B-73FB-4A91-9876-788B3D38B4F7}"/>
              </a:ext>
            </a:extLst>
          </p:cNvPr>
          <p:cNvSpPr>
            <a:spLocks noGrp="1"/>
          </p:cNvSpPr>
          <p:nvPr>
            <p:ph type="dt" sz="half" idx="10"/>
          </p:nvPr>
        </p:nvSpPr>
        <p:spPr/>
        <p:txBody>
          <a:bodyPr/>
          <a:lstStyle/>
          <a:p>
            <a:fld id="{6FB84189-531E-44D5-B4B0-570AF3AD83BD}" type="datetimeFigureOut">
              <a:rPr lang="en-IN" smtClean="0"/>
              <a:t>06-06-2022</a:t>
            </a:fld>
            <a:endParaRPr lang="en-IN"/>
          </a:p>
        </p:txBody>
      </p:sp>
      <p:sp>
        <p:nvSpPr>
          <p:cNvPr id="6" name="Footer Placeholder 5">
            <a:extLst>
              <a:ext uri="{FF2B5EF4-FFF2-40B4-BE49-F238E27FC236}">
                <a16:creationId xmlns:a16="http://schemas.microsoft.com/office/drawing/2014/main" id="{13219BD3-365E-4D71-8852-D7BB94C6C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694AE2-4AF5-43EA-8343-58DC356988D5}"/>
              </a:ext>
            </a:extLst>
          </p:cNvPr>
          <p:cNvSpPr>
            <a:spLocks noGrp="1"/>
          </p:cNvSpPr>
          <p:nvPr>
            <p:ph type="sldNum" sz="quarter" idx="12"/>
          </p:nvPr>
        </p:nvSpPr>
        <p:spPr/>
        <p:txBody>
          <a:bodyPr/>
          <a:lstStyle/>
          <a:p>
            <a:fld id="{DFA65243-387E-4842-AAC6-92B8B0915817}" type="slidenum">
              <a:rPr lang="en-IN" smtClean="0"/>
              <a:t>‹#›</a:t>
            </a:fld>
            <a:endParaRPr lang="en-IN"/>
          </a:p>
        </p:txBody>
      </p:sp>
    </p:spTree>
    <p:extLst>
      <p:ext uri="{BB962C8B-B14F-4D97-AF65-F5344CB8AC3E}">
        <p14:creationId xmlns:p14="http://schemas.microsoft.com/office/powerpoint/2010/main" val="367409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CF674-1415-439A-8C0A-18234CC62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59F3B0-378C-40F5-85AA-906313D371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0B86B-BA4F-4DDE-A350-E0E47F6F0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84189-531E-44D5-B4B0-570AF3AD83BD}" type="datetimeFigureOut">
              <a:rPr lang="en-IN" smtClean="0"/>
              <a:t>06-06-2022</a:t>
            </a:fld>
            <a:endParaRPr lang="en-IN"/>
          </a:p>
        </p:txBody>
      </p:sp>
      <p:sp>
        <p:nvSpPr>
          <p:cNvPr id="5" name="Footer Placeholder 4">
            <a:extLst>
              <a:ext uri="{FF2B5EF4-FFF2-40B4-BE49-F238E27FC236}">
                <a16:creationId xmlns:a16="http://schemas.microsoft.com/office/drawing/2014/main" id="{C911BB75-8B91-407A-819C-CF40495DE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967AB0-59F8-4AF1-955D-C01210D2F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65243-387E-4842-AAC6-92B8B0915817}" type="slidenum">
              <a:rPr lang="en-IN" smtClean="0"/>
              <a:t>‹#›</a:t>
            </a:fld>
            <a:endParaRPr lang="en-IN"/>
          </a:p>
        </p:txBody>
      </p:sp>
    </p:spTree>
    <p:extLst>
      <p:ext uri="{BB962C8B-B14F-4D97-AF65-F5344CB8AC3E}">
        <p14:creationId xmlns:p14="http://schemas.microsoft.com/office/powerpoint/2010/main" val="2464754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www.kaggle.com/" TargetMode="External"/><Relationship Id="rId13" Type="http://schemas.openxmlformats.org/officeDocument/2006/relationships/hyperlink" Target="https://link.springer.com/chapter/10.1007/978-3-030-49186-4_31" TargetMode="External"/><Relationship Id="rId3" Type="http://schemas.openxmlformats.org/officeDocument/2006/relationships/hyperlink" Target="https://www.researchgate.net/profile/Menal-Dahiya/publication/321864990_A_Tool_of_Conversation_Chatbot/links/5a360b02aca27247eddea031/A-Tool-of-Conversation-Chatbot.pdf" TargetMode="External"/><Relationship Id="rId7" Type="http://schemas.openxmlformats.org/officeDocument/2006/relationships/hyperlink" Target="https://www.upgrad.com/blog/how-to-make-chatbot-in-python/#ChatterBot_Library" TargetMode="External"/><Relationship Id="rId12" Type="http://schemas.openxmlformats.org/officeDocument/2006/relationships/hyperlink" Target="https://medium.com/botsupply/rule-based-bots-vs-ai-bots-b60cdb786ffa" TargetMode="External"/><Relationship Id="rId2" Type="http://schemas.openxmlformats.org/officeDocument/2006/relationships/hyperlink" Target="https://www.iaarc.org/publications/fulltext/ISARC_2019_Paper_103.pdf" TargetMode="External"/><Relationship Id="rId1" Type="http://schemas.openxmlformats.org/officeDocument/2006/relationships/slideLayout" Target="../slideLayouts/slideLayout7.xml"/><Relationship Id="rId6" Type="http://schemas.openxmlformats.org/officeDocument/2006/relationships/hyperlink" Target="https://chatbotnewsdaily.com/how-ai-and-chatbots-are-changing-the-face-of-the-construction-industry-cf57d3b3c71b" TargetMode="External"/><Relationship Id="rId11" Type="http://schemas.openxmlformats.org/officeDocument/2006/relationships/hyperlink" Target="https://www.google.com/" TargetMode="External"/><Relationship Id="rId5" Type="http://schemas.openxmlformats.org/officeDocument/2006/relationships/hyperlink" Target="https://chatbotslife.com/construction-sector-needs-chatbots-cda97adc5c09" TargetMode="External"/><Relationship Id="rId10" Type="http://schemas.openxmlformats.org/officeDocument/2006/relationships/hyperlink" Target="https://civiconcepts.com/blog/construction-and-building-materials-market-price#Civil_Work_Rate_List_2022" TargetMode="External"/><Relationship Id="rId4" Type="http://schemas.openxmlformats.org/officeDocument/2006/relationships/hyperlink" Target="https://reader.elsevier.com/reader/sd/pii/S2352710221011578?token=677ECAFA9C3D5F916C6B66D13A3CB829CFA16B4CE58BAA7F30E4C07E4EB07D58F689CDEC97356B0292CDCCAA19FDE9CB&amp;originRegion=eu-west-1&amp;originCreation=20220420170741" TargetMode="External"/><Relationship Id="rId9" Type="http://schemas.openxmlformats.org/officeDocument/2006/relationships/hyperlink" Target="https://drive.google.com/drive/folders/1r6MrrdE8V0bWBxndGfJxJ4Om62dJ2OMP" TargetMode="External"/><Relationship Id="rId14" Type="http://schemas.openxmlformats.org/officeDocument/2006/relationships/hyperlink" Target="https://www.upgrad.com/blog/how-to-make-chatbot-in-python/"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908C2C-3C04-4824-8442-96DD8112D517}"/>
              </a:ext>
            </a:extLst>
          </p:cNvPr>
          <p:cNvSpPr/>
          <p:nvPr/>
        </p:nvSpPr>
        <p:spPr>
          <a:xfrm>
            <a:off x="0" y="39685"/>
            <a:ext cx="12192000" cy="2677656"/>
          </a:xfrm>
          <a:prstGeom prst="rect">
            <a:avLst/>
          </a:prstGeom>
          <a:noFill/>
        </p:spPr>
        <p:txBody>
          <a:bodyPr wrap="square" lIns="91440" tIns="45720" rIns="91440" bIns="45720">
            <a:spAutoFit/>
          </a:bodyPr>
          <a:lstStyle/>
          <a:p>
            <a:pPr algn="ctr"/>
            <a:r>
              <a:rPr lang="en-US" sz="6600" dirty="0">
                <a:solidFill>
                  <a:schemeClr val="accent2"/>
                </a:solidFill>
                <a:effectLst/>
                <a:latin typeface="Arial Black" panose="020B0A04020102020204" pitchFamily="34" charset="0"/>
                <a:ea typeface="Calibri" panose="020F0502020204030204" pitchFamily="34" charset="0"/>
                <a:cs typeface="Times New Roman" panose="02020603050405020304" pitchFamily="18" charset="0"/>
              </a:rPr>
              <a:t>B2B ChatBot for </a:t>
            </a:r>
          </a:p>
          <a:p>
            <a:pPr algn="ctr"/>
            <a:r>
              <a:rPr lang="en-US" sz="6600" dirty="0">
                <a:solidFill>
                  <a:schemeClr val="accent2"/>
                </a:solidFill>
                <a:effectLst/>
                <a:latin typeface="Arial Black" panose="020B0A04020102020204" pitchFamily="34" charset="0"/>
                <a:ea typeface="Calibri" panose="020F0502020204030204" pitchFamily="34" charset="0"/>
                <a:cs typeface="Times New Roman" panose="02020603050405020304" pitchFamily="18" charset="0"/>
              </a:rPr>
              <a:t>Construction Industry</a:t>
            </a:r>
          </a:p>
          <a:p>
            <a:pPr algn="ctr"/>
            <a:r>
              <a:rPr lang="en-US" sz="1400" dirty="0">
                <a:solidFill>
                  <a:schemeClr val="accent2"/>
                </a:solidFill>
                <a:effectLst/>
                <a:latin typeface="Arial Black" panose="020B0A04020102020204" pitchFamily="34" charset="0"/>
                <a:ea typeface="Calibri" panose="020F0502020204030204" pitchFamily="34" charset="0"/>
                <a:cs typeface="Times New Roman" panose="02020603050405020304" pitchFamily="18" charset="0"/>
              </a:rPr>
              <a:t> </a:t>
            </a:r>
          </a:p>
          <a:p>
            <a:pPr algn="ctr"/>
            <a:r>
              <a:rPr lang="en-US" sz="2200" dirty="0">
                <a:solidFill>
                  <a:schemeClr val="accent2"/>
                </a:solidFill>
                <a:effectLst/>
                <a:latin typeface="Arial Black" panose="020B0A04020102020204" pitchFamily="34" charset="0"/>
                <a:ea typeface="Calibri" panose="020F0502020204030204" pitchFamily="34" charset="0"/>
                <a:cs typeface="Times New Roman" panose="02020603050405020304" pitchFamily="18" charset="0"/>
              </a:rPr>
              <a:t>Using Machine Learning, Deep Learning &amp; Its Tools</a:t>
            </a:r>
            <a:endParaRPr lang="en-US" sz="2200" b="0" cap="none" spc="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Rectangle 6">
            <a:extLst>
              <a:ext uri="{FF2B5EF4-FFF2-40B4-BE49-F238E27FC236}">
                <a16:creationId xmlns:a16="http://schemas.microsoft.com/office/drawing/2014/main" id="{EC0CEA77-E710-4F81-8634-F991DC3A845C}"/>
              </a:ext>
            </a:extLst>
          </p:cNvPr>
          <p:cNvSpPr/>
          <p:nvPr/>
        </p:nvSpPr>
        <p:spPr>
          <a:xfrm>
            <a:off x="0" y="3065811"/>
            <a:ext cx="12192000" cy="1077218"/>
          </a:xfrm>
          <a:prstGeom prst="rect">
            <a:avLst/>
          </a:prstGeom>
          <a:noFill/>
        </p:spPr>
        <p:txBody>
          <a:bodyPr wrap="square" lIns="91440" tIns="45720" rIns="91440" bIns="45720">
            <a:spAutoFit/>
          </a:bodyPr>
          <a:lstStyle/>
          <a:p>
            <a:pPr algn="ctr"/>
            <a:r>
              <a:rPr lang="en-US" sz="3200" b="1" cap="none" spc="0" dirty="0">
                <a:ln w="0"/>
                <a:effectLst>
                  <a:outerShdw blurRad="38100" dist="19050" dir="2700000" algn="tl" rotWithShape="0">
                    <a:schemeClr val="dk1">
                      <a:alpha val="40000"/>
                    </a:schemeClr>
                  </a:outerShdw>
                </a:effectLst>
              </a:rPr>
              <a:t>By: Shruti Hemant Agarwal </a:t>
            </a:r>
          </a:p>
          <a:p>
            <a:pPr algn="ctr"/>
            <a:r>
              <a:rPr lang="en-US" sz="3200" b="1" cap="none" spc="0" dirty="0">
                <a:ln w="0"/>
              </a:rPr>
              <a:t>(</a:t>
            </a:r>
            <a:r>
              <a:rPr lang="en-US" sz="3200" b="1" dirty="0">
                <a:ln w="0"/>
              </a:rPr>
              <a:t>Data Science, Roll No. 01, Sem VI)</a:t>
            </a:r>
          </a:p>
        </p:txBody>
      </p:sp>
      <p:pic>
        <p:nvPicPr>
          <p:cNvPr id="8" name="Google Shape;55;p13">
            <a:extLst>
              <a:ext uri="{FF2B5EF4-FFF2-40B4-BE49-F238E27FC236}">
                <a16:creationId xmlns:a16="http://schemas.microsoft.com/office/drawing/2014/main" id="{CDC5B53D-E76E-48CF-8049-9F6B21E60CA7}"/>
              </a:ext>
            </a:extLst>
          </p:cNvPr>
          <p:cNvPicPr preferRelativeResize="0"/>
          <p:nvPr/>
        </p:nvPicPr>
        <p:blipFill>
          <a:blip r:embed="rId2">
            <a:alphaModFix/>
          </a:blip>
          <a:stretch>
            <a:fillRect/>
          </a:stretch>
        </p:blipFill>
        <p:spPr>
          <a:xfrm>
            <a:off x="5033265" y="4189315"/>
            <a:ext cx="2125470" cy="1775628"/>
          </a:xfrm>
          <a:prstGeom prst="rect">
            <a:avLst/>
          </a:prstGeom>
          <a:noFill/>
          <a:ln>
            <a:noFill/>
          </a:ln>
        </p:spPr>
      </p:pic>
      <p:sp>
        <p:nvSpPr>
          <p:cNvPr id="10" name="TextBox 9">
            <a:extLst>
              <a:ext uri="{FF2B5EF4-FFF2-40B4-BE49-F238E27FC236}">
                <a16:creationId xmlns:a16="http://schemas.microsoft.com/office/drawing/2014/main" id="{4748F330-F5E6-45E5-9926-DEFFAC796BAF}"/>
              </a:ext>
            </a:extLst>
          </p:cNvPr>
          <p:cNvSpPr txBox="1"/>
          <p:nvPr/>
        </p:nvSpPr>
        <p:spPr>
          <a:xfrm>
            <a:off x="0" y="6187059"/>
            <a:ext cx="12192000" cy="461665"/>
          </a:xfrm>
          <a:prstGeom prst="rect">
            <a:avLst/>
          </a:prstGeom>
          <a:noFill/>
        </p:spPr>
        <p:txBody>
          <a:bodyPr wrap="square">
            <a:spAutoFit/>
          </a:bodyPr>
          <a:lstStyle/>
          <a:p>
            <a:pPr marL="0" lvl="0" indent="0" algn="ctr" rtl="0">
              <a:spcBef>
                <a:spcPts val="0"/>
              </a:spcBef>
              <a:spcAft>
                <a:spcPts val="0"/>
              </a:spcAft>
              <a:buNone/>
            </a:pPr>
            <a:r>
              <a:rPr lang="en-US" sz="2400" dirty="0">
                <a:solidFill>
                  <a:schemeClr val="accent2">
                    <a:lumMod val="20000"/>
                    <a:lumOff val="80000"/>
                  </a:schemeClr>
                </a:solidFill>
                <a:latin typeface="Arial Black" panose="020B0A04020102020204" pitchFamily="34" charset="0"/>
              </a:rPr>
              <a:t>School of Emerging Science and Technology, Gujarat University </a:t>
            </a:r>
          </a:p>
        </p:txBody>
      </p:sp>
    </p:spTree>
    <p:extLst>
      <p:ext uri="{BB962C8B-B14F-4D97-AF65-F5344CB8AC3E}">
        <p14:creationId xmlns:p14="http://schemas.microsoft.com/office/powerpoint/2010/main" val="63370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DEE90-916E-423D-B617-3EF226EA86D5}"/>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a:p>
        </p:txBody>
      </p:sp>
      <p:sp>
        <p:nvSpPr>
          <p:cNvPr id="3" name="Google Shape;67;p14">
            <a:extLst>
              <a:ext uri="{FF2B5EF4-FFF2-40B4-BE49-F238E27FC236}">
                <a16:creationId xmlns:a16="http://schemas.microsoft.com/office/drawing/2014/main" id="{0F22C876-46B7-4A9D-8991-9D4AFA234378}"/>
              </a:ext>
            </a:extLst>
          </p:cNvPr>
          <p:cNvSpPr txBox="1"/>
          <p:nvPr/>
        </p:nvSpPr>
        <p:spPr>
          <a:xfrm>
            <a:off x="436154" y="420392"/>
            <a:ext cx="10185664"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600" dirty="0">
                <a:latin typeface="Merriweather"/>
                <a:ea typeface="Merriweather"/>
                <a:cs typeface="Merriweather"/>
                <a:sym typeface="Merriweather"/>
              </a:rPr>
              <a:t>PROJECT WORKFLOW </a:t>
            </a:r>
            <a:endParaRPr sz="3600" dirty="0">
              <a:latin typeface="Merriweather"/>
              <a:ea typeface="Merriweather"/>
              <a:cs typeface="Merriweather"/>
              <a:sym typeface="Merriweather"/>
            </a:endParaRPr>
          </a:p>
        </p:txBody>
      </p:sp>
      <p:sp>
        <p:nvSpPr>
          <p:cNvPr id="12" name="Rectangle: Rounded Corners 11">
            <a:extLst>
              <a:ext uri="{FF2B5EF4-FFF2-40B4-BE49-F238E27FC236}">
                <a16:creationId xmlns:a16="http://schemas.microsoft.com/office/drawing/2014/main" id="{0EC82C00-EE8D-4331-BF8C-D82FBE62F2EA}"/>
              </a:ext>
            </a:extLst>
          </p:cNvPr>
          <p:cNvSpPr/>
          <p:nvPr/>
        </p:nvSpPr>
        <p:spPr>
          <a:xfrm>
            <a:off x="6363858" y="5240475"/>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11. Obtaining Results </a:t>
            </a:r>
            <a:endParaRPr lang="en-IN" sz="2000" dirty="0"/>
          </a:p>
        </p:txBody>
      </p:sp>
      <p:sp>
        <p:nvSpPr>
          <p:cNvPr id="13" name="Rectangle: Rounded Corners 12">
            <a:extLst>
              <a:ext uri="{FF2B5EF4-FFF2-40B4-BE49-F238E27FC236}">
                <a16:creationId xmlns:a16="http://schemas.microsoft.com/office/drawing/2014/main" id="{00C6D574-234E-4EB7-9DCB-E4B3FE145DD1}"/>
              </a:ext>
            </a:extLst>
          </p:cNvPr>
          <p:cNvSpPr/>
          <p:nvPr/>
        </p:nvSpPr>
        <p:spPr>
          <a:xfrm>
            <a:off x="6334858" y="3428413"/>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6. Data Preprocessing </a:t>
            </a:r>
            <a:endParaRPr lang="en-IN" sz="2000" dirty="0"/>
          </a:p>
        </p:txBody>
      </p:sp>
      <p:sp>
        <p:nvSpPr>
          <p:cNvPr id="15" name="Rectangle: Rounded Corners 14">
            <a:extLst>
              <a:ext uri="{FF2B5EF4-FFF2-40B4-BE49-F238E27FC236}">
                <a16:creationId xmlns:a16="http://schemas.microsoft.com/office/drawing/2014/main" id="{4F48B3C4-DE41-46C4-9473-0161ACF5A637}"/>
              </a:ext>
            </a:extLst>
          </p:cNvPr>
          <p:cNvSpPr/>
          <p:nvPr/>
        </p:nvSpPr>
        <p:spPr>
          <a:xfrm>
            <a:off x="9342581" y="5222002"/>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12. Conclusion </a:t>
            </a:r>
          </a:p>
          <a:p>
            <a:pPr algn="ctr"/>
            <a:r>
              <a:rPr lang="en-US" sz="2000" dirty="0"/>
              <a:t>&amp; </a:t>
            </a:r>
          </a:p>
          <a:p>
            <a:pPr algn="ctr"/>
            <a:r>
              <a:rPr lang="en-US" sz="2000" dirty="0"/>
              <a:t>Outcome  </a:t>
            </a:r>
            <a:endParaRPr lang="en-IN" sz="2000" dirty="0"/>
          </a:p>
        </p:txBody>
      </p:sp>
      <p:sp>
        <p:nvSpPr>
          <p:cNvPr id="16" name="Rectangle: Rounded Corners 15">
            <a:extLst>
              <a:ext uri="{FF2B5EF4-FFF2-40B4-BE49-F238E27FC236}">
                <a16:creationId xmlns:a16="http://schemas.microsoft.com/office/drawing/2014/main" id="{1211C822-888F-40B7-88D4-713F81F4EB18}"/>
              </a:ext>
            </a:extLst>
          </p:cNvPr>
          <p:cNvSpPr/>
          <p:nvPr/>
        </p:nvSpPr>
        <p:spPr>
          <a:xfrm>
            <a:off x="9342581" y="3458438"/>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5. Storing Data in JSON Format</a:t>
            </a:r>
            <a:endParaRPr lang="en-IN" sz="2000" dirty="0"/>
          </a:p>
        </p:txBody>
      </p:sp>
      <p:sp>
        <p:nvSpPr>
          <p:cNvPr id="17" name="Rectangle: Rounded Corners 16">
            <a:extLst>
              <a:ext uri="{FF2B5EF4-FFF2-40B4-BE49-F238E27FC236}">
                <a16:creationId xmlns:a16="http://schemas.microsoft.com/office/drawing/2014/main" id="{67323AF3-315A-446D-B736-DF98B523BC30}"/>
              </a:ext>
            </a:extLst>
          </p:cNvPr>
          <p:cNvSpPr/>
          <p:nvPr/>
        </p:nvSpPr>
        <p:spPr>
          <a:xfrm>
            <a:off x="6316386" y="1604817"/>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3. Determining the factors to be included in Chatbot </a:t>
            </a:r>
            <a:endParaRPr lang="en-IN" sz="2000" dirty="0"/>
          </a:p>
        </p:txBody>
      </p:sp>
      <p:sp>
        <p:nvSpPr>
          <p:cNvPr id="18" name="Rectangle: Rounded Corners 17">
            <a:extLst>
              <a:ext uri="{FF2B5EF4-FFF2-40B4-BE49-F238E27FC236}">
                <a16:creationId xmlns:a16="http://schemas.microsoft.com/office/drawing/2014/main" id="{3E50F7D7-BBB0-43C7-A1E9-F564488D8784}"/>
              </a:ext>
            </a:extLst>
          </p:cNvPr>
          <p:cNvSpPr/>
          <p:nvPr/>
        </p:nvSpPr>
        <p:spPr>
          <a:xfrm>
            <a:off x="9310255" y="1568447"/>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4. Data </a:t>
            </a:r>
          </a:p>
          <a:p>
            <a:pPr algn="ctr"/>
            <a:r>
              <a:rPr lang="en-US" sz="2000" dirty="0"/>
              <a:t>Collection </a:t>
            </a:r>
            <a:endParaRPr lang="en-IN" sz="2000" dirty="0"/>
          </a:p>
        </p:txBody>
      </p:sp>
      <p:sp>
        <p:nvSpPr>
          <p:cNvPr id="21" name="Rectangle: Rounded Corners 20">
            <a:extLst>
              <a:ext uri="{FF2B5EF4-FFF2-40B4-BE49-F238E27FC236}">
                <a16:creationId xmlns:a16="http://schemas.microsoft.com/office/drawing/2014/main" id="{8E941E68-5161-471D-A6B0-166DBE457006}"/>
              </a:ext>
            </a:extLst>
          </p:cNvPr>
          <p:cNvSpPr/>
          <p:nvPr/>
        </p:nvSpPr>
        <p:spPr>
          <a:xfrm>
            <a:off x="3309947" y="5276842"/>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10. Model Evaluation  </a:t>
            </a:r>
            <a:endParaRPr lang="en-IN" sz="2000" dirty="0"/>
          </a:p>
        </p:txBody>
      </p:sp>
      <p:sp>
        <p:nvSpPr>
          <p:cNvPr id="23" name="Rectangle: Rounded Corners 22">
            <a:extLst>
              <a:ext uri="{FF2B5EF4-FFF2-40B4-BE49-F238E27FC236}">
                <a16:creationId xmlns:a16="http://schemas.microsoft.com/office/drawing/2014/main" id="{46EF62F1-CE3C-4D51-B0FE-B9F79CAFEAEF}"/>
              </a:ext>
            </a:extLst>
          </p:cNvPr>
          <p:cNvSpPr/>
          <p:nvPr/>
        </p:nvSpPr>
        <p:spPr>
          <a:xfrm>
            <a:off x="334818" y="5277428"/>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9. Integrating Model with GUI</a:t>
            </a:r>
            <a:endParaRPr lang="en-IN" sz="2000" dirty="0"/>
          </a:p>
        </p:txBody>
      </p:sp>
      <p:sp>
        <p:nvSpPr>
          <p:cNvPr id="24" name="Rectangle: Rounded Corners 23">
            <a:extLst>
              <a:ext uri="{FF2B5EF4-FFF2-40B4-BE49-F238E27FC236}">
                <a16:creationId xmlns:a16="http://schemas.microsoft.com/office/drawing/2014/main" id="{C036503F-36A9-41B1-8E87-5991A50B4EF0}"/>
              </a:ext>
            </a:extLst>
          </p:cNvPr>
          <p:cNvSpPr/>
          <p:nvPr/>
        </p:nvSpPr>
        <p:spPr>
          <a:xfrm>
            <a:off x="3282239" y="3435352"/>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7. Model </a:t>
            </a:r>
          </a:p>
          <a:p>
            <a:pPr algn="ctr"/>
            <a:r>
              <a:rPr lang="en-US" sz="2000" dirty="0"/>
              <a:t>Training</a:t>
            </a:r>
            <a:endParaRPr lang="en-IN" sz="2000" dirty="0"/>
          </a:p>
        </p:txBody>
      </p:sp>
      <p:sp>
        <p:nvSpPr>
          <p:cNvPr id="25" name="Rectangle: Rounded Corners 24">
            <a:extLst>
              <a:ext uri="{FF2B5EF4-FFF2-40B4-BE49-F238E27FC236}">
                <a16:creationId xmlns:a16="http://schemas.microsoft.com/office/drawing/2014/main" id="{BF67372E-4A00-4CA9-A95F-00DD7D419B93}"/>
              </a:ext>
            </a:extLst>
          </p:cNvPr>
          <p:cNvSpPr/>
          <p:nvPr/>
        </p:nvSpPr>
        <p:spPr>
          <a:xfrm>
            <a:off x="304801" y="3445164"/>
            <a:ext cx="2348346" cy="11077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8. Model </a:t>
            </a:r>
          </a:p>
          <a:p>
            <a:pPr algn="ctr"/>
            <a:r>
              <a:rPr lang="en-US" sz="2000" dirty="0"/>
              <a:t>Testing </a:t>
            </a:r>
            <a:endParaRPr lang="en-IN" sz="2000" dirty="0"/>
          </a:p>
        </p:txBody>
      </p:sp>
      <p:sp>
        <p:nvSpPr>
          <p:cNvPr id="26" name="Rectangle: Rounded Corners 25">
            <a:extLst>
              <a:ext uri="{FF2B5EF4-FFF2-40B4-BE49-F238E27FC236}">
                <a16:creationId xmlns:a16="http://schemas.microsoft.com/office/drawing/2014/main" id="{214CF673-7733-4930-AB94-C8FAF171A1BC}"/>
              </a:ext>
            </a:extLst>
          </p:cNvPr>
          <p:cNvSpPr/>
          <p:nvPr/>
        </p:nvSpPr>
        <p:spPr>
          <a:xfrm>
            <a:off x="334819" y="1593272"/>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 Gathering Knowledge about Domain &amp; ChatBot  </a:t>
            </a:r>
            <a:endParaRPr lang="en-IN" sz="2000" dirty="0"/>
          </a:p>
        </p:txBody>
      </p:sp>
      <p:sp>
        <p:nvSpPr>
          <p:cNvPr id="27" name="Rectangle: Rounded Corners 26">
            <a:extLst>
              <a:ext uri="{FF2B5EF4-FFF2-40B4-BE49-F238E27FC236}">
                <a16:creationId xmlns:a16="http://schemas.microsoft.com/office/drawing/2014/main" id="{CDD0C178-61A2-44EE-9D9F-A95E2A5BDAEB}"/>
              </a:ext>
            </a:extLst>
          </p:cNvPr>
          <p:cNvSpPr/>
          <p:nvPr/>
        </p:nvSpPr>
        <p:spPr>
          <a:xfrm>
            <a:off x="3290319" y="1593272"/>
            <a:ext cx="2318327" cy="1117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2. Problem Definition </a:t>
            </a:r>
            <a:endParaRPr lang="en-IN" sz="2000" dirty="0"/>
          </a:p>
        </p:txBody>
      </p:sp>
      <p:sp>
        <p:nvSpPr>
          <p:cNvPr id="31" name="Arrow: Right 30">
            <a:extLst>
              <a:ext uri="{FF2B5EF4-FFF2-40B4-BE49-F238E27FC236}">
                <a16:creationId xmlns:a16="http://schemas.microsoft.com/office/drawing/2014/main" id="{5C88E0D9-47D8-4226-BE03-3AB1B29E5FB5}"/>
              </a:ext>
            </a:extLst>
          </p:cNvPr>
          <p:cNvSpPr/>
          <p:nvPr/>
        </p:nvSpPr>
        <p:spPr>
          <a:xfrm>
            <a:off x="8680895" y="2043544"/>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34" name="Arrow: Right 33">
            <a:extLst>
              <a:ext uri="{FF2B5EF4-FFF2-40B4-BE49-F238E27FC236}">
                <a16:creationId xmlns:a16="http://schemas.microsoft.com/office/drawing/2014/main" id="{704335C8-57C4-4F4C-AF72-23034F9FABCE}"/>
              </a:ext>
            </a:extLst>
          </p:cNvPr>
          <p:cNvSpPr/>
          <p:nvPr/>
        </p:nvSpPr>
        <p:spPr>
          <a:xfrm>
            <a:off x="5667664" y="2045842"/>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36" name="Arrow: Right 35">
            <a:extLst>
              <a:ext uri="{FF2B5EF4-FFF2-40B4-BE49-F238E27FC236}">
                <a16:creationId xmlns:a16="http://schemas.microsoft.com/office/drawing/2014/main" id="{34FC1312-5879-4BED-86D8-322BF96E6D31}"/>
              </a:ext>
            </a:extLst>
          </p:cNvPr>
          <p:cNvSpPr/>
          <p:nvPr/>
        </p:nvSpPr>
        <p:spPr>
          <a:xfrm>
            <a:off x="2680593" y="5755624"/>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38" name="Arrow: Right 37">
            <a:extLst>
              <a:ext uri="{FF2B5EF4-FFF2-40B4-BE49-F238E27FC236}">
                <a16:creationId xmlns:a16="http://schemas.microsoft.com/office/drawing/2014/main" id="{9190B448-B45D-4401-B264-71607C061B36}"/>
              </a:ext>
            </a:extLst>
          </p:cNvPr>
          <p:cNvSpPr/>
          <p:nvPr/>
        </p:nvSpPr>
        <p:spPr>
          <a:xfrm>
            <a:off x="2680920" y="2034308"/>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40" name="Arrow: Right 39">
            <a:extLst>
              <a:ext uri="{FF2B5EF4-FFF2-40B4-BE49-F238E27FC236}">
                <a16:creationId xmlns:a16="http://schemas.microsoft.com/office/drawing/2014/main" id="{F8378702-3D08-4938-B0FA-036B33F5504E}"/>
              </a:ext>
            </a:extLst>
          </p:cNvPr>
          <p:cNvSpPr/>
          <p:nvPr/>
        </p:nvSpPr>
        <p:spPr>
          <a:xfrm>
            <a:off x="5709770" y="5771575"/>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42" name="Arrow: Right 41">
            <a:extLst>
              <a:ext uri="{FF2B5EF4-FFF2-40B4-BE49-F238E27FC236}">
                <a16:creationId xmlns:a16="http://schemas.microsoft.com/office/drawing/2014/main" id="{24A8E953-E46E-4A43-8F20-D899981D7498}"/>
              </a:ext>
            </a:extLst>
          </p:cNvPr>
          <p:cNvSpPr/>
          <p:nvPr/>
        </p:nvSpPr>
        <p:spPr>
          <a:xfrm>
            <a:off x="8719264" y="5732532"/>
            <a:ext cx="590994" cy="154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30" name="Arrow: Down 29">
            <a:extLst>
              <a:ext uri="{FF2B5EF4-FFF2-40B4-BE49-F238E27FC236}">
                <a16:creationId xmlns:a16="http://schemas.microsoft.com/office/drawing/2014/main" id="{2DC0A8B5-E9AF-4792-9831-0381C8D24877}"/>
              </a:ext>
            </a:extLst>
          </p:cNvPr>
          <p:cNvSpPr/>
          <p:nvPr/>
        </p:nvSpPr>
        <p:spPr>
          <a:xfrm>
            <a:off x="1344778" y="4594510"/>
            <a:ext cx="188458" cy="6625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solidFill>
                <a:schemeClr val="bg1"/>
              </a:solidFill>
            </a:endParaRPr>
          </a:p>
        </p:txBody>
      </p:sp>
      <p:sp>
        <p:nvSpPr>
          <p:cNvPr id="46" name="Arrow: Down 45">
            <a:extLst>
              <a:ext uri="{FF2B5EF4-FFF2-40B4-BE49-F238E27FC236}">
                <a16:creationId xmlns:a16="http://schemas.microsoft.com/office/drawing/2014/main" id="{2108EB9A-F3F0-4206-972C-593FC6759A98}"/>
              </a:ext>
            </a:extLst>
          </p:cNvPr>
          <p:cNvSpPr/>
          <p:nvPr/>
        </p:nvSpPr>
        <p:spPr>
          <a:xfrm>
            <a:off x="10437089" y="2753587"/>
            <a:ext cx="184729" cy="6246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7168" name="Arrow: Left 7167">
            <a:extLst>
              <a:ext uri="{FF2B5EF4-FFF2-40B4-BE49-F238E27FC236}">
                <a16:creationId xmlns:a16="http://schemas.microsoft.com/office/drawing/2014/main" id="{EE5E9B73-0F2F-4253-BFA9-58A6A12B37C8}"/>
              </a:ext>
            </a:extLst>
          </p:cNvPr>
          <p:cNvSpPr/>
          <p:nvPr/>
        </p:nvSpPr>
        <p:spPr>
          <a:xfrm>
            <a:off x="2662381" y="3909289"/>
            <a:ext cx="590994" cy="1547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52" name="Arrow: Left 51">
            <a:extLst>
              <a:ext uri="{FF2B5EF4-FFF2-40B4-BE49-F238E27FC236}">
                <a16:creationId xmlns:a16="http://schemas.microsoft.com/office/drawing/2014/main" id="{EFC144F6-8B91-4152-A145-D627B359AFD1}"/>
              </a:ext>
            </a:extLst>
          </p:cNvPr>
          <p:cNvSpPr/>
          <p:nvPr/>
        </p:nvSpPr>
        <p:spPr>
          <a:xfrm>
            <a:off x="5602302" y="3918523"/>
            <a:ext cx="698462" cy="14547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53" name="Arrow: Left 52">
            <a:extLst>
              <a:ext uri="{FF2B5EF4-FFF2-40B4-BE49-F238E27FC236}">
                <a16:creationId xmlns:a16="http://schemas.microsoft.com/office/drawing/2014/main" id="{35801E56-3F5F-4F05-BCBB-451863E495A4}"/>
              </a:ext>
            </a:extLst>
          </p:cNvPr>
          <p:cNvSpPr/>
          <p:nvPr/>
        </p:nvSpPr>
        <p:spPr>
          <a:xfrm>
            <a:off x="8702386" y="3924878"/>
            <a:ext cx="590994" cy="15470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Tree>
    <p:extLst>
      <p:ext uri="{BB962C8B-B14F-4D97-AF65-F5344CB8AC3E}">
        <p14:creationId xmlns:p14="http://schemas.microsoft.com/office/powerpoint/2010/main" val="284857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5" name="Picture 2" descr="How to Make a Chatbot in 2022: Benefits, Types Guide, Processes, and More">
            <a:extLst>
              <a:ext uri="{FF2B5EF4-FFF2-40B4-BE49-F238E27FC236}">
                <a16:creationId xmlns:a16="http://schemas.microsoft.com/office/drawing/2014/main" id="{19D96D14-F0F1-4A74-BF08-F4F1278DE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95" t="6834" r="13605" b="8729"/>
          <a:stretch/>
        </p:blipFill>
        <p:spPr bwMode="auto">
          <a:xfrm>
            <a:off x="891309" y="323272"/>
            <a:ext cx="10912764" cy="631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68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9E5E93-63D6-4312-81B9-90E3B7D3251D}"/>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6F9DCC1D-EE0E-4EB5-9BD5-2AE8317744EA}"/>
              </a:ext>
            </a:extLst>
          </p:cNvPr>
          <p:cNvSpPr txBox="1"/>
          <p:nvPr/>
        </p:nvSpPr>
        <p:spPr>
          <a:xfrm>
            <a:off x="436154" y="420392"/>
            <a:ext cx="45402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METHODOLOGY</a:t>
            </a:r>
            <a:endParaRPr sz="3600" dirty="0">
              <a:latin typeface="Merriweather"/>
              <a:ea typeface="Merriweather"/>
              <a:cs typeface="Merriweather"/>
              <a:sym typeface="Merriweather"/>
            </a:endParaRPr>
          </a:p>
        </p:txBody>
      </p:sp>
      <p:sp>
        <p:nvSpPr>
          <p:cNvPr id="4" name="TextBox 3">
            <a:extLst>
              <a:ext uri="{FF2B5EF4-FFF2-40B4-BE49-F238E27FC236}">
                <a16:creationId xmlns:a16="http://schemas.microsoft.com/office/drawing/2014/main" id="{ED8320CC-1850-40A0-88CB-ECE886E69B45}"/>
              </a:ext>
            </a:extLst>
          </p:cNvPr>
          <p:cNvSpPr txBox="1"/>
          <p:nvPr/>
        </p:nvSpPr>
        <p:spPr>
          <a:xfrm>
            <a:off x="436153" y="1353264"/>
            <a:ext cx="11275555" cy="1107996"/>
          </a:xfrm>
          <a:prstGeom prst="rect">
            <a:avLst/>
          </a:prstGeom>
          <a:noFill/>
        </p:spPr>
        <p:txBody>
          <a:bodyPr wrap="square">
            <a:spAutoFit/>
          </a:bodyPr>
          <a:lstStyle/>
          <a:p>
            <a:pPr algn="l"/>
            <a:endParaRPr lang="en-US" sz="2200" i="0" dirty="0">
              <a:solidFill>
                <a:schemeClr val="bg1"/>
              </a:solidFill>
              <a:effectLst/>
            </a:endParaRPr>
          </a:p>
          <a:p>
            <a:pPr algn="l"/>
            <a:endParaRPr lang="en-US" sz="2200" dirty="0">
              <a:solidFill>
                <a:schemeClr val="bg1"/>
              </a:solidFill>
            </a:endParaRPr>
          </a:p>
          <a:p>
            <a:pPr algn="l"/>
            <a:endParaRPr lang="en-US" sz="2200" i="0" dirty="0">
              <a:solidFill>
                <a:schemeClr val="bg1"/>
              </a:solidFill>
              <a:effectLst/>
            </a:endParaRPr>
          </a:p>
        </p:txBody>
      </p:sp>
      <p:sp>
        <p:nvSpPr>
          <p:cNvPr id="7" name="TextBox 6">
            <a:extLst>
              <a:ext uri="{FF2B5EF4-FFF2-40B4-BE49-F238E27FC236}">
                <a16:creationId xmlns:a16="http://schemas.microsoft.com/office/drawing/2014/main" id="{7084FD40-B8FB-483B-BC8A-3848BE644700}"/>
              </a:ext>
            </a:extLst>
          </p:cNvPr>
          <p:cNvSpPr txBox="1"/>
          <p:nvPr/>
        </p:nvSpPr>
        <p:spPr>
          <a:xfrm>
            <a:off x="480292" y="1639559"/>
            <a:ext cx="11074400" cy="4616648"/>
          </a:xfrm>
          <a:prstGeom prst="rect">
            <a:avLst/>
          </a:prstGeom>
          <a:noFill/>
        </p:spPr>
        <p:txBody>
          <a:bodyPr wrap="square">
            <a:spAutoFit/>
          </a:bodyPr>
          <a:lstStyle/>
          <a:p>
            <a:pPr algn="just"/>
            <a:r>
              <a:rPr lang="en-US" sz="3200" b="1" dirty="0">
                <a:solidFill>
                  <a:schemeClr val="bg1"/>
                </a:solidFill>
              </a:rPr>
              <a:t>Selection of OS</a:t>
            </a:r>
          </a:p>
          <a:p>
            <a:pPr algn="just"/>
            <a:endParaRPr lang="en-US" sz="1400" dirty="0">
              <a:solidFill>
                <a:schemeClr val="bg1"/>
              </a:solidFill>
            </a:endParaRPr>
          </a:p>
          <a:p>
            <a:pPr algn="just"/>
            <a:r>
              <a:rPr lang="en-US" sz="2200" dirty="0">
                <a:solidFill>
                  <a:schemeClr val="bg1"/>
                </a:solidFill>
              </a:rPr>
              <a:t>Microsoft Windows is used for this project because it is user friendly &amp; it is also robust. </a:t>
            </a:r>
          </a:p>
          <a:p>
            <a:pPr algn="just"/>
            <a:endParaRPr lang="en-US" sz="2200" dirty="0">
              <a:solidFill>
                <a:schemeClr val="bg1"/>
              </a:solidFill>
            </a:endParaRPr>
          </a:p>
          <a:p>
            <a:pPr algn="just"/>
            <a:r>
              <a:rPr lang="en-US" sz="3200" b="1" dirty="0">
                <a:solidFill>
                  <a:schemeClr val="bg1"/>
                </a:solidFill>
              </a:rPr>
              <a:t>Selection of Coding Language</a:t>
            </a:r>
          </a:p>
          <a:p>
            <a:pPr algn="just"/>
            <a:endParaRPr lang="en-US" sz="1400" dirty="0">
              <a:solidFill>
                <a:schemeClr val="bg1"/>
              </a:solidFill>
            </a:endParaRPr>
          </a:p>
          <a:p>
            <a:pPr algn="just"/>
            <a:r>
              <a:rPr lang="en-US" sz="2200" dirty="0">
                <a:solidFill>
                  <a:schemeClr val="bg1"/>
                </a:solidFill>
              </a:rPr>
              <a:t>Python is used as it is comparatively easy and user friendly.</a:t>
            </a:r>
          </a:p>
          <a:p>
            <a:pPr algn="just"/>
            <a:endParaRPr lang="en-US" sz="2200" dirty="0">
              <a:solidFill>
                <a:schemeClr val="bg1"/>
              </a:solidFill>
            </a:endParaRPr>
          </a:p>
          <a:p>
            <a:pPr algn="just"/>
            <a:r>
              <a:rPr lang="en-US" sz="3200" b="1" dirty="0">
                <a:solidFill>
                  <a:schemeClr val="bg1"/>
                </a:solidFill>
              </a:rPr>
              <a:t>Creating a Chatbot </a:t>
            </a:r>
          </a:p>
          <a:p>
            <a:pPr algn="just"/>
            <a:endParaRPr lang="en-US" sz="1400" dirty="0">
              <a:solidFill>
                <a:schemeClr val="bg1"/>
              </a:solidFill>
            </a:endParaRPr>
          </a:p>
          <a:p>
            <a:pPr algn="just"/>
            <a:r>
              <a:rPr lang="en-US" sz="2200" dirty="0">
                <a:solidFill>
                  <a:schemeClr val="bg1"/>
                </a:solidFill>
              </a:rPr>
              <a:t>For creating a Chatbot, a program has to be written. The Chatbot is created in such a way to help the user, improve the communication and amuse the user. </a:t>
            </a:r>
          </a:p>
          <a:p>
            <a:pPr algn="just"/>
            <a:endParaRPr lang="en-US" sz="2400" dirty="0"/>
          </a:p>
        </p:txBody>
      </p:sp>
    </p:spTree>
    <p:extLst>
      <p:ext uri="{BB962C8B-B14F-4D97-AF65-F5344CB8AC3E}">
        <p14:creationId xmlns:p14="http://schemas.microsoft.com/office/powerpoint/2010/main" val="352816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949E250-6AD8-4D86-BED5-5A9937D9E1F4}"/>
              </a:ext>
            </a:extLst>
          </p:cNvPr>
          <p:cNvSpPr txBox="1"/>
          <p:nvPr/>
        </p:nvSpPr>
        <p:spPr>
          <a:xfrm>
            <a:off x="886690" y="304801"/>
            <a:ext cx="10935855" cy="6370975"/>
          </a:xfrm>
          <a:prstGeom prst="rect">
            <a:avLst/>
          </a:prstGeom>
          <a:noFill/>
        </p:spPr>
        <p:txBody>
          <a:bodyPr wrap="square">
            <a:spAutoFit/>
          </a:bodyPr>
          <a:lstStyle/>
          <a:p>
            <a:pPr algn="just"/>
            <a:r>
              <a:rPr lang="en-US" sz="3200" b="1" dirty="0">
                <a:solidFill>
                  <a:schemeClr val="bg1"/>
                </a:solidFill>
              </a:rPr>
              <a:t>Creating a Chat </a:t>
            </a:r>
          </a:p>
          <a:p>
            <a:pPr algn="just"/>
            <a:endParaRPr lang="en-US" sz="1400" dirty="0">
              <a:solidFill>
                <a:schemeClr val="bg1"/>
              </a:solidFill>
            </a:endParaRPr>
          </a:p>
          <a:p>
            <a:pPr algn="just"/>
            <a:r>
              <a:rPr lang="en-US" sz="2200" dirty="0">
                <a:solidFill>
                  <a:schemeClr val="bg1"/>
                </a:solidFill>
              </a:rPr>
              <a:t>The chat is created using a pattern that is known to the user and could be easy to understand. Chat dialog box show up to create conversation. </a:t>
            </a:r>
          </a:p>
          <a:p>
            <a:pPr algn="just"/>
            <a:endParaRPr lang="en-US" sz="1600" dirty="0">
              <a:solidFill>
                <a:schemeClr val="bg1"/>
              </a:solidFill>
            </a:endParaRPr>
          </a:p>
          <a:p>
            <a:pPr algn="just"/>
            <a:r>
              <a:rPr lang="en-US" sz="3200" b="1" dirty="0">
                <a:solidFill>
                  <a:schemeClr val="bg1"/>
                </a:solidFill>
              </a:rPr>
              <a:t>Pattern Matching</a:t>
            </a:r>
            <a:r>
              <a:rPr lang="en-US" sz="3200" dirty="0">
                <a:solidFill>
                  <a:schemeClr val="bg1"/>
                </a:solidFill>
              </a:rPr>
              <a:t> </a:t>
            </a:r>
          </a:p>
          <a:p>
            <a:pPr algn="just"/>
            <a:endParaRPr lang="en-US" sz="1400" dirty="0">
              <a:solidFill>
                <a:schemeClr val="bg1"/>
              </a:solidFill>
            </a:endParaRPr>
          </a:p>
          <a:p>
            <a:pPr algn="just"/>
            <a:r>
              <a:rPr lang="en-US" sz="2200" dirty="0">
                <a:solidFill>
                  <a:schemeClr val="bg1"/>
                </a:solidFill>
              </a:rPr>
              <a:t>It is a technique of artificial intelligence used in the design of a Chatbot. The input is matched with the inputs saved in the database and corresponding response is returned. </a:t>
            </a:r>
          </a:p>
          <a:p>
            <a:pPr algn="just"/>
            <a:endParaRPr lang="en-US" sz="1600" dirty="0">
              <a:solidFill>
                <a:schemeClr val="bg1"/>
              </a:solidFill>
            </a:endParaRPr>
          </a:p>
          <a:p>
            <a:pPr algn="just"/>
            <a:r>
              <a:rPr lang="en-US" sz="3200" b="1" dirty="0">
                <a:solidFill>
                  <a:schemeClr val="bg1"/>
                </a:solidFill>
              </a:rPr>
              <a:t>Design</a:t>
            </a:r>
            <a:r>
              <a:rPr lang="en-US" sz="3200" dirty="0">
                <a:solidFill>
                  <a:schemeClr val="bg1"/>
                </a:solidFill>
              </a:rPr>
              <a:t> </a:t>
            </a:r>
          </a:p>
          <a:p>
            <a:pPr algn="just"/>
            <a:endParaRPr lang="en-US" sz="1400" dirty="0">
              <a:solidFill>
                <a:schemeClr val="bg1"/>
              </a:solidFill>
            </a:endParaRPr>
          </a:p>
          <a:p>
            <a:pPr algn="just"/>
            <a:r>
              <a:rPr lang="en-US" sz="2200" dirty="0">
                <a:solidFill>
                  <a:schemeClr val="bg1"/>
                </a:solidFill>
              </a:rPr>
              <a:t>The design of a Chatbot is very simple. It answers to the questions asked by the user or shows a predefined menu available. </a:t>
            </a:r>
          </a:p>
          <a:p>
            <a:pPr algn="just"/>
            <a:endParaRPr lang="en-US" sz="1600" dirty="0">
              <a:solidFill>
                <a:schemeClr val="bg1"/>
              </a:solidFill>
            </a:endParaRPr>
          </a:p>
          <a:p>
            <a:pPr algn="just"/>
            <a:r>
              <a:rPr lang="en-US" sz="3200" b="1" dirty="0">
                <a:solidFill>
                  <a:schemeClr val="bg1"/>
                </a:solidFill>
              </a:rPr>
              <a:t>Conversation</a:t>
            </a:r>
          </a:p>
          <a:p>
            <a:pPr algn="just"/>
            <a:endParaRPr lang="en-US" sz="1400" dirty="0">
              <a:solidFill>
                <a:schemeClr val="bg1"/>
              </a:solidFill>
            </a:endParaRPr>
          </a:p>
          <a:p>
            <a:pPr algn="just"/>
            <a:r>
              <a:rPr lang="en-US" sz="2200" dirty="0">
                <a:solidFill>
                  <a:schemeClr val="bg1"/>
                </a:solidFill>
              </a:rPr>
              <a:t>The conversation follows a Basic English language and interacts in an easy to read manner. The conversation between the user and the Bot is entertaining. It is like talking to other person. </a:t>
            </a:r>
            <a:endParaRPr lang="en-IN" sz="2200" dirty="0">
              <a:solidFill>
                <a:schemeClr val="bg1"/>
              </a:solidFill>
            </a:endParaRPr>
          </a:p>
        </p:txBody>
      </p:sp>
    </p:spTree>
    <p:extLst>
      <p:ext uri="{BB962C8B-B14F-4D97-AF65-F5344CB8AC3E}">
        <p14:creationId xmlns:p14="http://schemas.microsoft.com/office/powerpoint/2010/main" val="249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260D2DC5-AD90-470B-F38E-6D62344D2D0B}"/>
              </a:ext>
            </a:extLst>
          </p:cNvPr>
          <p:cNvSpPr txBox="1"/>
          <p:nvPr/>
        </p:nvSpPr>
        <p:spPr>
          <a:xfrm>
            <a:off x="914400" y="323273"/>
            <a:ext cx="11055928" cy="4544834"/>
          </a:xfrm>
          <a:prstGeom prst="rect">
            <a:avLst/>
          </a:prstGeom>
          <a:noFill/>
        </p:spPr>
        <p:txBody>
          <a:bodyPr wrap="square" rtlCol="0">
            <a:spAutoFit/>
          </a:bodyPr>
          <a:lstStyle/>
          <a:p>
            <a:pPr lvl="0" algn="just">
              <a:spcAft>
                <a:spcPts val="800"/>
              </a:spcAft>
              <a:buSzPts val="1800"/>
            </a:pPr>
            <a:r>
              <a:rPr lang="en-US" sz="3200" b="1" dirty="0">
                <a:solidFill>
                  <a:schemeClr val="bg1"/>
                </a:solidFill>
                <a:effectLst/>
              </a:rPr>
              <a:t>Creating the dialog box </a:t>
            </a:r>
            <a:endParaRPr lang="en-IN" sz="3200" b="1" dirty="0">
              <a:solidFill>
                <a:schemeClr val="bg1"/>
              </a:solidFill>
            </a:endParaRPr>
          </a:p>
          <a:p>
            <a:pPr lvl="0" algn="just">
              <a:spcAft>
                <a:spcPts val="800"/>
              </a:spcAft>
              <a:buSzPts val="1800"/>
            </a:pPr>
            <a:r>
              <a:rPr lang="en-US" sz="2200" dirty="0">
                <a:solidFill>
                  <a:schemeClr val="bg1"/>
                </a:solidFill>
                <a:effectLst/>
                <a:ea typeface="Calibri" panose="020F0502020204030204" pitchFamily="34" charset="0"/>
              </a:rPr>
              <a:t>All the packages required for creating the dialog box are imported. The size of the dialog box and text area inside the dialog box is given. Vertical scrollbar is used so that the screen is scrolled as the conversation goes on.</a:t>
            </a:r>
            <a:endParaRPr lang="en-IN" sz="2200" dirty="0">
              <a:solidFill>
                <a:schemeClr val="bg1"/>
              </a:solidFill>
              <a:ea typeface="Calibri" panose="020F0502020204030204" pitchFamily="34" charset="0"/>
            </a:endParaRPr>
          </a:p>
          <a:p>
            <a:pPr lvl="0" algn="just">
              <a:spcAft>
                <a:spcPts val="800"/>
              </a:spcAft>
              <a:buSzPts val="1800"/>
            </a:pPr>
            <a:endParaRPr lang="en-IN" sz="1600" b="1" dirty="0">
              <a:solidFill>
                <a:schemeClr val="bg1"/>
              </a:solidFill>
              <a:effectLst/>
            </a:endParaRPr>
          </a:p>
          <a:p>
            <a:pPr lvl="0" algn="just">
              <a:spcAft>
                <a:spcPts val="800"/>
              </a:spcAft>
              <a:buSzPts val="1800"/>
            </a:pPr>
            <a:r>
              <a:rPr lang="en-US" sz="3200" b="1" dirty="0">
                <a:solidFill>
                  <a:schemeClr val="bg1"/>
                </a:solidFill>
                <a:effectLst/>
              </a:rPr>
              <a:t>Creating the GUI</a:t>
            </a:r>
            <a:endParaRPr lang="en-IN" sz="3200" b="1" dirty="0">
              <a:solidFill>
                <a:schemeClr val="bg1"/>
              </a:solidFill>
            </a:endParaRPr>
          </a:p>
          <a:p>
            <a:pPr lvl="0" algn="just">
              <a:spcAft>
                <a:spcPts val="800"/>
              </a:spcAft>
              <a:buSzPts val="1800"/>
            </a:pPr>
            <a:r>
              <a:rPr lang="en-US" sz="2200" dirty="0">
                <a:solidFill>
                  <a:schemeClr val="bg1"/>
                </a:solidFill>
                <a:effectLst/>
                <a:ea typeface="Calibri" panose="020F0502020204030204" pitchFamily="34" charset="0"/>
              </a:rPr>
              <a:t>A graphical user interface (GUI) is an interface through which a user interacts with electronic devices such as computers and smartphones through the use of icons, menus and other visual indicators or representations (graphics)</a:t>
            </a:r>
            <a:r>
              <a:rPr lang="en-IN" sz="2200" dirty="0">
                <a:solidFill>
                  <a:schemeClr val="bg1"/>
                </a:solidFill>
                <a:effectLst/>
                <a:ea typeface="Calibri" panose="020F0502020204030204" pitchFamily="34" charset="0"/>
              </a:rPr>
              <a:t>. </a:t>
            </a:r>
          </a:p>
          <a:p>
            <a:pPr lvl="0" algn="just">
              <a:spcAft>
                <a:spcPts val="800"/>
              </a:spcAft>
              <a:buSzPts val="1800"/>
            </a:pPr>
            <a:r>
              <a:rPr lang="en-US" sz="2200" dirty="0">
                <a:solidFill>
                  <a:schemeClr val="bg1"/>
                </a:solidFill>
                <a:effectLst/>
                <a:ea typeface="Calibri" panose="020F0502020204030204" pitchFamily="34" charset="0"/>
              </a:rPr>
              <a:t>In this project a GUI is created to chat with the bot. Firstly the training and testing files are imported along with other libraries then with the use of </a:t>
            </a:r>
            <a:r>
              <a:rPr lang="en-US" sz="2200" dirty="0" err="1">
                <a:solidFill>
                  <a:schemeClr val="bg1"/>
                </a:solidFill>
                <a:effectLst/>
                <a:ea typeface="Calibri" panose="020F0502020204030204" pitchFamily="34" charset="0"/>
              </a:rPr>
              <a:t>tkinter</a:t>
            </a:r>
            <a:r>
              <a:rPr lang="en-US" sz="2200" dirty="0">
                <a:solidFill>
                  <a:schemeClr val="bg1"/>
                </a:solidFill>
                <a:effectLst/>
                <a:ea typeface="Calibri" panose="020F0502020204030204" pitchFamily="34" charset="0"/>
              </a:rPr>
              <a:t> the specifications are made.</a:t>
            </a:r>
          </a:p>
        </p:txBody>
      </p:sp>
    </p:spTree>
    <p:extLst>
      <p:ext uri="{BB962C8B-B14F-4D97-AF65-F5344CB8AC3E}">
        <p14:creationId xmlns:p14="http://schemas.microsoft.com/office/powerpoint/2010/main" val="75451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A5611DDA-DB23-479A-913F-B395A46C690A}"/>
              </a:ext>
            </a:extLst>
          </p:cNvPr>
          <p:cNvSpPr txBox="1"/>
          <p:nvPr/>
        </p:nvSpPr>
        <p:spPr>
          <a:xfrm>
            <a:off x="785091" y="323273"/>
            <a:ext cx="7675418" cy="584775"/>
          </a:xfrm>
          <a:prstGeom prst="rect">
            <a:avLst/>
          </a:prstGeom>
          <a:noFill/>
        </p:spPr>
        <p:txBody>
          <a:bodyPr wrap="square" rtlCol="0">
            <a:spAutoFit/>
          </a:bodyPr>
          <a:lstStyle/>
          <a:p>
            <a:r>
              <a:rPr lang="en-US" sz="3200" b="1" dirty="0">
                <a:solidFill>
                  <a:schemeClr val="bg1"/>
                </a:solidFill>
              </a:rPr>
              <a:t>A Glimpse of GUI Code </a:t>
            </a:r>
            <a:endParaRPr lang="en-IN" sz="3200" b="1" dirty="0">
              <a:solidFill>
                <a:schemeClr val="bg1"/>
              </a:solidFill>
            </a:endParaRPr>
          </a:p>
        </p:txBody>
      </p:sp>
      <p:pic>
        <p:nvPicPr>
          <p:cNvPr id="5" name="Picture 4">
            <a:extLst>
              <a:ext uri="{FF2B5EF4-FFF2-40B4-BE49-F238E27FC236}">
                <a16:creationId xmlns:a16="http://schemas.microsoft.com/office/drawing/2014/main" id="{C1D43ADB-95EC-4C16-B02A-5CD72C0AEC08}"/>
              </a:ext>
            </a:extLst>
          </p:cNvPr>
          <p:cNvPicPr>
            <a:picLocks noChangeAspect="1"/>
          </p:cNvPicPr>
          <p:nvPr/>
        </p:nvPicPr>
        <p:blipFill rotWithShape="1">
          <a:blip r:embed="rId2"/>
          <a:srcRect l="14773" t="32458" r="13939" b="4713"/>
          <a:stretch/>
        </p:blipFill>
        <p:spPr>
          <a:xfrm>
            <a:off x="962689" y="997527"/>
            <a:ext cx="10573530" cy="5537201"/>
          </a:xfrm>
          <a:prstGeom prst="rect">
            <a:avLst/>
          </a:prstGeom>
        </p:spPr>
      </p:pic>
    </p:spTree>
    <p:extLst>
      <p:ext uri="{BB962C8B-B14F-4D97-AF65-F5344CB8AC3E}">
        <p14:creationId xmlns:p14="http://schemas.microsoft.com/office/powerpoint/2010/main" val="296177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6D27D45-8BF3-4262-8330-AE87CCFDB028}"/>
              </a:ext>
            </a:extLst>
          </p:cNvPr>
          <p:cNvSpPr txBox="1"/>
          <p:nvPr/>
        </p:nvSpPr>
        <p:spPr>
          <a:xfrm>
            <a:off x="1080655" y="304801"/>
            <a:ext cx="10538690" cy="5160387"/>
          </a:xfrm>
          <a:prstGeom prst="rect">
            <a:avLst/>
          </a:prstGeom>
          <a:noFill/>
        </p:spPr>
        <p:txBody>
          <a:bodyPr wrap="square" rtlCol="0">
            <a:spAutoFit/>
          </a:bodyPr>
          <a:lstStyle/>
          <a:p>
            <a:pPr algn="just"/>
            <a:r>
              <a:rPr lang="en-US" sz="3200" b="1" dirty="0">
                <a:solidFill>
                  <a:schemeClr val="bg1"/>
                </a:solidFill>
              </a:rPr>
              <a:t>Data Analysis </a:t>
            </a:r>
          </a:p>
          <a:p>
            <a:pPr algn="just"/>
            <a:endParaRPr lang="en-US" sz="2200" dirty="0">
              <a:solidFill>
                <a:schemeClr val="bg1"/>
              </a:solidFill>
            </a:endParaRPr>
          </a:p>
          <a:p>
            <a:pPr marL="342900" lvl="0" indent="-342900" algn="just">
              <a:spcAft>
                <a:spcPts val="800"/>
              </a:spcAft>
              <a:buSzPts val="1800"/>
              <a:buFont typeface="Wingdings" panose="05000000000000000000" pitchFamily="2" charset="2"/>
              <a:buChar char="v"/>
            </a:pPr>
            <a:r>
              <a:rPr lang="en-US" sz="2200" b="1" dirty="0">
                <a:solidFill>
                  <a:schemeClr val="bg1"/>
                </a:solidFill>
                <a:effectLst/>
              </a:rPr>
              <a:t>Creating a database </a:t>
            </a:r>
            <a:endParaRPr lang="en-IN" sz="2200" b="1" dirty="0">
              <a:solidFill>
                <a:schemeClr val="bg1"/>
              </a:solidFill>
            </a:endParaRPr>
          </a:p>
          <a:p>
            <a:pPr lvl="1" algn="just">
              <a:spcAft>
                <a:spcPts val="800"/>
              </a:spcAft>
              <a:buSzPts val="1800"/>
            </a:pPr>
            <a:r>
              <a:rPr lang="en-US" sz="2200" dirty="0">
                <a:solidFill>
                  <a:schemeClr val="bg1"/>
                </a:solidFill>
                <a:effectLst/>
                <a:ea typeface="Calibri" panose="020F0502020204030204" pitchFamily="34" charset="0"/>
              </a:rPr>
              <a:t>A JSON file named “intents” was made from scratch using primary data. A JSON file is a file that stores simple data structures and objects in JavaScript Object Notation (JSON) format, which is a standard data interchange format.</a:t>
            </a:r>
            <a:endParaRPr lang="en-IN" sz="2200" dirty="0">
              <a:solidFill>
                <a:schemeClr val="bg1"/>
              </a:solidFill>
              <a:effectLst/>
              <a:ea typeface="Calibri" panose="020F0502020204030204" pitchFamily="34" charset="0"/>
            </a:endParaRPr>
          </a:p>
          <a:p>
            <a:pPr marL="342900" lvl="0" indent="-342900" algn="just">
              <a:spcAft>
                <a:spcPts val="800"/>
              </a:spcAft>
              <a:buSzPts val="1800"/>
              <a:buFont typeface="Wingdings" panose="05000000000000000000" pitchFamily="2" charset="2"/>
              <a:buChar char="v"/>
            </a:pPr>
            <a:r>
              <a:rPr lang="en-US" sz="2200" b="1" dirty="0">
                <a:solidFill>
                  <a:schemeClr val="bg1"/>
                </a:solidFill>
                <a:effectLst/>
              </a:rPr>
              <a:t>Attributes Used </a:t>
            </a:r>
            <a:endParaRPr lang="en-IN" sz="2200" b="1" dirty="0">
              <a:solidFill>
                <a:schemeClr val="bg1"/>
              </a:solidFill>
              <a:effectLst/>
            </a:endParaRPr>
          </a:p>
          <a:p>
            <a:pPr marL="499110" lvl="1" algn="just">
              <a:spcAft>
                <a:spcPts val="800"/>
              </a:spcAft>
            </a:pPr>
            <a:r>
              <a:rPr lang="en-US" sz="2200" dirty="0">
                <a:solidFill>
                  <a:schemeClr val="bg1"/>
                </a:solidFill>
                <a:effectLst/>
                <a:ea typeface="Calibri" panose="020F0502020204030204" pitchFamily="34" charset="0"/>
              </a:rPr>
              <a:t>The attributes used are ‘tag’, ‘patterns’ &amp; ‘response’. Where tag is the name of the particular group of similar words. Patterns are the questions expected to be asked by the user. Response is the output given by bot.</a:t>
            </a:r>
            <a:endParaRPr lang="en-IN" sz="2200" dirty="0">
              <a:solidFill>
                <a:schemeClr val="bg1"/>
              </a:solidFill>
              <a:effectLst/>
              <a:ea typeface="Calibri" panose="020F0502020204030204" pitchFamily="34" charset="0"/>
            </a:endParaRPr>
          </a:p>
          <a:p>
            <a:pPr marL="342900" lvl="0" indent="-342900" algn="just">
              <a:spcAft>
                <a:spcPts val="800"/>
              </a:spcAft>
              <a:buSzPts val="1800"/>
              <a:buFont typeface="Wingdings" panose="05000000000000000000" pitchFamily="2" charset="2"/>
              <a:buChar char="v"/>
            </a:pPr>
            <a:r>
              <a:rPr lang="en-US" sz="2200" b="1" dirty="0">
                <a:solidFill>
                  <a:schemeClr val="bg1"/>
                </a:solidFill>
                <a:effectLst/>
              </a:rPr>
              <a:t>About Data </a:t>
            </a:r>
            <a:endParaRPr lang="en-IN" sz="2200" b="1" dirty="0">
              <a:solidFill>
                <a:schemeClr val="bg1"/>
              </a:solidFill>
              <a:effectLst/>
            </a:endParaRPr>
          </a:p>
          <a:p>
            <a:pPr marL="499110" lvl="1" algn="just">
              <a:spcAft>
                <a:spcPts val="800"/>
              </a:spcAft>
            </a:pPr>
            <a:r>
              <a:rPr lang="en-US" sz="2200" dirty="0">
                <a:solidFill>
                  <a:schemeClr val="bg1"/>
                </a:solidFill>
                <a:effectLst/>
                <a:ea typeface="Calibri" panose="020F0502020204030204" pitchFamily="34" charset="0"/>
              </a:rPr>
              <a:t>The data was gathered from different websites and then converted into appropriate format to be used.</a:t>
            </a:r>
            <a:endParaRPr lang="en-US" sz="3200" b="1" dirty="0">
              <a:solidFill>
                <a:schemeClr val="bg1"/>
              </a:solidFill>
            </a:endParaRPr>
          </a:p>
        </p:txBody>
      </p:sp>
    </p:spTree>
    <p:extLst>
      <p:ext uri="{BB962C8B-B14F-4D97-AF65-F5344CB8AC3E}">
        <p14:creationId xmlns:p14="http://schemas.microsoft.com/office/powerpoint/2010/main" val="262249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6D27D45-8BF3-4262-8330-AE87CCFDB028}"/>
              </a:ext>
            </a:extLst>
          </p:cNvPr>
          <p:cNvSpPr txBox="1"/>
          <p:nvPr/>
        </p:nvSpPr>
        <p:spPr>
          <a:xfrm>
            <a:off x="831272" y="267857"/>
            <a:ext cx="10492509" cy="1508105"/>
          </a:xfrm>
          <a:prstGeom prst="rect">
            <a:avLst/>
          </a:prstGeom>
          <a:noFill/>
        </p:spPr>
        <p:txBody>
          <a:bodyPr wrap="square" rtlCol="0">
            <a:spAutoFit/>
          </a:bodyPr>
          <a:lstStyle/>
          <a:p>
            <a:r>
              <a:rPr lang="en-US" sz="3200" b="1" dirty="0">
                <a:solidFill>
                  <a:schemeClr val="bg1"/>
                </a:solidFill>
              </a:rPr>
              <a:t>A Glimpse of Dataset</a:t>
            </a:r>
          </a:p>
          <a:p>
            <a:endParaRPr lang="en-US" sz="3200" b="1" dirty="0">
              <a:solidFill>
                <a:schemeClr val="bg1"/>
              </a:solidFill>
            </a:endParaRPr>
          </a:p>
          <a:p>
            <a:endParaRPr lang="en-US" sz="1400" b="1" dirty="0">
              <a:solidFill>
                <a:schemeClr val="bg1"/>
              </a:solidFill>
            </a:endParaRPr>
          </a:p>
          <a:p>
            <a:endParaRPr lang="en-IN" sz="1400" dirty="0">
              <a:solidFill>
                <a:schemeClr val="bg1"/>
              </a:solidFill>
            </a:endParaRPr>
          </a:p>
        </p:txBody>
      </p:sp>
      <p:pic>
        <p:nvPicPr>
          <p:cNvPr id="6" name="Picture 5">
            <a:extLst>
              <a:ext uri="{FF2B5EF4-FFF2-40B4-BE49-F238E27FC236}">
                <a16:creationId xmlns:a16="http://schemas.microsoft.com/office/drawing/2014/main" id="{0664CE1E-FF17-4887-A716-85AE83436F7A}"/>
              </a:ext>
            </a:extLst>
          </p:cNvPr>
          <p:cNvPicPr>
            <a:picLocks noChangeAspect="1"/>
          </p:cNvPicPr>
          <p:nvPr/>
        </p:nvPicPr>
        <p:blipFill rotWithShape="1">
          <a:blip r:embed="rId2"/>
          <a:srcRect l="4622" t="12660" r="54772" b="11784"/>
          <a:stretch/>
        </p:blipFill>
        <p:spPr>
          <a:xfrm>
            <a:off x="997526" y="1126837"/>
            <a:ext cx="4950691" cy="5181600"/>
          </a:xfrm>
          <a:prstGeom prst="rect">
            <a:avLst/>
          </a:prstGeom>
        </p:spPr>
      </p:pic>
      <p:pic>
        <p:nvPicPr>
          <p:cNvPr id="8" name="Picture 7">
            <a:extLst>
              <a:ext uri="{FF2B5EF4-FFF2-40B4-BE49-F238E27FC236}">
                <a16:creationId xmlns:a16="http://schemas.microsoft.com/office/drawing/2014/main" id="{0D12DEA7-D5B7-4733-8850-C8171950B11A}"/>
              </a:ext>
            </a:extLst>
          </p:cNvPr>
          <p:cNvPicPr>
            <a:picLocks noChangeAspect="1"/>
          </p:cNvPicPr>
          <p:nvPr/>
        </p:nvPicPr>
        <p:blipFill rotWithShape="1">
          <a:blip r:embed="rId3"/>
          <a:srcRect l="3561" t="14007" r="6818" b="8014"/>
          <a:stretch/>
        </p:blipFill>
        <p:spPr>
          <a:xfrm>
            <a:off x="6114470" y="1126837"/>
            <a:ext cx="5763493" cy="2798618"/>
          </a:xfrm>
          <a:prstGeom prst="rect">
            <a:avLst/>
          </a:prstGeom>
        </p:spPr>
      </p:pic>
      <p:pic>
        <p:nvPicPr>
          <p:cNvPr id="10" name="Picture 9">
            <a:extLst>
              <a:ext uri="{FF2B5EF4-FFF2-40B4-BE49-F238E27FC236}">
                <a16:creationId xmlns:a16="http://schemas.microsoft.com/office/drawing/2014/main" id="{C1CF3A31-7D2D-4838-BC48-2DA7470E0739}"/>
              </a:ext>
            </a:extLst>
          </p:cNvPr>
          <p:cNvPicPr>
            <a:picLocks noChangeAspect="1"/>
          </p:cNvPicPr>
          <p:nvPr/>
        </p:nvPicPr>
        <p:blipFill rotWithShape="1">
          <a:blip r:embed="rId4"/>
          <a:srcRect l="3939" t="13699" r="6818" b="34423"/>
          <a:stretch/>
        </p:blipFill>
        <p:spPr>
          <a:xfrm>
            <a:off x="6114470" y="4008581"/>
            <a:ext cx="5763493" cy="2299856"/>
          </a:xfrm>
          <a:prstGeom prst="rect">
            <a:avLst/>
          </a:prstGeom>
        </p:spPr>
      </p:pic>
    </p:spTree>
    <p:extLst>
      <p:ext uri="{BB962C8B-B14F-4D97-AF65-F5344CB8AC3E}">
        <p14:creationId xmlns:p14="http://schemas.microsoft.com/office/powerpoint/2010/main" val="280888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FFFB8BD-A881-4858-B18F-930D1F8630F0}"/>
              </a:ext>
            </a:extLst>
          </p:cNvPr>
          <p:cNvSpPr txBox="1"/>
          <p:nvPr/>
        </p:nvSpPr>
        <p:spPr>
          <a:xfrm>
            <a:off x="729673" y="323273"/>
            <a:ext cx="10843491" cy="584775"/>
          </a:xfrm>
          <a:prstGeom prst="rect">
            <a:avLst/>
          </a:prstGeom>
          <a:noFill/>
        </p:spPr>
        <p:txBody>
          <a:bodyPr wrap="square" rtlCol="0">
            <a:spAutoFit/>
          </a:bodyPr>
          <a:lstStyle/>
          <a:p>
            <a:pPr algn="just"/>
            <a:r>
              <a:rPr lang="en-US" sz="3200" b="1" dirty="0">
                <a:solidFill>
                  <a:schemeClr val="bg1"/>
                </a:solidFill>
              </a:rPr>
              <a:t>Model Training </a:t>
            </a:r>
            <a:r>
              <a:rPr lang="en-US" sz="2200" dirty="0">
                <a:solidFill>
                  <a:schemeClr val="bg1"/>
                </a:solidFill>
              </a:rPr>
              <a:t>- </a:t>
            </a:r>
            <a:r>
              <a:rPr lang="en-US" sz="2200" dirty="0">
                <a:solidFill>
                  <a:schemeClr val="bg1"/>
                </a:solidFill>
                <a:effectLst/>
                <a:ea typeface="Calibri" panose="020F0502020204030204" pitchFamily="34" charset="0"/>
              </a:rPr>
              <a:t>The dataset is trained using various functions like sequential models.</a:t>
            </a:r>
            <a:endParaRPr lang="en-IN" sz="2200" b="1" dirty="0">
              <a:solidFill>
                <a:schemeClr val="bg1"/>
              </a:solidFill>
            </a:endParaRPr>
          </a:p>
        </p:txBody>
      </p:sp>
      <p:pic>
        <p:nvPicPr>
          <p:cNvPr id="5" name="Picture 4">
            <a:extLst>
              <a:ext uri="{FF2B5EF4-FFF2-40B4-BE49-F238E27FC236}">
                <a16:creationId xmlns:a16="http://schemas.microsoft.com/office/drawing/2014/main" id="{C263E8F3-96EE-4044-9A3A-12E4BD60E3F1}"/>
              </a:ext>
            </a:extLst>
          </p:cNvPr>
          <p:cNvPicPr>
            <a:picLocks noChangeAspect="1"/>
          </p:cNvPicPr>
          <p:nvPr/>
        </p:nvPicPr>
        <p:blipFill rotWithShape="1">
          <a:blip r:embed="rId2"/>
          <a:srcRect l="15000" t="28149" r="14773" b="4713"/>
          <a:stretch/>
        </p:blipFill>
        <p:spPr>
          <a:xfrm>
            <a:off x="1136073" y="1173018"/>
            <a:ext cx="10335491" cy="5361709"/>
          </a:xfrm>
          <a:prstGeom prst="rect">
            <a:avLst/>
          </a:prstGeom>
        </p:spPr>
      </p:pic>
    </p:spTree>
    <p:extLst>
      <p:ext uri="{BB962C8B-B14F-4D97-AF65-F5344CB8AC3E}">
        <p14:creationId xmlns:p14="http://schemas.microsoft.com/office/powerpoint/2010/main" val="46922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BB675B4-A295-4EC8-8085-13C8E922F04E}"/>
              </a:ext>
            </a:extLst>
          </p:cNvPr>
          <p:cNvSpPr txBox="1"/>
          <p:nvPr/>
        </p:nvSpPr>
        <p:spPr>
          <a:xfrm>
            <a:off x="997527" y="323273"/>
            <a:ext cx="10594110" cy="923330"/>
          </a:xfrm>
          <a:prstGeom prst="rect">
            <a:avLst/>
          </a:prstGeom>
          <a:noFill/>
        </p:spPr>
        <p:txBody>
          <a:bodyPr wrap="square">
            <a:spAutoFit/>
          </a:bodyPr>
          <a:lstStyle/>
          <a:p>
            <a:pPr algn="just"/>
            <a:r>
              <a:rPr lang="en-US" sz="3200" b="1" dirty="0">
                <a:solidFill>
                  <a:schemeClr val="bg1"/>
                </a:solidFill>
              </a:rPr>
              <a:t>Model Testing </a:t>
            </a:r>
            <a:r>
              <a:rPr lang="en-US" sz="2200" b="1" dirty="0">
                <a:solidFill>
                  <a:schemeClr val="bg1"/>
                </a:solidFill>
              </a:rPr>
              <a:t>– </a:t>
            </a:r>
            <a:r>
              <a:rPr lang="en-US" sz="2200" dirty="0">
                <a:solidFill>
                  <a:schemeClr val="bg1"/>
                </a:solidFill>
                <a:effectLst/>
                <a:latin typeface="Times New Roman" panose="02020603050405020304" pitchFamily="18" charset="0"/>
                <a:ea typeface="Calibri" panose="020F0502020204030204" pitchFamily="34" charset="0"/>
              </a:rPr>
              <a:t>A testing class is prepared and different functions are defined inside it which are to be used further.</a:t>
            </a:r>
          </a:p>
        </p:txBody>
      </p:sp>
      <p:pic>
        <p:nvPicPr>
          <p:cNvPr id="6" name="Picture 5">
            <a:extLst>
              <a:ext uri="{FF2B5EF4-FFF2-40B4-BE49-F238E27FC236}">
                <a16:creationId xmlns:a16="http://schemas.microsoft.com/office/drawing/2014/main" id="{97545DBD-DB43-4185-8999-82B70ADB0070}"/>
              </a:ext>
            </a:extLst>
          </p:cNvPr>
          <p:cNvPicPr>
            <a:picLocks noChangeAspect="1"/>
          </p:cNvPicPr>
          <p:nvPr/>
        </p:nvPicPr>
        <p:blipFill rotWithShape="1">
          <a:blip r:embed="rId2"/>
          <a:srcRect l="14318" t="28417" r="13561" b="6802"/>
          <a:stretch/>
        </p:blipFill>
        <p:spPr>
          <a:xfrm>
            <a:off x="997527" y="1505527"/>
            <a:ext cx="10557164" cy="5135418"/>
          </a:xfrm>
          <a:prstGeom prst="rect">
            <a:avLst/>
          </a:prstGeom>
        </p:spPr>
      </p:pic>
    </p:spTree>
    <p:extLst>
      <p:ext uri="{BB962C8B-B14F-4D97-AF65-F5344CB8AC3E}">
        <p14:creationId xmlns:p14="http://schemas.microsoft.com/office/powerpoint/2010/main" val="61056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C87960-2725-4B34-B256-BABD8E55E119}"/>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4A01250D-04E9-439C-996F-34D9F1147403}"/>
              </a:ext>
            </a:extLst>
          </p:cNvPr>
          <p:cNvSpPr txBox="1"/>
          <p:nvPr/>
        </p:nvSpPr>
        <p:spPr>
          <a:xfrm>
            <a:off x="436154" y="420392"/>
            <a:ext cx="45402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OUTLINE</a:t>
            </a:r>
            <a:endParaRPr sz="3600" dirty="0">
              <a:latin typeface="Merriweather"/>
              <a:ea typeface="Merriweather"/>
              <a:cs typeface="Merriweather"/>
              <a:sym typeface="Merriweather"/>
            </a:endParaRPr>
          </a:p>
        </p:txBody>
      </p:sp>
      <p:sp>
        <p:nvSpPr>
          <p:cNvPr id="4" name="TextBox 3">
            <a:extLst>
              <a:ext uri="{FF2B5EF4-FFF2-40B4-BE49-F238E27FC236}">
                <a16:creationId xmlns:a16="http://schemas.microsoft.com/office/drawing/2014/main" id="{92303E9B-CB9E-4326-935B-48B529DBDFFA}"/>
              </a:ext>
            </a:extLst>
          </p:cNvPr>
          <p:cNvSpPr txBox="1"/>
          <p:nvPr/>
        </p:nvSpPr>
        <p:spPr>
          <a:xfrm>
            <a:off x="535709" y="1487054"/>
            <a:ext cx="11120582" cy="5170646"/>
          </a:xfrm>
          <a:prstGeom prst="rect">
            <a:avLst/>
          </a:prstGeom>
          <a:noFill/>
        </p:spPr>
        <p:txBody>
          <a:bodyPr wrap="square" rtlCol="0">
            <a:spAutoFit/>
          </a:bodyPr>
          <a:lstStyle/>
          <a:p>
            <a:pPr marL="342900" indent="-342900" algn="just">
              <a:buFont typeface="Wingdings" panose="05000000000000000000" pitchFamily="2" charset="2"/>
              <a:buChar char="v"/>
            </a:pPr>
            <a:r>
              <a:rPr lang="en-US" sz="2200" dirty="0">
                <a:solidFill>
                  <a:schemeClr val="bg1"/>
                </a:solidFill>
              </a:rPr>
              <a:t>ABSTRACT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INTRODUCTION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LITERATURE REVIEW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PROJECT WORKFLOW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METHODOLOGY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OUTCOME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REFERENCE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FUTURE WORK </a:t>
            </a:r>
            <a:endParaRPr lang="en-IN" sz="2200" dirty="0">
              <a:solidFill>
                <a:schemeClr val="bg1"/>
              </a:solidFill>
            </a:endParaRPr>
          </a:p>
        </p:txBody>
      </p:sp>
    </p:spTree>
    <p:extLst>
      <p:ext uri="{BB962C8B-B14F-4D97-AF65-F5344CB8AC3E}">
        <p14:creationId xmlns:p14="http://schemas.microsoft.com/office/powerpoint/2010/main" val="360972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41E729B-5BCC-4A55-BCAA-C206B309E7CA}"/>
              </a:ext>
            </a:extLst>
          </p:cNvPr>
          <p:cNvSpPr txBox="1"/>
          <p:nvPr/>
        </p:nvSpPr>
        <p:spPr>
          <a:xfrm>
            <a:off x="905164" y="369449"/>
            <a:ext cx="11065163" cy="5816977"/>
          </a:xfrm>
          <a:prstGeom prst="rect">
            <a:avLst/>
          </a:prstGeom>
          <a:noFill/>
        </p:spPr>
        <p:txBody>
          <a:bodyPr wrap="square" rtlCol="0">
            <a:spAutoFit/>
          </a:bodyPr>
          <a:lstStyle/>
          <a:p>
            <a:pPr algn="just"/>
            <a:r>
              <a:rPr lang="en-US" sz="3200" b="1" i="0" dirty="0">
                <a:solidFill>
                  <a:schemeClr val="bg1"/>
                </a:solidFill>
                <a:effectLst/>
              </a:rPr>
              <a:t>Files Obtained</a:t>
            </a:r>
          </a:p>
          <a:p>
            <a:pPr algn="just"/>
            <a:endParaRPr lang="en-US" sz="1400" b="1" i="0" dirty="0">
              <a:solidFill>
                <a:schemeClr val="bg1"/>
              </a:solidFill>
              <a:effectLst/>
            </a:endParaRPr>
          </a:p>
          <a:p>
            <a:pPr algn="just"/>
            <a:r>
              <a:rPr lang="en-US" sz="2200" b="0" i="0" dirty="0">
                <a:solidFill>
                  <a:schemeClr val="bg1"/>
                </a:solidFill>
                <a:effectLst/>
              </a:rPr>
              <a:t>After the project is complete, all these files </a:t>
            </a:r>
            <a:r>
              <a:rPr lang="en-US" sz="2200" dirty="0">
                <a:solidFill>
                  <a:schemeClr val="bg1"/>
                </a:solidFill>
              </a:rPr>
              <a:t>are </a:t>
            </a:r>
            <a:r>
              <a:rPr lang="en-US" sz="2200" b="0" i="0" dirty="0">
                <a:solidFill>
                  <a:schemeClr val="bg1"/>
                </a:solidFill>
                <a:effectLst/>
              </a:rPr>
              <a:t>obtained. </a:t>
            </a:r>
          </a:p>
          <a:p>
            <a:pPr algn="just"/>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err="1">
                <a:solidFill>
                  <a:schemeClr val="bg1"/>
                </a:solidFill>
                <a:effectLst/>
              </a:rPr>
              <a:t>intents.json</a:t>
            </a:r>
            <a:r>
              <a:rPr lang="en-US" sz="2200" b="0" i="0" dirty="0">
                <a:solidFill>
                  <a:schemeClr val="bg1"/>
                </a:solidFill>
                <a:effectLst/>
              </a:rPr>
              <a:t>: This file contains sets of tags, patterns, and responses. The intent of every class has a set and filter to check in which contexts the user query belong to.</a:t>
            </a:r>
          </a:p>
          <a:p>
            <a:pPr algn="l" fontAlgn="base"/>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a:solidFill>
                  <a:schemeClr val="bg1"/>
                </a:solidFill>
                <a:effectLst/>
              </a:rPr>
              <a:t>training.py</a:t>
            </a:r>
            <a:r>
              <a:rPr lang="en-US" sz="2200" b="0" i="0" dirty="0">
                <a:solidFill>
                  <a:schemeClr val="bg1"/>
                </a:solidFill>
                <a:effectLst/>
              </a:rPr>
              <a:t>: This file is used to create the model and train our python chatbot.</a:t>
            </a:r>
          </a:p>
          <a:p>
            <a:pPr algn="l" fontAlgn="base"/>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err="1">
                <a:solidFill>
                  <a:schemeClr val="bg1"/>
                </a:solidFill>
                <a:effectLst/>
              </a:rPr>
              <a:t>training_data.file</a:t>
            </a:r>
            <a:r>
              <a:rPr lang="en-US" sz="2200" b="0" i="0" dirty="0">
                <a:solidFill>
                  <a:schemeClr val="bg1"/>
                </a:solidFill>
                <a:effectLst/>
              </a:rPr>
              <a:t>: This file contains lists of words, patterns, and training sets in a binary format which we get when we train our chat bot model.</a:t>
            </a:r>
          </a:p>
          <a:p>
            <a:pPr algn="l" fontAlgn="base"/>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a:solidFill>
                  <a:schemeClr val="bg1"/>
                </a:solidFill>
                <a:effectLst/>
              </a:rPr>
              <a:t>chatbot_model.h5</a:t>
            </a:r>
            <a:r>
              <a:rPr lang="en-US" sz="2200" b="0" i="0" dirty="0">
                <a:solidFill>
                  <a:schemeClr val="bg1"/>
                </a:solidFill>
                <a:effectLst/>
              </a:rPr>
              <a:t>: This file stores the trained model neurons weights and also the configuration of the model.</a:t>
            </a:r>
          </a:p>
          <a:p>
            <a:pPr algn="l" fontAlgn="base"/>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a:solidFill>
                  <a:schemeClr val="bg1"/>
                </a:solidFill>
                <a:effectLst/>
              </a:rPr>
              <a:t>testing.py</a:t>
            </a:r>
            <a:r>
              <a:rPr lang="en-US" sz="2200" b="0" i="0" dirty="0">
                <a:solidFill>
                  <a:schemeClr val="bg1"/>
                </a:solidFill>
                <a:effectLst/>
              </a:rPr>
              <a:t>: This file is used to predict in which tag(classes) the user’s query belongs to and return a random response from that tag.</a:t>
            </a:r>
          </a:p>
          <a:p>
            <a:pPr algn="l" fontAlgn="base"/>
            <a:endParaRPr lang="en-US" sz="1400" b="0" i="0" dirty="0">
              <a:solidFill>
                <a:schemeClr val="bg1"/>
              </a:solidFill>
              <a:effectLst/>
            </a:endParaRPr>
          </a:p>
          <a:p>
            <a:pPr marL="342900" indent="-342900" algn="l" fontAlgn="base">
              <a:buFont typeface="Wingdings" panose="05000000000000000000" pitchFamily="2" charset="2"/>
              <a:buChar char="v"/>
            </a:pPr>
            <a:r>
              <a:rPr lang="en-US" sz="2200" b="1" i="0" dirty="0">
                <a:solidFill>
                  <a:schemeClr val="bg1"/>
                </a:solidFill>
                <a:effectLst/>
              </a:rPr>
              <a:t>chatbot_gui.py</a:t>
            </a:r>
            <a:r>
              <a:rPr lang="en-US" sz="2200" b="0" i="0" dirty="0">
                <a:solidFill>
                  <a:schemeClr val="bg1"/>
                </a:solidFill>
                <a:effectLst/>
              </a:rPr>
              <a:t>: This file is the GUI for the Chatbot where users can interact with </a:t>
            </a:r>
            <a:r>
              <a:rPr lang="en-US" sz="2200" b="0" i="0">
                <a:solidFill>
                  <a:schemeClr val="bg1"/>
                </a:solidFill>
                <a:effectLst/>
              </a:rPr>
              <a:t>the bot.</a:t>
            </a:r>
            <a:endParaRPr lang="en-US" sz="2200" b="0" i="0" dirty="0">
              <a:solidFill>
                <a:schemeClr val="bg1"/>
              </a:solidFill>
              <a:effectLst/>
            </a:endParaRPr>
          </a:p>
        </p:txBody>
      </p:sp>
    </p:spTree>
    <p:extLst>
      <p:ext uri="{BB962C8B-B14F-4D97-AF65-F5344CB8AC3E}">
        <p14:creationId xmlns:p14="http://schemas.microsoft.com/office/powerpoint/2010/main" val="236338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16E17486-CDEC-41ED-8E14-D51A3F35CDA3}"/>
              </a:ext>
            </a:extLst>
          </p:cNvPr>
          <p:cNvSpPr txBox="1"/>
          <p:nvPr/>
        </p:nvSpPr>
        <p:spPr>
          <a:xfrm>
            <a:off x="868218" y="415633"/>
            <a:ext cx="10908146" cy="6093976"/>
          </a:xfrm>
          <a:prstGeom prst="rect">
            <a:avLst/>
          </a:prstGeom>
          <a:noFill/>
        </p:spPr>
        <p:txBody>
          <a:bodyPr wrap="square" rtlCol="0">
            <a:spAutoFit/>
          </a:bodyPr>
          <a:lstStyle/>
          <a:p>
            <a:r>
              <a:rPr lang="en-US" sz="3200" b="1" dirty="0">
                <a:solidFill>
                  <a:schemeClr val="bg1"/>
                </a:solidFill>
              </a:rPr>
              <a:t>Libraries Used </a:t>
            </a:r>
          </a:p>
          <a:p>
            <a:endParaRPr lang="en-US" sz="1400" b="1" dirty="0">
              <a:solidFill>
                <a:schemeClr val="bg1"/>
              </a:solidFill>
            </a:endParaRPr>
          </a:p>
          <a:p>
            <a:pPr marL="342900" indent="-342900" algn="just">
              <a:buFont typeface="Wingdings" panose="05000000000000000000" pitchFamily="2" charset="2"/>
              <a:buChar char="v"/>
            </a:pPr>
            <a:r>
              <a:rPr lang="en-US" sz="2200" b="1" dirty="0">
                <a:solidFill>
                  <a:schemeClr val="bg1"/>
                </a:solidFill>
              </a:rPr>
              <a:t>NumPy</a:t>
            </a:r>
            <a:r>
              <a:rPr lang="en-US" sz="2200" dirty="0">
                <a:solidFill>
                  <a:schemeClr val="bg1"/>
                </a:solidFill>
              </a:rPr>
              <a:t>: </a:t>
            </a:r>
            <a:r>
              <a:rPr lang="en-US" sz="2200" b="0" i="0" dirty="0">
                <a:solidFill>
                  <a:schemeClr val="bg1"/>
                </a:solidFill>
                <a:effectLst/>
              </a:rPr>
              <a:t> fundamental package for scientific computing in Python.</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err="1">
                <a:solidFill>
                  <a:schemeClr val="bg1"/>
                </a:solidFill>
              </a:rPr>
              <a:t>Tkinter</a:t>
            </a:r>
            <a:r>
              <a:rPr lang="en-IN" sz="2200" dirty="0">
                <a:solidFill>
                  <a:schemeClr val="bg1"/>
                </a:solidFill>
              </a:rPr>
              <a:t>: </a:t>
            </a:r>
            <a:r>
              <a:rPr lang="en-IN" sz="2200" i="0" dirty="0">
                <a:solidFill>
                  <a:schemeClr val="bg1"/>
                </a:solidFill>
                <a:effectLst/>
              </a:rPr>
              <a:t>Python's de-facto standard GUI (Graphical User Interface) package.</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err="1">
                <a:solidFill>
                  <a:schemeClr val="bg1"/>
                </a:solidFill>
              </a:rPr>
              <a:t>Json</a:t>
            </a:r>
            <a:r>
              <a:rPr lang="en-IN" sz="2200" dirty="0">
                <a:solidFill>
                  <a:schemeClr val="bg1"/>
                </a:solidFill>
              </a:rPr>
              <a:t>: J</a:t>
            </a:r>
            <a:r>
              <a:rPr lang="en-US" sz="2200" b="0" i="0" dirty="0" err="1">
                <a:solidFill>
                  <a:schemeClr val="bg1"/>
                </a:solidFill>
                <a:effectLst/>
              </a:rPr>
              <a:t>avaScript</a:t>
            </a:r>
            <a:r>
              <a:rPr lang="en-US" sz="2200" b="0" i="0" dirty="0">
                <a:solidFill>
                  <a:schemeClr val="bg1"/>
                </a:solidFill>
                <a:effectLst/>
              </a:rPr>
              <a:t> </a:t>
            </a:r>
            <a:r>
              <a:rPr lang="en-US" sz="2200" i="0" dirty="0">
                <a:solidFill>
                  <a:schemeClr val="bg1"/>
                </a:solidFill>
                <a:effectLst/>
              </a:rPr>
              <a:t>Object Notation (JSON) is a standardized format commonly used to transfer data as text that can be sent over a network</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err="1">
                <a:solidFill>
                  <a:schemeClr val="bg1"/>
                </a:solidFill>
              </a:rPr>
              <a:t>Nltk</a:t>
            </a:r>
            <a:r>
              <a:rPr lang="en-IN" sz="2200" dirty="0">
                <a:solidFill>
                  <a:schemeClr val="bg1"/>
                </a:solidFill>
              </a:rPr>
              <a:t>: l</a:t>
            </a:r>
            <a:r>
              <a:rPr lang="en-US" sz="2200" b="0" i="0" dirty="0" err="1">
                <a:solidFill>
                  <a:schemeClr val="bg1"/>
                </a:solidFill>
                <a:effectLst/>
              </a:rPr>
              <a:t>eading</a:t>
            </a:r>
            <a:r>
              <a:rPr lang="en-US" sz="2200" b="0" i="0" dirty="0">
                <a:solidFill>
                  <a:schemeClr val="bg1"/>
                </a:solidFill>
                <a:effectLst/>
              </a:rPr>
              <a:t> platform for </a:t>
            </a:r>
            <a:r>
              <a:rPr lang="en-US" sz="2200" i="0" dirty="0">
                <a:solidFill>
                  <a:schemeClr val="bg1"/>
                </a:solidFill>
                <a:effectLst/>
              </a:rPr>
              <a:t>building Python programs </a:t>
            </a:r>
            <a:r>
              <a:rPr lang="en-US" sz="2200" b="0" i="0" dirty="0">
                <a:solidFill>
                  <a:schemeClr val="bg1"/>
                </a:solidFill>
                <a:effectLst/>
              </a:rPr>
              <a:t>to work with human language data.</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a:solidFill>
                  <a:schemeClr val="bg1"/>
                </a:solidFill>
              </a:rPr>
              <a:t>Random</a:t>
            </a:r>
            <a:r>
              <a:rPr lang="en-IN" sz="2200" dirty="0">
                <a:solidFill>
                  <a:schemeClr val="bg1"/>
                </a:solidFill>
              </a:rPr>
              <a:t>: </a:t>
            </a:r>
            <a:r>
              <a:rPr lang="en-US" sz="2200" b="0" i="0" dirty="0">
                <a:solidFill>
                  <a:schemeClr val="bg1"/>
                </a:solidFill>
                <a:effectLst/>
              </a:rPr>
              <a:t>in-built module of Python which is used to generate random numbers.</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a:solidFill>
                  <a:schemeClr val="bg1"/>
                </a:solidFill>
              </a:rPr>
              <a:t>Pickle</a:t>
            </a:r>
            <a:r>
              <a:rPr lang="en-IN" sz="2200" dirty="0">
                <a:solidFill>
                  <a:schemeClr val="bg1"/>
                </a:solidFill>
              </a:rPr>
              <a:t>: </a:t>
            </a:r>
            <a:r>
              <a:rPr lang="en-US" sz="2200" i="0" dirty="0">
                <a:solidFill>
                  <a:schemeClr val="bg1"/>
                </a:solidFill>
                <a:effectLst/>
              </a:rPr>
              <a:t>the process whereby a Python object hierarchy is converted into a byte stream.</a:t>
            </a:r>
          </a:p>
          <a:p>
            <a:pPr marL="342900" indent="-342900" algn="just">
              <a:buFont typeface="Wingdings" panose="05000000000000000000" pitchFamily="2" charset="2"/>
              <a:buChar char="v"/>
            </a:pPr>
            <a:endParaRPr lang="en-US" sz="1400" b="1" dirty="0">
              <a:solidFill>
                <a:schemeClr val="bg1"/>
              </a:solidFill>
            </a:endParaRPr>
          </a:p>
          <a:p>
            <a:pPr marL="342900" indent="-342900" algn="just">
              <a:buFont typeface="Wingdings" panose="05000000000000000000" pitchFamily="2" charset="2"/>
              <a:buChar char="v"/>
            </a:pPr>
            <a:r>
              <a:rPr lang="en-IN" sz="2200" b="1" dirty="0">
                <a:solidFill>
                  <a:schemeClr val="bg1"/>
                </a:solidFill>
              </a:rPr>
              <a:t>TensorFlow</a:t>
            </a:r>
            <a:r>
              <a:rPr lang="en-IN" sz="2200" dirty="0">
                <a:solidFill>
                  <a:schemeClr val="bg1"/>
                </a:solidFill>
              </a:rPr>
              <a:t>: </a:t>
            </a:r>
            <a:r>
              <a:rPr lang="en-US" sz="2200" b="0" i="0" dirty="0">
                <a:solidFill>
                  <a:schemeClr val="bg1"/>
                </a:solidFill>
                <a:effectLst/>
              </a:rPr>
              <a:t>a collection of workflows to develop and train models.</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IN" sz="2200" b="1" dirty="0" err="1">
                <a:solidFill>
                  <a:schemeClr val="bg1"/>
                </a:solidFill>
              </a:rPr>
              <a:t>Sklearn</a:t>
            </a:r>
            <a:r>
              <a:rPr lang="en-IN" sz="2200" dirty="0">
                <a:solidFill>
                  <a:schemeClr val="bg1"/>
                </a:solidFill>
              </a:rPr>
              <a:t>: </a:t>
            </a:r>
            <a:r>
              <a:rPr lang="en-US" sz="2200" b="0" i="0" dirty="0">
                <a:solidFill>
                  <a:schemeClr val="bg1"/>
                </a:solidFill>
                <a:effectLst/>
              </a:rPr>
              <a:t>Scikit-learn (</a:t>
            </a:r>
            <a:r>
              <a:rPr lang="en-US" sz="2200" b="0" i="0" dirty="0" err="1">
                <a:solidFill>
                  <a:schemeClr val="bg1"/>
                </a:solidFill>
                <a:effectLst/>
              </a:rPr>
              <a:t>Sklearn</a:t>
            </a:r>
            <a:r>
              <a:rPr lang="en-US" sz="2200" b="0" i="0" dirty="0">
                <a:solidFill>
                  <a:schemeClr val="bg1"/>
                </a:solidFill>
                <a:effectLst/>
              </a:rPr>
              <a:t>) provides a selection of efficient tools for machine learning and statistical modeling including classification, regression, clustering and dimensionality reduction via a consistence interface in Python. </a:t>
            </a:r>
            <a:r>
              <a:rPr lang="en-IN" sz="2200" b="1" dirty="0">
                <a:solidFill>
                  <a:schemeClr val="bg1"/>
                </a:solidFill>
              </a:rPr>
              <a:t> </a:t>
            </a:r>
            <a:endParaRPr lang="en-US" sz="2200" b="1" dirty="0">
              <a:solidFill>
                <a:schemeClr val="bg1"/>
              </a:solidFill>
            </a:endParaRPr>
          </a:p>
        </p:txBody>
      </p:sp>
    </p:spTree>
    <p:extLst>
      <p:ext uri="{BB962C8B-B14F-4D97-AF65-F5344CB8AC3E}">
        <p14:creationId xmlns:p14="http://schemas.microsoft.com/office/powerpoint/2010/main" val="1991956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AB45B655-DAFA-4F15-87F3-1BEA0FAEB9F7}"/>
              </a:ext>
            </a:extLst>
          </p:cNvPr>
          <p:cNvSpPr txBox="1"/>
          <p:nvPr/>
        </p:nvSpPr>
        <p:spPr>
          <a:xfrm>
            <a:off x="997527" y="323273"/>
            <a:ext cx="10972801" cy="6278642"/>
          </a:xfrm>
          <a:prstGeom prst="rect">
            <a:avLst/>
          </a:prstGeom>
          <a:noFill/>
        </p:spPr>
        <p:txBody>
          <a:bodyPr wrap="square" rtlCol="0">
            <a:spAutoFit/>
          </a:bodyPr>
          <a:lstStyle/>
          <a:p>
            <a:r>
              <a:rPr lang="en-US" sz="3200" b="1" dirty="0">
                <a:solidFill>
                  <a:schemeClr val="bg1"/>
                </a:solidFill>
              </a:rPr>
              <a:t>Some Concepts &amp; Methods used</a:t>
            </a:r>
          </a:p>
          <a:p>
            <a:endParaRPr lang="en-US" sz="1400" b="1" dirty="0">
              <a:solidFill>
                <a:schemeClr val="bg1"/>
              </a:solidFill>
            </a:endParaRPr>
          </a:p>
          <a:p>
            <a:pPr marL="342900" indent="-342900" algn="just">
              <a:buFont typeface="Wingdings" panose="05000000000000000000" pitchFamily="2" charset="2"/>
              <a:buChar char="v"/>
            </a:pPr>
            <a:r>
              <a:rPr lang="en-US" sz="2200" b="1" i="0" dirty="0">
                <a:solidFill>
                  <a:schemeClr val="bg1"/>
                </a:solidFill>
                <a:effectLst/>
              </a:rPr>
              <a:t>Lemmatization</a:t>
            </a:r>
            <a:r>
              <a:rPr lang="en-US" sz="2200" b="0" i="0" dirty="0">
                <a:solidFill>
                  <a:schemeClr val="bg1"/>
                </a:solidFill>
                <a:effectLst/>
              </a:rPr>
              <a:t>: the process of grouping together the different inflected forms of a word so they can be analyzed as a single item. </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US" sz="2200" b="1" i="0" dirty="0">
                <a:solidFill>
                  <a:schemeClr val="bg1"/>
                </a:solidFill>
                <a:effectLst/>
              </a:rPr>
              <a:t>Map function</a:t>
            </a:r>
            <a:r>
              <a:rPr lang="en-US" sz="2200" b="0" i="0" dirty="0">
                <a:solidFill>
                  <a:schemeClr val="bg1"/>
                </a:solidFill>
                <a:effectLst/>
              </a:rPr>
              <a:t>:  used to link “Functions” with every element of the “</a:t>
            </a:r>
            <a:r>
              <a:rPr lang="en-US" sz="2200" b="0" i="0" dirty="0" err="1">
                <a:solidFill>
                  <a:schemeClr val="bg1"/>
                </a:solidFill>
                <a:effectLst/>
              </a:rPr>
              <a:t>Iterables</a:t>
            </a:r>
            <a:r>
              <a:rPr lang="en-US" sz="2200" b="0" i="0" dirty="0">
                <a:solidFill>
                  <a:schemeClr val="bg1"/>
                </a:solidFill>
                <a:effectLst/>
              </a:rPr>
              <a:t>” and return the generator.</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US" sz="2200" b="1" i="0" dirty="0">
                <a:solidFill>
                  <a:schemeClr val="bg1"/>
                </a:solidFill>
                <a:effectLst/>
              </a:rPr>
              <a:t>Tokenizing:</a:t>
            </a:r>
            <a:r>
              <a:rPr lang="en-US" sz="2200" dirty="0">
                <a:solidFill>
                  <a:schemeClr val="bg1"/>
                </a:solidFill>
              </a:rPr>
              <a:t> </a:t>
            </a:r>
            <a:r>
              <a:rPr lang="en-US" sz="2200" b="0" i="0" dirty="0">
                <a:solidFill>
                  <a:schemeClr val="bg1"/>
                </a:solidFill>
                <a:effectLst/>
              </a:rPr>
              <a:t>the process of splitting a stream of texts like sentences into smaller chunks(tokens) like words.</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US" sz="2200" b="1" i="0" dirty="0">
                <a:solidFill>
                  <a:schemeClr val="bg1"/>
                </a:solidFill>
                <a:effectLst/>
              </a:rPr>
              <a:t>Stemming</a:t>
            </a:r>
            <a:r>
              <a:rPr lang="en-US" sz="2200" b="0" i="0" dirty="0">
                <a:solidFill>
                  <a:schemeClr val="bg1"/>
                </a:solidFill>
                <a:effectLst/>
              </a:rPr>
              <a:t>: the process of reducing words into their word stem i.e. root of the words.</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US" sz="2200" b="1" i="0" dirty="0">
                <a:solidFill>
                  <a:schemeClr val="bg1"/>
                </a:solidFill>
                <a:effectLst/>
              </a:rPr>
              <a:t>Bag of words</a:t>
            </a:r>
            <a:r>
              <a:rPr lang="en-US" sz="2200" b="0" i="0" dirty="0">
                <a:solidFill>
                  <a:schemeClr val="bg1"/>
                </a:solidFill>
                <a:effectLst/>
              </a:rPr>
              <a:t>: the process that one-hot encodes textual data and converts into a fixed-size vector length.</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IN" sz="2200" b="1" i="0" dirty="0">
                <a:solidFill>
                  <a:schemeClr val="bg1"/>
                </a:solidFill>
                <a:effectLst/>
              </a:rPr>
              <a:t>SGD optimizer</a:t>
            </a:r>
            <a:r>
              <a:rPr lang="en-IN" sz="2200" b="0" i="0" dirty="0">
                <a:solidFill>
                  <a:schemeClr val="bg1"/>
                </a:solidFill>
                <a:effectLst/>
              </a:rPr>
              <a:t>: </a:t>
            </a:r>
            <a:r>
              <a:rPr lang="en-US" sz="2200" b="0" i="0" dirty="0">
                <a:solidFill>
                  <a:schemeClr val="bg1"/>
                </a:solidFill>
                <a:effectLst/>
              </a:rPr>
              <a:t>a few samples are selected randomly instead of the whole data set for each iteration. </a:t>
            </a:r>
          </a:p>
          <a:p>
            <a:pPr marL="342900" indent="-342900" algn="just">
              <a:buFont typeface="Wingdings" panose="05000000000000000000" pitchFamily="2" charset="2"/>
              <a:buChar char="v"/>
            </a:pPr>
            <a:endParaRPr lang="en-US" sz="1400" b="0" i="0" dirty="0">
              <a:solidFill>
                <a:schemeClr val="bg1"/>
              </a:solidFill>
              <a:effectLst/>
            </a:endParaRPr>
          </a:p>
          <a:p>
            <a:pPr marL="342900" indent="-342900" algn="just">
              <a:buFont typeface="Wingdings" panose="05000000000000000000" pitchFamily="2" charset="2"/>
              <a:buChar char="v"/>
            </a:pPr>
            <a:r>
              <a:rPr lang="en-US" sz="2200" b="1" i="0" dirty="0">
                <a:solidFill>
                  <a:schemeClr val="bg1"/>
                </a:solidFill>
                <a:effectLst/>
              </a:rPr>
              <a:t>Function classify</a:t>
            </a:r>
            <a:r>
              <a:rPr lang="en-US" sz="2200" b="0" i="0" dirty="0">
                <a:solidFill>
                  <a:schemeClr val="bg1"/>
                </a:solidFill>
                <a:effectLst/>
              </a:rPr>
              <a:t>: This function will predict the tag(classes) for the user’s query.</a:t>
            </a:r>
            <a:endParaRPr lang="en-IN" sz="2200" b="1" dirty="0">
              <a:solidFill>
                <a:schemeClr val="bg1"/>
              </a:solidFill>
            </a:endParaRPr>
          </a:p>
        </p:txBody>
      </p:sp>
    </p:spTree>
    <p:extLst>
      <p:ext uri="{BB962C8B-B14F-4D97-AF65-F5344CB8AC3E}">
        <p14:creationId xmlns:p14="http://schemas.microsoft.com/office/powerpoint/2010/main" val="76476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C460C6-B5F3-4BD3-8F29-99F0458887A4}"/>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CE2A13F3-083F-459F-99D4-DE0898687596}"/>
              </a:ext>
            </a:extLst>
          </p:cNvPr>
          <p:cNvSpPr txBox="1"/>
          <p:nvPr/>
        </p:nvSpPr>
        <p:spPr>
          <a:xfrm>
            <a:off x="436154" y="420392"/>
            <a:ext cx="971461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OUTCOME</a:t>
            </a:r>
            <a:endParaRPr sz="3600" dirty="0">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B4D461BD-B7D1-49F6-97DB-D9EEB595A51F}"/>
              </a:ext>
            </a:extLst>
          </p:cNvPr>
          <p:cNvSpPr txBox="1"/>
          <p:nvPr/>
        </p:nvSpPr>
        <p:spPr>
          <a:xfrm>
            <a:off x="350982" y="1353264"/>
            <a:ext cx="11388435" cy="5391219"/>
          </a:xfrm>
          <a:prstGeom prst="rect">
            <a:avLst/>
          </a:prstGeom>
          <a:noFill/>
        </p:spPr>
        <p:txBody>
          <a:bodyPr wrap="square">
            <a:spAutoFit/>
          </a:bodyPr>
          <a:lstStyle/>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The ChatBot:</a:t>
            </a:r>
          </a:p>
          <a:p>
            <a:pPr algn="just">
              <a:lnSpc>
                <a:spcPct val="107000"/>
              </a:lnSpc>
              <a:spcAft>
                <a:spcPts val="800"/>
              </a:spcAft>
            </a:pPr>
            <a:endParaRPr lang="en-US" sz="1000" dirty="0">
              <a:solidFill>
                <a:schemeClr val="bg1"/>
              </a:solidFill>
              <a:effectLst/>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ffectLst/>
                <a:ea typeface="Calibri" panose="020F0502020204030204" pitchFamily="34" charset="0"/>
                <a:cs typeface="Times New Roman" panose="02020603050405020304" pitchFamily="18" charset="0"/>
              </a:rPr>
              <a:t>Is an AI driven B2B ChatBot that gives all the data connected with construction work on field and materials required. </a:t>
            </a:r>
          </a:p>
          <a:p>
            <a:pPr algn="just">
              <a:lnSpc>
                <a:spcPct val="107000"/>
              </a:lnSpc>
              <a:spcAft>
                <a:spcPts val="800"/>
              </a:spcAft>
            </a:pPr>
            <a:endParaRPr lang="en-US" sz="1000" dirty="0">
              <a:solidFill>
                <a:schemeClr val="bg1"/>
              </a:solidFill>
              <a:effectLst/>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ffectLst/>
                <a:ea typeface="Calibri" panose="020F0502020204030204" pitchFamily="34" charset="0"/>
                <a:cs typeface="Times New Roman" panose="02020603050405020304" pitchFamily="18" charset="0"/>
              </a:rPr>
              <a:t>Is a quick and simple method for following the advancement and apparatus.</a:t>
            </a:r>
          </a:p>
          <a:p>
            <a:pPr marL="342900" indent="-342900" algn="just">
              <a:lnSpc>
                <a:spcPct val="107000"/>
              </a:lnSpc>
              <a:spcAft>
                <a:spcPts val="800"/>
              </a:spcAft>
              <a:buFont typeface="Wingdings" panose="05000000000000000000" pitchFamily="2" charset="2"/>
              <a:buChar char="v"/>
            </a:pPr>
            <a:endParaRPr lang="en-US" sz="1000" dirty="0">
              <a:solidFill>
                <a:schemeClr val="bg1"/>
              </a:solidFill>
              <a:effectLst/>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ffectLst/>
                <a:ea typeface="Calibri" panose="020F0502020204030204" pitchFamily="34" charset="0"/>
                <a:cs typeface="Times New Roman" panose="02020603050405020304" pitchFamily="18" charset="0"/>
              </a:rPr>
              <a:t>Can team up everything at a solitary spot and access it with a couple of words or snaps.</a:t>
            </a:r>
          </a:p>
          <a:p>
            <a:pPr marL="342900" indent="-342900" algn="just">
              <a:lnSpc>
                <a:spcPct val="107000"/>
              </a:lnSpc>
              <a:spcAft>
                <a:spcPts val="800"/>
              </a:spcAft>
              <a:buFont typeface="Wingdings" panose="05000000000000000000" pitchFamily="2" charset="2"/>
              <a:buChar char="v"/>
            </a:pPr>
            <a:endParaRPr lang="en-US" sz="1000" dirty="0">
              <a:solidFill>
                <a:schemeClr val="bg1"/>
              </a:solidFill>
              <a:effectLst/>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a typeface="Calibri" panose="020F0502020204030204" pitchFamily="34" charset="0"/>
                <a:cs typeface="Times New Roman" panose="02020603050405020304" pitchFamily="18" charset="0"/>
              </a:rPr>
              <a:t>Can make work for Engineers and Coordinators easy. </a:t>
            </a:r>
          </a:p>
          <a:p>
            <a:pPr marL="342900" indent="-342900" algn="just">
              <a:lnSpc>
                <a:spcPct val="107000"/>
              </a:lnSpc>
              <a:spcAft>
                <a:spcPts val="800"/>
              </a:spcAft>
              <a:buFont typeface="Wingdings" panose="05000000000000000000" pitchFamily="2" charset="2"/>
              <a:buChar char="v"/>
            </a:pPr>
            <a:endParaRPr lang="en-US" sz="1000" dirty="0">
              <a:solidFill>
                <a:schemeClr val="bg1"/>
              </a:solidFill>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ffectLst/>
                <a:ea typeface="Calibri" panose="020F0502020204030204" pitchFamily="34" charset="0"/>
                <a:cs typeface="Times New Roman" panose="02020603050405020304" pitchFamily="18" charset="0"/>
              </a:rPr>
              <a:t>Can reduce the load </a:t>
            </a:r>
            <a:r>
              <a:rPr lang="en-US" sz="2200" dirty="0">
                <a:solidFill>
                  <a:schemeClr val="bg1"/>
                </a:solidFill>
                <a:ea typeface="Calibri" panose="020F0502020204030204" pitchFamily="34" charset="0"/>
                <a:cs typeface="Times New Roman" panose="02020603050405020304" pitchFamily="18" charset="0"/>
              </a:rPr>
              <a:t>of Sub-Engineer.</a:t>
            </a:r>
          </a:p>
          <a:p>
            <a:pPr marL="342900" indent="-342900" algn="just">
              <a:lnSpc>
                <a:spcPct val="107000"/>
              </a:lnSpc>
              <a:spcAft>
                <a:spcPts val="800"/>
              </a:spcAft>
              <a:buFont typeface="Wingdings" panose="05000000000000000000" pitchFamily="2" charset="2"/>
              <a:buChar char="v"/>
            </a:pPr>
            <a:endParaRPr lang="en-US" sz="1000" dirty="0">
              <a:solidFill>
                <a:schemeClr val="bg1"/>
              </a:solidFill>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v"/>
            </a:pPr>
            <a:r>
              <a:rPr lang="en-US" sz="2200" dirty="0">
                <a:solidFill>
                  <a:schemeClr val="bg1"/>
                </a:solidFill>
                <a:ea typeface="Calibri" panose="020F0502020204030204" pitchFamily="34" charset="0"/>
                <a:cs typeface="Times New Roman" panose="02020603050405020304" pitchFamily="18" charset="0"/>
              </a:rPr>
              <a:t>Is an ease &amp; Sorted system of information.</a:t>
            </a:r>
            <a:endParaRPr lang="en-IN" sz="22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38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9628A7F-37F7-4711-9BCB-91D007522262}"/>
              </a:ext>
            </a:extLst>
          </p:cNvPr>
          <p:cNvPicPr>
            <a:picLocks noChangeAspect="1"/>
          </p:cNvPicPr>
          <p:nvPr/>
        </p:nvPicPr>
        <p:blipFill rotWithShape="1">
          <a:blip r:embed="rId2"/>
          <a:srcRect t="5583" b="7878"/>
          <a:stretch/>
        </p:blipFill>
        <p:spPr>
          <a:xfrm>
            <a:off x="1080656" y="323272"/>
            <a:ext cx="10603344" cy="6317671"/>
          </a:xfrm>
          <a:prstGeom prst="rect">
            <a:avLst/>
          </a:prstGeom>
        </p:spPr>
      </p:pic>
    </p:spTree>
    <p:extLst>
      <p:ext uri="{BB962C8B-B14F-4D97-AF65-F5344CB8AC3E}">
        <p14:creationId xmlns:p14="http://schemas.microsoft.com/office/powerpoint/2010/main" val="240787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018CE-6B5A-4F70-B0E4-D5A6E3848570}"/>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8E2060B7-BBE6-46C6-A281-ACC6398C108B}"/>
              </a:ext>
            </a:extLst>
          </p:cNvPr>
          <p:cNvSpPr txBox="1"/>
          <p:nvPr/>
        </p:nvSpPr>
        <p:spPr>
          <a:xfrm>
            <a:off x="436154" y="420392"/>
            <a:ext cx="45402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a:latin typeface="Merriweather"/>
                <a:ea typeface="Merriweather"/>
                <a:cs typeface="Merriweather"/>
                <a:sym typeface="Merriweather"/>
              </a:rPr>
              <a:t>REFERENCE </a:t>
            </a:r>
            <a:endParaRPr sz="3600" dirty="0">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9A7573B3-E257-4A71-8519-5F51D3003A86}"/>
              </a:ext>
            </a:extLst>
          </p:cNvPr>
          <p:cNvSpPr txBox="1"/>
          <p:nvPr/>
        </p:nvSpPr>
        <p:spPr>
          <a:xfrm>
            <a:off x="630110" y="1705900"/>
            <a:ext cx="5281155" cy="4447371"/>
          </a:xfrm>
          <a:prstGeom prst="rect">
            <a:avLst/>
          </a:prstGeom>
          <a:noFill/>
        </p:spPr>
        <p:txBody>
          <a:bodyPr wrap="square" rtlCol="0">
            <a:spAutoFit/>
          </a:bodyPr>
          <a:lstStyle/>
          <a:p>
            <a:pPr marL="342900" indent="-342900" algn="just">
              <a:buFont typeface="Wingdings" panose="05000000000000000000" pitchFamily="2" charset="2"/>
              <a:buChar char="v"/>
            </a:pPr>
            <a:r>
              <a:rPr lang="en-IN" sz="2200" dirty="0">
                <a:solidFill>
                  <a:schemeClr val="bg1"/>
                </a:solidFill>
                <a:hlinkClick r:id="rId2">
                  <a:extLst>
                    <a:ext uri="{A12FA001-AC4F-418D-AE19-62706E023703}">
                      <ahyp:hlinkClr xmlns:ahyp="http://schemas.microsoft.com/office/drawing/2018/hyperlinkcolor" val="tx"/>
                    </a:ext>
                  </a:extLst>
                </a:hlinkClick>
              </a:rPr>
              <a:t>RESEARCH PAPER – 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3">
                  <a:extLst>
                    <a:ext uri="{A12FA001-AC4F-418D-AE19-62706E023703}">
                      <ahyp:hlinkClr xmlns:ahyp="http://schemas.microsoft.com/office/drawing/2018/hyperlinkcolor" val="tx"/>
                    </a:ext>
                  </a:extLst>
                </a:hlinkClick>
              </a:rPr>
              <a:t>RESEARCH PAPER – II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4">
                  <a:extLst>
                    <a:ext uri="{A12FA001-AC4F-418D-AE19-62706E023703}">
                      <ahyp:hlinkClr xmlns:ahyp="http://schemas.microsoft.com/office/drawing/2018/hyperlinkcolor" val="tx"/>
                    </a:ext>
                  </a:extLst>
                </a:hlinkClick>
              </a:rPr>
              <a:t>RESEARCH PAPER – III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5">
                  <a:extLst>
                    <a:ext uri="{A12FA001-AC4F-418D-AE19-62706E023703}">
                      <ahyp:hlinkClr xmlns:ahyp="http://schemas.microsoft.com/office/drawing/2018/hyperlinkcolor" val="tx"/>
                    </a:ext>
                  </a:extLst>
                </a:hlinkClick>
              </a:rPr>
              <a:t>CONSTRUCTION SECTOR &amp; CHATBOT – 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6">
                  <a:extLst>
                    <a:ext uri="{A12FA001-AC4F-418D-AE19-62706E023703}">
                      <ahyp:hlinkClr xmlns:ahyp="http://schemas.microsoft.com/office/drawing/2018/hyperlinkcolor" val="tx"/>
                    </a:ext>
                  </a:extLst>
                </a:hlinkClick>
              </a:rPr>
              <a:t>CONSTRUCTION SECTOR &amp; CHATBOT – II</a:t>
            </a:r>
            <a:endParaRPr lang="en-IN" sz="9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7">
                  <a:extLst>
                    <a:ext uri="{A12FA001-AC4F-418D-AE19-62706E023703}">
                      <ahyp:hlinkClr xmlns:ahyp="http://schemas.microsoft.com/office/drawing/2018/hyperlinkcolor" val="tx"/>
                    </a:ext>
                  </a:extLst>
                </a:hlinkClick>
              </a:rPr>
              <a:t>CODE REFERENCE – 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8">
                  <a:extLst>
                    <a:ext uri="{A12FA001-AC4F-418D-AE19-62706E023703}">
                      <ahyp:hlinkClr xmlns:ahyp="http://schemas.microsoft.com/office/drawing/2018/hyperlinkcolor" val="tx"/>
                    </a:ext>
                  </a:extLst>
                </a:hlinkClick>
              </a:rPr>
              <a:t>CODE REFERENCE – II</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9">
                  <a:extLst>
                    <a:ext uri="{A12FA001-AC4F-418D-AE19-62706E023703}">
                      <ahyp:hlinkClr xmlns:ahyp="http://schemas.microsoft.com/office/drawing/2018/hyperlinkcolor" val="tx"/>
                    </a:ext>
                  </a:extLst>
                </a:hlinkClick>
              </a:rPr>
              <a:t>CODE REFERENCE - III</a:t>
            </a:r>
            <a:endParaRPr lang="en-IN" sz="2200" dirty="0">
              <a:solidFill>
                <a:schemeClr val="bg1"/>
              </a:solidFill>
            </a:endParaRPr>
          </a:p>
          <a:p>
            <a:pPr marL="342900" indent="-342900" algn="just">
              <a:buFont typeface="Wingdings" panose="05000000000000000000" pitchFamily="2" charset="2"/>
              <a:buChar char="v"/>
            </a:pPr>
            <a:endParaRPr lang="en-IN" sz="900" dirty="0">
              <a:solidFill>
                <a:schemeClr val="bg1"/>
              </a:solidFill>
            </a:endParaRPr>
          </a:p>
        </p:txBody>
      </p:sp>
      <p:sp>
        <p:nvSpPr>
          <p:cNvPr id="6" name="TextBox 5">
            <a:extLst>
              <a:ext uri="{FF2B5EF4-FFF2-40B4-BE49-F238E27FC236}">
                <a16:creationId xmlns:a16="http://schemas.microsoft.com/office/drawing/2014/main" id="{9C390EE6-E689-4AF1-9FDA-B87393977811}"/>
              </a:ext>
            </a:extLst>
          </p:cNvPr>
          <p:cNvSpPr txBox="1"/>
          <p:nvPr/>
        </p:nvSpPr>
        <p:spPr>
          <a:xfrm>
            <a:off x="6991929" y="1720840"/>
            <a:ext cx="4627416" cy="2862322"/>
          </a:xfrm>
          <a:prstGeom prst="rect">
            <a:avLst/>
          </a:prstGeom>
          <a:noFill/>
        </p:spPr>
        <p:txBody>
          <a:bodyPr wrap="square">
            <a:spAutoFit/>
          </a:bodyPr>
          <a:lstStyle/>
          <a:p>
            <a:pPr marL="342900" indent="-342900" algn="just">
              <a:buFont typeface="Wingdings" panose="05000000000000000000" pitchFamily="2" charset="2"/>
              <a:buChar char="v"/>
            </a:pPr>
            <a:r>
              <a:rPr lang="en-US" sz="22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DATASET INFORMATION – I</a:t>
            </a:r>
            <a:endParaRPr lang="en-US" sz="22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22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DATASET INFORMATION – II</a:t>
            </a:r>
            <a:endParaRPr lang="en-US" sz="22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v"/>
            </a:pPr>
            <a:endParaRPr lang="en-US" sz="14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IN" sz="2200" dirty="0">
                <a:solidFill>
                  <a:schemeClr val="bg1"/>
                </a:solidFill>
                <a:hlinkClick r:id="rId12">
                  <a:extLst>
                    <a:ext uri="{A12FA001-AC4F-418D-AE19-62706E023703}">
                      <ahyp:hlinkClr xmlns:ahyp="http://schemas.microsoft.com/office/drawing/2018/hyperlinkcolor" val="tx"/>
                    </a:ext>
                  </a:extLst>
                </a:hlinkClick>
              </a:rPr>
              <a:t>TYPES OF CHATBOT </a:t>
            </a:r>
            <a:endParaRPr lang="en-IN" sz="2200" dirty="0">
              <a:solidFill>
                <a:schemeClr val="bg1"/>
              </a:solidFill>
            </a:endParaRPr>
          </a:p>
          <a:p>
            <a:pPr marL="342900" indent="-342900" algn="just">
              <a:buFont typeface="Wingdings" panose="05000000000000000000" pitchFamily="2" charset="2"/>
              <a:buChar char="v"/>
            </a:pPr>
            <a:endParaRPr lang="en-IN" sz="1400" dirty="0">
              <a:solidFill>
                <a:schemeClr val="bg1"/>
              </a:solidFill>
            </a:endParaRPr>
          </a:p>
          <a:p>
            <a:pPr marL="342900" indent="-342900" algn="just">
              <a:buFont typeface="Wingdings" panose="05000000000000000000" pitchFamily="2" charset="2"/>
              <a:buChar char="v"/>
            </a:pPr>
            <a:r>
              <a:rPr lang="en-IN" sz="2200" dirty="0">
                <a:solidFill>
                  <a:schemeClr val="bg1"/>
                </a:solidFill>
                <a:hlinkClick r:id="rId13">
                  <a:extLst>
                    <a:ext uri="{A12FA001-AC4F-418D-AE19-62706E023703}">
                      <ahyp:hlinkClr xmlns:ahyp="http://schemas.microsoft.com/office/drawing/2018/hyperlinkcolor" val="tx"/>
                    </a:ext>
                  </a:extLst>
                </a:hlinkClick>
              </a:rPr>
              <a:t>CHATBOT HISTORY </a:t>
            </a:r>
            <a:endParaRPr lang="en-US" sz="22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v"/>
            </a:pPr>
            <a:endParaRPr lang="en-US"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IN" sz="2200" dirty="0">
                <a:solidFill>
                  <a:schemeClr val="bg1"/>
                </a:solidFill>
                <a:hlinkClick r:id="rId14">
                  <a:extLst>
                    <a:ext uri="{A12FA001-AC4F-418D-AE19-62706E023703}">
                      <ahyp:hlinkClr xmlns:ahyp="http://schemas.microsoft.com/office/drawing/2018/hyperlinkcolor" val="tx"/>
                    </a:ext>
                  </a:extLst>
                </a:hlinkClick>
              </a:rPr>
              <a:t>BLOG</a:t>
            </a:r>
            <a:endParaRPr lang="en-IN" sz="2200" dirty="0">
              <a:solidFill>
                <a:schemeClr val="bg1"/>
              </a:solidFill>
            </a:endParaRPr>
          </a:p>
          <a:p>
            <a:pPr marL="457200" indent="-457200" algn="just">
              <a:buFont typeface="Wingdings" panose="05000000000000000000" pitchFamily="2" charset="2"/>
              <a:buChar char="v"/>
            </a:pPr>
            <a:endParaRPr lang="en-US"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4611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018CE-6B5A-4F70-B0E4-D5A6E3848570}"/>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78E28B92-8E34-4DD7-B826-4C15506E7A3A}"/>
              </a:ext>
            </a:extLst>
          </p:cNvPr>
          <p:cNvSpPr txBox="1"/>
          <p:nvPr/>
        </p:nvSpPr>
        <p:spPr>
          <a:xfrm>
            <a:off x="436154" y="420392"/>
            <a:ext cx="9215846"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FUTURE WORK </a:t>
            </a:r>
            <a:endParaRPr sz="3600" dirty="0">
              <a:latin typeface="Merriweather"/>
              <a:ea typeface="Merriweather"/>
              <a:cs typeface="Merriweather"/>
              <a:sym typeface="Merriweather"/>
            </a:endParaRPr>
          </a:p>
        </p:txBody>
      </p:sp>
      <p:sp>
        <p:nvSpPr>
          <p:cNvPr id="4" name="TextBox 3">
            <a:extLst>
              <a:ext uri="{FF2B5EF4-FFF2-40B4-BE49-F238E27FC236}">
                <a16:creationId xmlns:a16="http://schemas.microsoft.com/office/drawing/2014/main" id="{FE7C11C7-2551-4AC6-9224-54D4C0D479E7}"/>
              </a:ext>
            </a:extLst>
          </p:cNvPr>
          <p:cNvSpPr txBox="1"/>
          <p:nvPr/>
        </p:nvSpPr>
        <p:spPr>
          <a:xfrm>
            <a:off x="498764" y="1616363"/>
            <a:ext cx="6797964" cy="3477875"/>
          </a:xfrm>
          <a:prstGeom prst="rect">
            <a:avLst/>
          </a:prstGeom>
          <a:noFill/>
        </p:spPr>
        <p:txBody>
          <a:bodyPr wrap="square" rtlCol="0">
            <a:spAutoFit/>
          </a:bodyPr>
          <a:lstStyle/>
          <a:p>
            <a:pPr algn="just"/>
            <a:r>
              <a:rPr lang="en-US" sz="2200" dirty="0">
                <a:solidFill>
                  <a:schemeClr val="bg1"/>
                </a:solidFill>
              </a:rPr>
              <a:t>A Dynamic &amp; More Interactive ChatBot which can :</a:t>
            </a:r>
          </a:p>
          <a:p>
            <a:pPr marL="342900" indent="-342900" algn="just">
              <a:buFont typeface="Wingdings" panose="05000000000000000000" pitchFamily="2" charset="2"/>
              <a:buChar char="q"/>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Connect with messaging tools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Iot devices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Generate real time data  </a:t>
            </a:r>
          </a:p>
          <a:p>
            <a:pPr marL="342900" indent="-342900" algn="just">
              <a:buFont typeface="Wingdings" panose="05000000000000000000" pitchFamily="2" charset="2"/>
              <a:buChar char="v"/>
            </a:pPr>
            <a:endParaRPr lang="en-US" sz="2200" dirty="0">
              <a:solidFill>
                <a:schemeClr val="bg1"/>
              </a:solidFill>
            </a:endParaRPr>
          </a:p>
          <a:p>
            <a:pPr marL="342900" indent="-342900" algn="just">
              <a:buFont typeface="Wingdings" panose="05000000000000000000" pitchFamily="2" charset="2"/>
              <a:buChar char="v"/>
            </a:pPr>
            <a:r>
              <a:rPr lang="en-US" sz="2200" dirty="0">
                <a:solidFill>
                  <a:schemeClr val="bg1"/>
                </a:solidFill>
              </a:rPr>
              <a:t>Automatically add data </a:t>
            </a:r>
          </a:p>
          <a:p>
            <a:pPr marL="342900" indent="-342900" algn="just">
              <a:buFont typeface="Wingdings" panose="05000000000000000000" pitchFamily="2" charset="2"/>
              <a:buChar char="q"/>
            </a:pPr>
            <a:endParaRPr lang="en-IN" sz="2200" dirty="0">
              <a:solidFill>
                <a:schemeClr val="bg1"/>
              </a:solidFill>
            </a:endParaRPr>
          </a:p>
        </p:txBody>
      </p:sp>
      <p:pic>
        <p:nvPicPr>
          <p:cNvPr id="5" name="Picture 4" descr="chatbot in python">
            <a:extLst>
              <a:ext uri="{FF2B5EF4-FFF2-40B4-BE49-F238E27FC236}">
                <a16:creationId xmlns:a16="http://schemas.microsoft.com/office/drawing/2014/main" id="{D5339CD3-EEDD-49FD-98BA-8B3B81E268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06" t="18804" r="10079" b="3733"/>
          <a:stretch/>
        </p:blipFill>
        <p:spPr bwMode="auto">
          <a:xfrm>
            <a:off x="7453745" y="1616363"/>
            <a:ext cx="4239491" cy="491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06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7;p14">
            <a:extLst>
              <a:ext uri="{FF2B5EF4-FFF2-40B4-BE49-F238E27FC236}">
                <a16:creationId xmlns:a16="http://schemas.microsoft.com/office/drawing/2014/main" id="{CE2A13F3-083F-459F-99D4-DE0898687596}"/>
              </a:ext>
            </a:extLst>
          </p:cNvPr>
          <p:cNvSpPr txBox="1"/>
          <p:nvPr/>
        </p:nvSpPr>
        <p:spPr>
          <a:xfrm>
            <a:off x="1073463" y="2424683"/>
            <a:ext cx="9714610" cy="375484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8800" dirty="0">
                <a:solidFill>
                  <a:schemeClr val="bg1"/>
                </a:solidFill>
                <a:latin typeface="Merriweather"/>
                <a:ea typeface="Merriweather"/>
                <a:cs typeface="Merriweather"/>
                <a:sym typeface="Merriweather"/>
              </a:rPr>
              <a:t>Thank You </a:t>
            </a:r>
          </a:p>
          <a:p>
            <a:pPr marL="0" lvl="0" indent="0" algn="ctr" rtl="0">
              <a:spcBef>
                <a:spcPts val="0"/>
              </a:spcBef>
              <a:spcAft>
                <a:spcPts val="0"/>
              </a:spcAft>
              <a:buNone/>
            </a:pPr>
            <a:endParaRPr lang="en" sz="3600" dirty="0">
              <a:solidFill>
                <a:schemeClr val="bg1"/>
              </a:solidFill>
              <a:latin typeface="Merriweather"/>
              <a:ea typeface="Merriweather"/>
              <a:cs typeface="Merriweather"/>
              <a:sym typeface="Merriweather"/>
            </a:endParaRPr>
          </a:p>
          <a:p>
            <a:pPr marL="0" lvl="0" indent="0" algn="ctr" rtl="0">
              <a:spcBef>
                <a:spcPts val="0"/>
              </a:spcBef>
              <a:spcAft>
                <a:spcPts val="0"/>
              </a:spcAft>
              <a:buNone/>
            </a:pPr>
            <a:endParaRPr lang="en" sz="3600" dirty="0">
              <a:solidFill>
                <a:schemeClr val="bg1"/>
              </a:solidFill>
              <a:latin typeface="Merriweather"/>
              <a:ea typeface="Merriweather"/>
              <a:cs typeface="Merriweather"/>
              <a:sym typeface="Merriweather"/>
            </a:endParaRPr>
          </a:p>
          <a:p>
            <a:pPr marL="0" lvl="0" indent="0" algn="ctr" rtl="0">
              <a:spcBef>
                <a:spcPts val="0"/>
              </a:spcBef>
              <a:spcAft>
                <a:spcPts val="0"/>
              </a:spcAft>
              <a:buNone/>
            </a:pPr>
            <a:endParaRPr lang="en" sz="3600" dirty="0">
              <a:solidFill>
                <a:schemeClr val="bg1"/>
              </a:solidFill>
              <a:latin typeface="Merriweather"/>
              <a:ea typeface="Merriweather"/>
              <a:cs typeface="Merriweather"/>
              <a:sym typeface="Merriweather"/>
            </a:endParaRPr>
          </a:p>
          <a:p>
            <a:pPr marL="0" lvl="0" indent="0" algn="ctr" rtl="0">
              <a:spcBef>
                <a:spcPts val="0"/>
              </a:spcBef>
              <a:spcAft>
                <a:spcPts val="0"/>
              </a:spcAft>
              <a:buNone/>
            </a:pPr>
            <a:endParaRPr sz="3600" dirty="0">
              <a:solidFill>
                <a:schemeClr val="bg1"/>
              </a:solidFill>
              <a:latin typeface="Merriweather"/>
              <a:ea typeface="Merriweather"/>
              <a:cs typeface="Merriweather"/>
              <a:sym typeface="Merriweather"/>
            </a:endParaRPr>
          </a:p>
        </p:txBody>
      </p:sp>
      <p:sp>
        <p:nvSpPr>
          <p:cNvPr id="4" name="TextBox 3">
            <a:extLst>
              <a:ext uri="{FF2B5EF4-FFF2-40B4-BE49-F238E27FC236}">
                <a16:creationId xmlns:a16="http://schemas.microsoft.com/office/drawing/2014/main" id="{512D84C3-A4CA-4569-9196-E1E658E4D397}"/>
              </a:ext>
            </a:extLst>
          </p:cNvPr>
          <p:cNvSpPr txBox="1"/>
          <p:nvPr/>
        </p:nvSpPr>
        <p:spPr>
          <a:xfrm>
            <a:off x="7324436" y="5764028"/>
            <a:ext cx="4525818" cy="830997"/>
          </a:xfrm>
          <a:prstGeom prst="rect">
            <a:avLst/>
          </a:prstGeom>
          <a:noFill/>
        </p:spPr>
        <p:txBody>
          <a:bodyPr wrap="square" rtlCol="0">
            <a:spAutoFit/>
          </a:bodyPr>
          <a:lstStyle/>
          <a:p>
            <a:pPr algn="ctr"/>
            <a:r>
              <a:rPr lang="en-US" sz="2400" b="1" cap="none" spc="0" dirty="0">
                <a:ln w="0"/>
                <a:effectLst>
                  <a:outerShdw blurRad="38100" dist="19050" dir="2700000" algn="tl" rotWithShape="0">
                    <a:schemeClr val="dk1">
                      <a:alpha val="40000"/>
                    </a:schemeClr>
                  </a:outerShdw>
                </a:effectLst>
              </a:rPr>
              <a:t>Shruti Hemant Agarwal </a:t>
            </a:r>
          </a:p>
          <a:p>
            <a:pPr algn="ctr"/>
            <a:r>
              <a:rPr lang="en-US" sz="2400" b="1" cap="none" spc="0" dirty="0">
                <a:ln w="0"/>
              </a:rPr>
              <a:t>(</a:t>
            </a:r>
            <a:r>
              <a:rPr lang="en-US" sz="2400" b="1" dirty="0">
                <a:ln w="0"/>
              </a:rPr>
              <a:t>Data Science, Roll No. 01, Sem VI)</a:t>
            </a:r>
          </a:p>
        </p:txBody>
      </p:sp>
    </p:spTree>
    <p:extLst>
      <p:ext uri="{BB962C8B-B14F-4D97-AF65-F5344CB8AC3E}">
        <p14:creationId xmlns:p14="http://schemas.microsoft.com/office/powerpoint/2010/main" val="299016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DEE90-916E-423D-B617-3EF226EA86D5}"/>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4C3A3117-BA9D-41AB-B5F2-1BA7A3C57C81}"/>
              </a:ext>
            </a:extLst>
          </p:cNvPr>
          <p:cNvSpPr txBox="1"/>
          <p:nvPr/>
        </p:nvSpPr>
        <p:spPr>
          <a:xfrm>
            <a:off x="436154" y="420392"/>
            <a:ext cx="45402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600" dirty="0">
                <a:latin typeface="Merriweather"/>
                <a:ea typeface="Merriweather"/>
                <a:cs typeface="Merriweather"/>
                <a:sym typeface="Merriweather"/>
              </a:rPr>
              <a:t>ABSTRACT</a:t>
            </a:r>
            <a:endParaRPr sz="3600" dirty="0">
              <a:latin typeface="Merriweather"/>
              <a:ea typeface="Merriweather"/>
              <a:cs typeface="Merriweather"/>
              <a:sym typeface="Merriweather"/>
            </a:endParaRPr>
          </a:p>
        </p:txBody>
      </p:sp>
      <p:sp>
        <p:nvSpPr>
          <p:cNvPr id="4" name="TextBox 3">
            <a:extLst>
              <a:ext uri="{FF2B5EF4-FFF2-40B4-BE49-F238E27FC236}">
                <a16:creationId xmlns:a16="http://schemas.microsoft.com/office/drawing/2014/main" id="{66816ACB-0B2B-4DF9-A76D-0A92129750A6}"/>
              </a:ext>
            </a:extLst>
          </p:cNvPr>
          <p:cNvSpPr txBox="1"/>
          <p:nvPr/>
        </p:nvSpPr>
        <p:spPr>
          <a:xfrm>
            <a:off x="581891" y="1549090"/>
            <a:ext cx="11028218" cy="4628831"/>
          </a:xfrm>
          <a:prstGeom prst="rect">
            <a:avLst/>
          </a:prstGeom>
          <a:noFill/>
        </p:spPr>
        <p:txBody>
          <a:bodyPr wrap="square" rtlCol="0">
            <a:spAutoFit/>
          </a:bodyPr>
          <a:lstStyle/>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Man-made consciousness based chatbots appear to be one of the main colleagues of construction site engineers. For a site engineer, it is hard to deal with the connection between plan, implementation and gear use. Consequently, continuous help will increase the usefulness. </a:t>
            </a:r>
            <a:r>
              <a:rPr lang="en-IN" sz="2200" dirty="0">
                <a:solidFill>
                  <a:schemeClr val="bg1"/>
                </a:solidFill>
                <a:effectLst/>
                <a:ea typeface="Calibri" panose="020F0502020204030204" pitchFamily="34" charset="0"/>
                <a:cs typeface="Times New Roman" panose="02020603050405020304" pitchFamily="18" charset="0"/>
              </a:rPr>
              <a:t>The subfields of Artificial Intelligence such as machine learning, natural language processing</a:t>
            </a:r>
            <a:r>
              <a:rPr lang="en-IN" sz="2200" dirty="0">
                <a:solidFill>
                  <a:schemeClr val="bg1"/>
                </a:solidFill>
                <a:ea typeface="Calibri" panose="020F0502020204030204" pitchFamily="34" charset="0"/>
                <a:cs typeface="Times New Roman" panose="02020603050405020304" pitchFamily="18" charset="0"/>
              </a:rPr>
              <a:t> </a:t>
            </a:r>
            <a:r>
              <a:rPr lang="en-IN" sz="2200" dirty="0">
                <a:solidFill>
                  <a:schemeClr val="bg1"/>
                </a:solidFill>
                <a:effectLst/>
                <a:ea typeface="Calibri" panose="020F0502020204030204" pitchFamily="34" charset="0"/>
                <a:cs typeface="Times New Roman" panose="02020603050405020304" pitchFamily="18" charset="0"/>
              </a:rPr>
              <a:t>have been applied to tackle complex problems and support decision-making for real-world construction problems. </a:t>
            </a:r>
          </a:p>
          <a:p>
            <a:pPr algn="just">
              <a:lnSpc>
                <a:spcPct val="107000"/>
              </a:lnSpc>
              <a:spcAft>
                <a:spcPts val="800"/>
              </a:spcAft>
            </a:pPr>
            <a:endParaRPr lang="en-IN" sz="1600" dirty="0">
              <a:solidFill>
                <a:schemeClr val="bg1"/>
              </a:solidFill>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The project purposes of a Rule Based ChatBot in the Construction Industry which can access Real time data about </a:t>
            </a:r>
            <a:r>
              <a:rPr lang="en-US" sz="2200" dirty="0">
                <a:solidFill>
                  <a:schemeClr val="bg1"/>
                </a:solidFill>
                <a:ea typeface="Calibri" panose="020F0502020204030204" pitchFamily="34" charset="0"/>
                <a:cs typeface="Times New Roman" panose="02020603050405020304" pitchFamily="18" charset="0"/>
              </a:rPr>
              <a:t>materials</a:t>
            </a:r>
            <a:r>
              <a:rPr lang="en-US" sz="2200" dirty="0">
                <a:solidFill>
                  <a:schemeClr val="bg1"/>
                </a:solidFill>
                <a:effectLst/>
                <a:ea typeface="Calibri" panose="020F0502020204030204" pitchFamily="34" charset="0"/>
                <a:cs typeface="Times New Roman" panose="02020603050405020304" pitchFamily="18" charset="0"/>
              </a:rPr>
              <a:t>, Construction site action related photograph and progress sharing, Easy admittance to area related drawings and information, Easy sharing of project work, distribution center information, Publishing day to day progress report effectively and precise, Tracking ongoing action, Easy admittance to development records and drawings.</a:t>
            </a:r>
          </a:p>
        </p:txBody>
      </p:sp>
    </p:spTree>
    <p:extLst>
      <p:ext uri="{BB962C8B-B14F-4D97-AF65-F5344CB8AC3E}">
        <p14:creationId xmlns:p14="http://schemas.microsoft.com/office/powerpoint/2010/main" val="68416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AB5F78-C60C-4F27-8740-99B6B2869B7A}"/>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Google Shape;67;p14">
            <a:extLst>
              <a:ext uri="{FF2B5EF4-FFF2-40B4-BE49-F238E27FC236}">
                <a16:creationId xmlns:a16="http://schemas.microsoft.com/office/drawing/2014/main" id="{9A87A61C-5478-47EC-98FB-AFE8FD488885}"/>
              </a:ext>
            </a:extLst>
          </p:cNvPr>
          <p:cNvSpPr txBox="1"/>
          <p:nvPr/>
        </p:nvSpPr>
        <p:spPr>
          <a:xfrm>
            <a:off x="436154" y="420392"/>
            <a:ext cx="45402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INTRODUCTION </a:t>
            </a:r>
            <a:endParaRPr sz="3600" dirty="0">
              <a:latin typeface="Merriweather"/>
              <a:ea typeface="Merriweather"/>
              <a:cs typeface="Merriweather"/>
              <a:sym typeface="Merriweather"/>
            </a:endParaRPr>
          </a:p>
        </p:txBody>
      </p:sp>
      <p:sp>
        <p:nvSpPr>
          <p:cNvPr id="6" name="TextBox 5">
            <a:extLst>
              <a:ext uri="{FF2B5EF4-FFF2-40B4-BE49-F238E27FC236}">
                <a16:creationId xmlns:a16="http://schemas.microsoft.com/office/drawing/2014/main" id="{90929D51-A223-4837-86DC-8A8AF964F85B}"/>
              </a:ext>
            </a:extLst>
          </p:cNvPr>
          <p:cNvSpPr txBox="1"/>
          <p:nvPr/>
        </p:nvSpPr>
        <p:spPr>
          <a:xfrm>
            <a:off x="332508" y="1662545"/>
            <a:ext cx="8248073" cy="4493538"/>
          </a:xfrm>
          <a:prstGeom prst="rect">
            <a:avLst/>
          </a:prstGeom>
          <a:noFill/>
        </p:spPr>
        <p:txBody>
          <a:bodyPr wrap="square" rtlCol="0">
            <a:spAutoFit/>
          </a:bodyPr>
          <a:lstStyle/>
          <a:p>
            <a:pPr algn="just"/>
            <a:r>
              <a:rPr lang="en-US" sz="2200" dirty="0">
                <a:solidFill>
                  <a:schemeClr val="bg1"/>
                </a:solidFill>
              </a:rPr>
              <a:t>Chatbot is widely popular now-a-days and catching speed as an application of computer communication. Some programs respond intelligently like human. </a:t>
            </a:r>
            <a:endParaRPr lang="en-US" sz="2200" i="0" dirty="0">
              <a:solidFill>
                <a:schemeClr val="bg1"/>
              </a:solidFill>
              <a:effectLst/>
            </a:endParaRPr>
          </a:p>
          <a:p>
            <a:pPr algn="just"/>
            <a:r>
              <a:rPr lang="en-US" sz="2200" i="0" dirty="0">
                <a:solidFill>
                  <a:schemeClr val="bg1"/>
                </a:solidFill>
                <a:effectLst/>
              </a:rPr>
              <a:t>Chatbots play a crucial job for organizations as they can easily deal with a blast of client questions and messages with next to no log jam. </a:t>
            </a:r>
          </a:p>
          <a:p>
            <a:pPr algn="just"/>
            <a:r>
              <a:rPr lang="en-US" sz="2200" dirty="0">
                <a:solidFill>
                  <a:schemeClr val="bg1"/>
                </a:solidFill>
              </a:rPr>
              <a:t>Chatbots are also referred to as virtual assistants. </a:t>
            </a:r>
          </a:p>
          <a:p>
            <a:pPr algn="just"/>
            <a:r>
              <a:rPr lang="en-US" sz="2200" i="0" dirty="0">
                <a:solidFill>
                  <a:schemeClr val="bg1"/>
                </a:solidFill>
                <a:effectLst/>
              </a:rPr>
              <a:t>They have without any assistance diminished the client care responsibility for us via computerizing a larger part of the cycle. They do this by using strategies supported with Artificial Intelligence, Machine Learning, and Data Science.</a:t>
            </a:r>
          </a:p>
          <a:p>
            <a:pPr algn="just"/>
            <a:r>
              <a:rPr lang="en-US" sz="2200" b="0" i="0" dirty="0">
                <a:solidFill>
                  <a:schemeClr val="bg1"/>
                </a:solidFill>
                <a:effectLst/>
              </a:rPr>
              <a:t>Unfortunately, construction sector is not as successful as other sectors in technology usage. Especially low productivity in Construction Sector shows us there is a long way to go in the sector.</a:t>
            </a:r>
            <a:endParaRPr lang="en-US" sz="2200" i="0" dirty="0">
              <a:solidFill>
                <a:schemeClr val="bg1"/>
              </a:solidFill>
              <a:effectLst/>
            </a:endParaRPr>
          </a:p>
        </p:txBody>
      </p:sp>
      <p:pic>
        <p:nvPicPr>
          <p:cNvPr id="7" name="Picture 6">
            <a:extLst>
              <a:ext uri="{FF2B5EF4-FFF2-40B4-BE49-F238E27FC236}">
                <a16:creationId xmlns:a16="http://schemas.microsoft.com/office/drawing/2014/main" id="{F5BE5AFE-C8E1-4E80-8365-C7DAC3034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1564" y="1932564"/>
            <a:ext cx="2927928" cy="38849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1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FD1969F-B4C2-4E4D-AC6D-F363AB6E7CEC}"/>
              </a:ext>
            </a:extLst>
          </p:cNvPr>
          <p:cNvSpPr txBox="1"/>
          <p:nvPr/>
        </p:nvSpPr>
        <p:spPr>
          <a:xfrm>
            <a:off x="919017" y="323273"/>
            <a:ext cx="7407565" cy="6001643"/>
          </a:xfrm>
          <a:prstGeom prst="rect">
            <a:avLst/>
          </a:prstGeom>
          <a:noFill/>
        </p:spPr>
        <p:txBody>
          <a:bodyPr wrap="square">
            <a:spAutoFit/>
          </a:bodyPr>
          <a:lstStyle/>
          <a:p>
            <a:pPr algn="just"/>
            <a:r>
              <a:rPr lang="en-US" sz="3200" b="1" dirty="0">
                <a:solidFill>
                  <a:schemeClr val="bg1"/>
                </a:solidFill>
              </a:rPr>
              <a:t>What is a ChatBot?</a:t>
            </a:r>
          </a:p>
          <a:p>
            <a:pPr algn="just"/>
            <a:endParaRPr lang="en-US" sz="2200" dirty="0">
              <a:solidFill>
                <a:schemeClr val="bg1"/>
              </a:solidFill>
            </a:endParaRPr>
          </a:p>
          <a:p>
            <a:pPr algn="just"/>
            <a:r>
              <a:rPr lang="en-US" sz="2200" dirty="0">
                <a:solidFill>
                  <a:schemeClr val="bg1"/>
                </a:solidFill>
              </a:rPr>
              <a:t>A chatbot is an AI-based software designed to interact with humans in their natural languages. These chatbots are usually converse via auditory or textual methods, and they can effortlessly mimic human languages to communicate with human beings in a human-like manner. A chatbot is arguably one of the best applications of natural language processing.</a:t>
            </a:r>
          </a:p>
          <a:p>
            <a:pPr algn="just"/>
            <a:endParaRPr lang="en-US" sz="2200" dirty="0">
              <a:solidFill>
                <a:schemeClr val="bg1"/>
              </a:solidFill>
            </a:endParaRPr>
          </a:p>
          <a:p>
            <a:pPr algn="just"/>
            <a:r>
              <a:rPr lang="en-US" sz="2200" dirty="0">
                <a:solidFill>
                  <a:schemeClr val="bg1"/>
                </a:solidFill>
              </a:rPr>
              <a:t>Chatbots can be categorized into two primary variants – </a:t>
            </a:r>
          </a:p>
          <a:p>
            <a:pPr algn="just"/>
            <a:r>
              <a:rPr lang="en-US" sz="2200" dirty="0">
                <a:solidFill>
                  <a:schemeClr val="bg1"/>
                </a:solidFill>
              </a:rPr>
              <a:t>Rule-Based and Self-learning.</a:t>
            </a:r>
          </a:p>
          <a:p>
            <a:pPr algn="just"/>
            <a:endParaRPr lang="en-US" sz="2200" dirty="0">
              <a:solidFill>
                <a:schemeClr val="bg1"/>
              </a:solidFill>
            </a:endParaRPr>
          </a:p>
          <a:p>
            <a:pPr algn="just"/>
            <a:r>
              <a:rPr lang="en-US" sz="2200" dirty="0">
                <a:solidFill>
                  <a:schemeClr val="bg1"/>
                </a:solidFill>
              </a:rPr>
              <a:t>In this project, I will be making a Rule – Based Chatbot.</a:t>
            </a:r>
          </a:p>
          <a:p>
            <a:pPr algn="just"/>
            <a:endParaRPr lang="en-US" sz="2200" dirty="0">
              <a:solidFill>
                <a:schemeClr val="bg1"/>
              </a:solidFill>
            </a:endParaRPr>
          </a:p>
          <a:p>
            <a:pPr algn="just"/>
            <a:r>
              <a:rPr lang="en-US" sz="2200" dirty="0">
                <a:solidFill>
                  <a:schemeClr val="bg1"/>
                </a:solidFill>
              </a:rPr>
              <a:t>The Rule-based approach trains a chatbot to answer questions based on a set of pre-determined rules on which it was initially trained. </a:t>
            </a:r>
          </a:p>
        </p:txBody>
      </p:sp>
      <p:pic>
        <p:nvPicPr>
          <p:cNvPr id="7" name="Picture 6">
            <a:extLst>
              <a:ext uri="{FF2B5EF4-FFF2-40B4-BE49-F238E27FC236}">
                <a16:creationId xmlns:a16="http://schemas.microsoft.com/office/drawing/2014/main" id="{F655D276-78D4-4704-B2C8-1A990093F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234" y="1145309"/>
            <a:ext cx="3131126" cy="5070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4533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3" name="Picture 2" descr="chatbot in python">
            <a:extLst>
              <a:ext uri="{FF2B5EF4-FFF2-40B4-BE49-F238E27FC236}">
                <a16:creationId xmlns:a16="http://schemas.microsoft.com/office/drawing/2014/main" id="{52123D96-7E17-43DB-9D69-FE6C1CAB1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22" t="8411" r="35320"/>
          <a:stretch/>
        </p:blipFill>
        <p:spPr bwMode="auto">
          <a:xfrm>
            <a:off x="7213599" y="1154546"/>
            <a:ext cx="4590475" cy="52093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0F7975-2A34-4BBC-939E-8EEEEC7A94BD}"/>
              </a:ext>
            </a:extLst>
          </p:cNvPr>
          <p:cNvSpPr txBox="1"/>
          <p:nvPr/>
        </p:nvSpPr>
        <p:spPr>
          <a:xfrm>
            <a:off x="8174183" y="323273"/>
            <a:ext cx="3294492" cy="584775"/>
          </a:xfrm>
          <a:prstGeom prst="rect">
            <a:avLst/>
          </a:prstGeom>
          <a:noFill/>
        </p:spPr>
        <p:txBody>
          <a:bodyPr wrap="none" rtlCol="0">
            <a:spAutoFit/>
          </a:bodyPr>
          <a:lstStyle/>
          <a:p>
            <a:r>
              <a:rPr lang="en-US" sz="3200" b="1" dirty="0">
                <a:solidFill>
                  <a:schemeClr val="bg1"/>
                </a:solidFill>
              </a:rPr>
              <a:t>The Bot Evolution </a:t>
            </a:r>
            <a:endParaRPr lang="en-IN" sz="3200" b="1" dirty="0">
              <a:solidFill>
                <a:schemeClr val="bg1"/>
              </a:solidFill>
            </a:endParaRPr>
          </a:p>
        </p:txBody>
      </p:sp>
      <p:sp>
        <p:nvSpPr>
          <p:cNvPr id="10" name="TextBox 9">
            <a:extLst>
              <a:ext uri="{FF2B5EF4-FFF2-40B4-BE49-F238E27FC236}">
                <a16:creationId xmlns:a16="http://schemas.microsoft.com/office/drawing/2014/main" id="{417445F6-455C-42F7-8DB7-9D797283534D}"/>
              </a:ext>
            </a:extLst>
          </p:cNvPr>
          <p:cNvSpPr txBox="1"/>
          <p:nvPr/>
        </p:nvSpPr>
        <p:spPr>
          <a:xfrm>
            <a:off x="858983" y="323273"/>
            <a:ext cx="5948219" cy="5661165"/>
          </a:xfrm>
          <a:prstGeom prst="rect">
            <a:avLst/>
          </a:prstGeom>
          <a:noFill/>
        </p:spPr>
        <p:txBody>
          <a:bodyPr wrap="square">
            <a:spAutoFit/>
          </a:bodyPr>
          <a:lstStyle/>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Chatbot is broadly famous now-a-days and getting speed as a utilization of PC correspondence.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A few projects answer wisely like human. This kind of program is known as a Chatbot.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Chatbots are PC programs that can take part in significant discussion with people.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They can accurately comprehend and answer text, voice or even picture-based directions.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Hence, chatbots could be utilized to robotize data search, trigger alarms and help you in performing undertakings on the web.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ChatBots can oversee work processes to increment area-based collaboration with hardware and designers for arranging and cost control.</a:t>
            </a:r>
            <a:endParaRPr lang="en-IN" sz="22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24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EECC338-FEB8-4E1C-A602-B919FCA5402A}"/>
              </a:ext>
            </a:extLst>
          </p:cNvPr>
          <p:cNvSpPr txBox="1"/>
          <p:nvPr/>
        </p:nvSpPr>
        <p:spPr>
          <a:xfrm>
            <a:off x="932873" y="323273"/>
            <a:ext cx="10963564" cy="5566139"/>
          </a:xfrm>
          <a:prstGeom prst="rect">
            <a:avLst/>
          </a:prstGeom>
          <a:noFill/>
        </p:spPr>
        <p:txBody>
          <a:bodyPr wrap="square">
            <a:spAutoFit/>
          </a:bodyPr>
          <a:lstStyle/>
          <a:p>
            <a:pPr algn="just">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Why Construction Industry?</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Construction area isn't quite developed as different areas in innovation utilization. The development of the construction business is seriously restricted by the horde complex difficulties it faces.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Additionally, construction industry is one the least digitized businesses on the planet, which has made it challenging for it to handle the issues it right now faces.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As per Construction Industry Institute, esteem added exercises are only 10% of movements of every sort in the area.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Innovation use in the area isn't quite as compelling as it ought to be.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There are different arrangement utilizing in the area; notwithstanding, area needs imaginative area explicit arrangements and new businesses can accomplish that with their inventive methodology. </a:t>
            </a:r>
          </a:p>
          <a:p>
            <a:pPr algn="just">
              <a:lnSpc>
                <a:spcPct val="107000"/>
              </a:lnSpc>
              <a:spcAft>
                <a:spcPts val="800"/>
              </a:spcAft>
            </a:pPr>
            <a:r>
              <a:rPr lang="en-US" sz="2200" dirty="0">
                <a:solidFill>
                  <a:schemeClr val="bg1"/>
                </a:solidFill>
                <a:effectLst/>
                <a:ea typeface="Calibri" panose="020F0502020204030204" pitchFamily="34" charset="0"/>
                <a:cs typeface="Times New Roman" panose="02020603050405020304" pitchFamily="18" charset="0"/>
              </a:rPr>
              <a:t>One of the revolutionary ideas in this industry is use of chatbots.</a:t>
            </a:r>
            <a:endParaRPr lang="en-IN" sz="22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918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262C3-DD6A-4184-A602-458D4D51DE82}"/>
              </a:ext>
            </a:extLst>
          </p:cNvPr>
          <p:cNvSpPr/>
          <p:nvPr/>
        </p:nvSpPr>
        <p:spPr>
          <a:xfrm>
            <a:off x="221672" y="323273"/>
            <a:ext cx="443345" cy="6317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6D5E06C-7626-4078-8D02-21D44B7D92C1}"/>
              </a:ext>
            </a:extLst>
          </p:cNvPr>
          <p:cNvSpPr txBox="1"/>
          <p:nvPr/>
        </p:nvSpPr>
        <p:spPr>
          <a:xfrm>
            <a:off x="886691" y="323273"/>
            <a:ext cx="10926618" cy="5324535"/>
          </a:xfrm>
          <a:prstGeom prst="rect">
            <a:avLst/>
          </a:prstGeom>
          <a:noFill/>
        </p:spPr>
        <p:txBody>
          <a:bodyPr wrap="square">
            <a:spAutoFit/>
          </a:bodyPr>
          <a:lstStyle/>
          <a:p>
            <a:pPr algn="just"/>
            <a:r>
              <a:rPr lang="en-IN" sz="3200" b="1" dirty="0">
                <a:solidFill>
                  <a:schemeClr val="bg1"/>
                </a:solidFill>
              </a:rPr>
              <a:t>Why ChatBot In Construction Industry?</a:t>
            </a:r>
          </a:p>
          <a:p>
            <a:pPr algn="just"/>
            <a:endParaRPr lang="en-IN" sz="2200" b="1" dirty="0">
              <a:solidFill>
                <a:schemeClr val="bg1"/>
              </a:solidFill>
            </a:endParaRPr>
          </a:p>
          <a:p>
            <a:pPr algn="just"/>
            <a:r>
              <a:rPr lang="en-IN" sz="2200" dirty="0">
                <a:solidFill>
                  <a:schemeClr val="bg1"/>
                </a:solidFill>
              </a:rPr>
              <a:t>Construction can be defined as a complicated manufacturing process. We have a lot of internal and external data for the construction planning. In order to create an optimized solution to increase the productivity, we need AI based analysis and solutions.</a:t>
            </a:r>
          </a:p>
          <a:p>
            <a:pPr algn="just"/>
            <a:endParaRPr lang="en-IN" sz="2200" dirty="0">
              <a:solidFill>
                <a:schemeClr val="bg1"/>
              </a:solidFill>
            </a:endParaRPr>
          </a:p>
          <a:p>
            <a:pPr algn="just"/>
            <a:r>
              <a:rPr lang="en-IN" sz="2200" dirty="0">
                <a:solidFill>
                  <a:schemeClr val="bg1"/>
                </a:solidFill>
              </a:rPr>
              <a:t>ChatBot offers a practical solution for engineers working in the construction industry, which can be easily integrated into the communication structure they are currently using.</a:t>
            </a:r>
          </a:p>
          <a:p>
            <a:pPr algn="just"/>
            <a:r>
              <a:rPr lang="en-IN" sz="2200" dirty="0">
                <a:solidFill>
                  <a:schemeClr val="bg1"/>
                </a:solidFill>
              </a:rPr>
              <a:t>On the other hand, artificial intelligence can play important role to optimize the process. </a:t>
            </a:r>
          </a:p>
          <a:p>
            <a:pPr algn="just"/>
            <a:r>
              <a:rPr lang="en-IN" sz="2200" dirty="0">
                <a:solidFill>
                  <a:schemeClr val="bg1"/>
                </a:solidFill>
              </a:rPr>
              <a:t>In order to do that we should create ChatBot based user friendly data sharing interface.</a:t>
            </a:r>
          </a:p>
          <a:p>
            <a:pPr algn="just"/>
            <a:endParaRPr lang="en-IN" sz="2200" dirty="0">
              <a:solidFill>
                <a:schemeClr val="bg1"/>
              </a:solidFill>
            </a:endParaRPr>
          </a:p>
          <a:p>
            <a:pPr algn="just"/>
            <a:r>
              <a:rPr lang="en-US" sz="2200" b="0" i="0" dirty="0">
                <a:solidFill>
                  <a:schemeClr val="bg1"/>
                </a:solidFill>
                <a:effectLst/>
              </a:rPr>
              <a:t>ChatBot will learn the needs of the engineer and creates patterns to make proper decisions.</a:t>
            </a:r>
            <a:endParaRPr lang="en-IN" sz="2200" b="0" i="0" dirty="0">
              <a:solidFill>
                <a:schemeClr val="bg1"/>
              </a:solidFill>
              <a:effectLst/>
            </a:endParaRPr>
          </a:p>
          <a:p>
            <a:pPr algn="just"/>
            <a:endParaRPr lang="en-IN" sz="2200" dirty="0">
              <a:solidFill>
                <a:schemeClr val="bg1"/>
              </a:solidFill>
            </a:endParaRPr>
          </a:p>
          <a:p>
            <a:pPr algn="just"/>
            <a:r>
              <a:rPr lang="en-US" sz="2200" dirty="0">
                <a:solidFill>
                  <a:schemeClr val="bg1"/>
                </a:solidFill>
              </a:rPr>
              <a:t>ChatBots can manage workflows to increase location based interaction with equipment and engineers for planning and cost control.</a:t>
            </a:r>
            <a:r>
              <a:rPr lang="en-US" sz="2200" b="0" i="0" dirty="0">
                <a:solidFill>
                  <a:schemeClr val="bg1"/>
                </a:solidFill>
                <a:effectLst/>
              </a:rPr>
              <a:t> </a:t>
            </a:r>
            <a:endParaRPr lang="en-IN" sz="2200" dirty="0">
              <a:solidFill>
                <a:schemeClr val="bg1"/>
              </a:solidFill>
            </a:endParaRPr>
          </a:p>
        </p:txBody>
      </p:sp>
    </p:spTree>
    <p:extLst>
      <p:ext uri="{BB962C8B-B14F-4D97-AF65-F5344CB8AC3E}">
        <p14:creationId xmlns:p14="http://schemas.microsoft.com/office/powerpoint/2010/main" val="26881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018CE-6B5A-4F70-B0E4-D5A6E3848570}"/>
              </a:ext>
            </a:extLst>
          </p:cNvPr>
          <p:cNvSpPr/>
          <p:nvPr/>
        </p:nvSpPr>
        <p:spPr>
          <a:xfrm>
            <a:off x="221673" y="323273"/>
            <a:ext cx="11628582" cy="932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Google Shape;67;p14">
            <a:extLst>
              <a:ext uri="{FF2B5EF4-FFF2-40B4-BE49-F238E27FC236}">
                <a16:creationId xmlns:a16="http://schemas.microsoft.com/office/drawing/2014/main" id="{78E28B92-8E34-4DD7-B826-4C15506E7A3A}"/>
              </a:ext>
            </a:extLst>
          </p:cNvPr>
          <p:cNvSpPr txBox="1"/>
          <p:nvPr/>
        </p:nvSpPr>
        <p:spPr>
          <a:xfrm>
            <a:off x="436154" y="420392"/>
            <a:ext cx="9215846"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dirty="0">
                <a:latin typeface="Merriweather"/>
                <a:ea typeface="Merriweather"/>
                <a:cs typeface="Merriweather"/>
                <a:sym typeface="Merriweather"/>
              </a:rPr>
              <a:t>LITERATURE REVIEW </a:t>
            </a:r>
            <a:endParaRPr sz="3600" dirty="0">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5E675AA6-1E46-48DC-B2BA-154F4A427681}"/>
              </a:ext>
            </a:extLst>
          </p:cNvPr>
          <p:cNvSpPr txBox="1"/>
          <p:nvPr/>
        </p:nvSpPr>
        <p:spPr>
          <a:xfrm>
            <a:off x="281709" y="1541823"/>
            <a:ext cx="11628582" cy="5016758"/>
          </a:xfrm>
          <a:prstGeom prst="rect">
            <a:avLst/>
          </a:prstGeom>
          <a:noFill/>
        </p:spPr>
        <p:txBody>
          <a:bodyPr wrap="square">
            <a:spAutoFit/>
          </a:bodyPr>
          <a:lstStyle/>
          <a:p>
            <a:pPr algn="just"/>
            <a:r>
              <a:rPr lang="en-US" sz="2200" b="0" i="0" dirty="0">
                <a:solidFill>
                  <a:schemeClr val="bg1"/>
                </a:solidFill>
                <a:effectLst/>
              </a:rPr>
              <a:t>An extant review of literature was conducted to identify the existing applications of artificial intelligence in the construction industry.</a:t>
            </a:r>
          </a:p>
          <a:p>
            <a:pPr algn="just"/>
            <a:r>
              <a:rPr lang="en-US" sz="2200" b="0" i="0" dirty="0">
                <a:solidFill>
                  <a:schemeClr val="bg1"/>
                </a:solidFill>
                <a:effectLst/>
              </a:rPr>
              <a:t>It was observed that most of the studies focused on using specific AI Techniques in achieving stated goals, hence, the need to focus our search on specific AI techniques.</a:t>
            </a:r>
          </a:p>
          <a:p>
            <a:pPr algn="just"/>
            <a:endParaRPr lang="en-US" sz="1400" dirty="0">
              <a:solidFill>
                <a:schemeClr val="bg1"/>
              </a:solidFill>
            </a:endParaRPr>
          </a:p>
          <a:p>
            <a:pPr algn="just"/>
            <a:r>
              <a:rPr lang="en-US" sz="2200" b="0" i="0" dirty="0">
                <a:solidFill>
                  <a:schemeClr val="bg1"/>
                </a:solidFill>
                <a:effectLst/>
              </a:rPr>
              <a:t>The search was limited to articles in English. </a:t>
            </a:r>
          </a:p>
          <a:p>
            <a:pPr algn="just"/>
            <a:endParaRPr lang="en-US" sz="1400" i="0" dirty="0">
              <a:solidFill>
                <a:schemeClr val="bg1"/>
              </a:solidFill>
              <a:effectLst/>
            </a:endParaRPr>
          </a:p>
          <a:p>
            <a:pPr algn="just"/>
            <a:r>
              <a:rPr lang="en-US" sz="2200" i="0" dirty="0">
                <a:solidFill>
                  <a:schemeClr val="bg1"/>
                </a:solidFill>
                <a:effectLst/>
              </a:rPr>
              <a:t>All chatbots come under the NLP (Natural Language Processing) concepts. </a:t>
            </a:r>
          </a:p>
          <a:p>
            <a:pPr algn="just"/>
            <a:endParaRPr lang="en-US" sz="2200" dirty="0">
              <a:solidFill>
                <a:schemeClr val="bg1"/>
              </a:solidFill>
            </a:endParaRPr>
          </a:p>
          <a:p>
            <a:pPr algn="just"/>
            <a:r>
              <a:rPr lang="en-US" sz="2200" i="0" dirty="0">
                <a:solidFill>
                  <a:schemeClr val="bg1"/>
                </a:solidFill>
                <a:effectLst/>
              </a:rPr>
              <a:t>NLP is composed of two things:</a:t>
            </a:r>
          </a:p>
          <a:p>
            <a:pPr algn="just"/>
            <a:endParaRPr lang="en-US" sz="1400" i="0" dirty="0">
              <a:solidFill>
                <a:schemeClr val="bg1"/>
              </a:solidFill>
              <a:effectLst/>
            </a:endParaRPr>
          </a:p>
          <a:p>
            <a:pPr marL="342900" indent="-342900" algn="just" rtl="0">
              <a:buFont typeface="Wingdings" panose="05000000000000000000" pitchFamily="2" charset="2"/>
              <a:buChar char="v"/>
            </a:pPr>
            <a:r>
              <a:rPr lang="en-US" sz="2200" i="0" dirty="0">
                <a:solidFill>
                  <a:schemeClr val="bg1"/>
                </a:solidFill>
                <a:effectLst/>
              </a:rPr>
              <a:t>NLU (Natural Language Understanding): The ability of machines to understand human language like English.</a:t>
            </a:r>
          </a:p>
          <a:p>
            <a:pPr marL="342900" indent="-342900" algn="just" rtl="0">
              <a:buFont typeface="Wingdings" panose="05000000000000000000" pitchFamily="2" charset="2"/>
              <a:buChar char="v"/>
            </a:pPr>
            <a:endParaRPr lang="en-US" sz="1400" i="0" dirty="0">
              <a:solidFill>
                <a:schemeClr val="bg1"/>
              </a:solidFill>
              <a:effectLst/>
            </a:endParaRPr>
          </a:p>
          <a:p>
            <a:pPr marL="342900" indent="-342900" algn="just" rtl="0">
              <a:buFont typeface="Wingdings" panose="05000000000000000000" pitchFamily="2" charset="2"/>
              <a:buChar char="v"/>
            </a:pPr>
            <a:r>
              <a:rPr lang="en-US" sz="2200" i="0" dirty="0">
                <a:solidFill>
                  <a:schemeClr val="bg1"/>
                </a:solidFill>
                <a:effectLst/>
              </a:rPr>
              <a:t>NLG (Natural Language Generation): The ability of a machine to generate text similar to human written sentences.</a:t>
            </a:r>
          </a:p>
        </p:txBody>
      </p:sp>
    </p:spTree>
    <p:extLst>
      <p:ext uri="{BB962C8B-B14F-4D97-AF65-F5344CB8AC3E}">
        <p14:creationId xmlns:p14="http://schemas.microsoft.com/office/powerpoint/2010/main" val="209924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TotalTime>
  <Words>2155</Words>
  <Application>Microsoft Office PowerPoint</Application>
  <PresentationFormat>Widescreen</PresentationFormat>
  <Paragraphs>247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Calibri Light</vt:lpstr>
      <vt:lpstr>Merriweather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cp:revision>
  <dcterms:created xsi:type="dcterms:W3CDTF">2022-04-20T11:32:38Z</dcterms:created>
  <dcterms:modified xsi:type="dcterms:W3CDTF">2022-06-07T19:23:45Z</dcterms:modified>
</cp:coreProperties>
</file>