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0"/>
    <p:restoredTop sz="96512"/>
  </p:normalViewPr>
  <p:slideViewPr>
    <p:cSldViewPr snapToGrid="0">
      <p:cViewPr varScale="1">
        <p:scale>
          <a:sx n="90" d="100"/>
          <a:sy n="90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49C9F-8186-479F-9E4A-DF752983BC6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CC7D14-98D0-4549-88C4-8E86C66BAD40}">
      <dgm:prSet/>
      <dgm:spPr/>
      <dgm:t>
        <a:bodyPr/>
        <a:lstStyle/>
        <a:p>
          <a:r>
            <a:rPr lang="en-US" dirty="0"/>
            <a:t>Built a machine learning model to predict whether a person is viable to take a loan or not</a:t>
          </a:r>
        </a:p>
      </dgm:t>
    </dgm:pt>
    <dgm:pt modelId="{2A1184DA-52E5-4BF9-8D27-7D085301AEF3}" type="parTrans" cxnId="{D5F2C896-C055-417E-97E5-2BDAF17E5610}">
      <dgm:prSet/>
      <dgm:spPr/>
      <dgm:t>
        <a:bodyPr/>
        <a:lstStyle/>
        <a:p>
          <a:endParaRPr lang="en-US"/>
        </a:p>
      </dgm:t>
    </dgm:pt>
    <dgm:pt modelId="{83A9F417-5241-438F-891B-53C971356A52}" type="sibTrans" cxnId="{D5F2C896-C055-417E-97E5-2BDAF17E5610}">
      <dgm:prSet/>
      <dgm:spPr/>
      <dgm:t>
        <a:bodyPr/>
        <a:lstStyle/>
        <a:p>
          <a:endParaRPr lang="en-US"/>
        </a:p>
      </dgm:t>
    </dgm:pt>
    <dgm:pt modelId="{FA10694F-F3ED-4DA5-A1F2-1FE7F49005DE}">
      <dgm:prSet/>
      <dgm:spPr/>
      <dgm:t>
        <a:bodyPr/>
        <a:lstStyle/>
        <a:p>
          <a:r>
            <a:rPr lang="en-US" dirty="0"/>
            <a:t>Building a neural network using </a:t>
          </a:r>
          <a:r>
            <a:rPr lang="en-US" dirty="0" err="1"/>
            <a:t>PyTorch</a:t>
          </a:r>
          <a:r>
            <a:rPr lang="en-US" dirty="0"/>
            <a:t> framework</a:t>
          </a:r>
        </a:p>
      </dgm:t>
    </dgm:pt>
    <dgm:pt modelId="{5DF1ADDB-1F1F-49A2-AF38-8A59ECDF6B08}" type="parTrans" cxnId="{16CF6DC9-A28A-4EF7-8AC1-A2E346F796B6}">
      <dgm:prSet/>
      <dgm:spPr/>
      <dgm:t>
        <a:bodyPr/>
        <a:lstStyle/>
        <a:p>
          <a:endParaRPr lang="en-US"/>
        </a:p>
      </dgm:t>
    </dgm:pt>
    <dgm:pt modelId="{238B7F3E-6D67-4594-8917-0868C433F375}" type="sibTrans" cxnId="{16CF6DC9-A28A-4EF7-8AC1-A2E346F796B6}">
      <dgm:prSet/>
      <dgm:spPr/>
      <dgm:t>
        <a:bodyPr/>
        <a:lstStyle/>
        <a:p>
          <a:endParaRPr lang="en-US"/>
        </a:p>
      </dgm:t>
    </dgm:pt>
    <dgm:pt modelId="{F5DCAB21-1FAE-4D2B-AF0D-15BEFFEC7A7E}">
      <dgm:prSet/>
      <dgm:spPr/>
      <dgm:t>
        <a:bodyPr/>
        <a:lstStyle/>
        <a:p>
          <a:r>
            <a:rPr lang="en-US" dirty="0"/>
            <a:t>Hyperparameter Tuning-selecting optimal parameters to improve model performance</a:t>
          </a:r>
        </a:p>
      </dgm:t>
    </dgm:pt>
    <dgm:pt modelId="{832484AB-3B01-4CC5-9D98-48C241AD7E39}" type="parTrans" cxnId="{49AB30CC-966A-48E9-906E-70D634C9EC86}">
      <dgm:prSet/>
      <dgm:spPr/>
      <dgm:t>
        <a:bodyPr/>
        <a:lstStyle/>
        <a:p>
          <a:endParaRPr lang="en-US"/>
        </a:p>
      </dgm:t>
    </dgm:pt>
    <dgm:pt modelId="{0CA23D78-457F-4649-B22E-FDBFDDE7FA12}" type="sibTrans" cxnId="{49AB30CC-966A-48E9-906E-70D634C9EC86}">
      <dgm:prSet/>
      <dgm:spPr/>
      <dgm:t>
        <a:bodyPr/>
        <a:lstStyle/>
        <a:p>
          <a:endParaRPr lang="en-US"/>
        </a:p>
      </dgm:t>
    </dgm:pt>
    <dgm:pt modelId="{D83598B0-1FDA-45CB-82F8-8359A7D5FB5B}">
      <dgm:prSet/>
      <dgm:spPr/>
      <dgm:t>
        <a:bodyPr/>
        <a:lstStyle/>
        <a:p>
          <a:r>
            <a:rPr lang="en-US" dirty="0"/>
            <a:t>Leakage</a:t>
          </a:r>
          <a:r>
            <a:rPr lang="en-US" baseline="0" dirty="0"/>
            <a:t> present in HCDR project</a:t>
          </a:r>
          <a:endParaRPr lang="en-US" dirty="0"/>
        </a:p>
      </dgm:t>
    </dgm:pt>
    <dgm:pt modelId="{F390C8CE-54C2-4A7D-9013-EB5B0FBAF5F4}" type="parTrans" cxnId="{4B619BBB-C9E7-410D-A2A1-6C2D780B5D1F}">
      <dgm:prSet/>
      <dgm:spPr/>
      <dgm:t>
        <a:bodyPr/>
        <a:lstStyle/>
        <a:p>
          <a:endParaRPr lang="en-US"/>
        </a:p>
      </dgm:t>
    </dgm:pt>
    <dgm:pt modelId="{9C3DFD06-3027-404A-924C-3CC14B878A12}" type="sibTrans" cxnId="{4B619BBB-C9E7-410D-A2A1-6C2D780B5D1F}">
      <dgm:prSet/>
      <dgm:spPr/>
      <dgm:t>
        <a:bodyPr/>
        <a:lstStyle/>
        <a:p>
          <a:endParaRPr lang="en-US"/>
        </a:p>
      </dgm:t>
    </dgm:pt>
    <dgm:pt modelId="{D897A966-2A7D-4E4F-A7E9-3A4112F154E7}">
      <dgm:prSet/>
      <dgm:spPr/>
      <dgm:t>
        <a:bodyPr/>
        <a:lstStyle/>
        <a:p>
          <a:r>
            <a:rPr lang="en-US" dirty="0"/>
            <a:t>Finding any cardinal sins in the project</a:t>
          </a:r>
        </a:p>
      </dgm:t>
    </dgm:pt>
    <dgm:pt modelId="{2EE6885F-E721-42A6-A1F4-09A941D3691C}" type="parTrans" cxnId="{9E0E43AF-9DA9-4ECB-B68C-92DD5C48F04A}">
      <dgm:prSet/>
      <dgm:spPr/>
      <dgm:t>
        <a:bodyPr/>
        <a:lstStyle/>
        <a:p>
          <a:endParaRPr lang="en-US"/>
        </a:p>
      </dgm:t>
    </dgm:pt>
    <dgm:pt modelId="{E5300E46-833C-41AD-A920-CAFA312B572A}" type="sibTrans" cxnId="{9E0E43AF-9DA9-4ECB-B68C-92DD5C48F04A}">
      <dgm:prSet/>
      <dgm:spPr/>
      <dgm:t>
        <a:bodyPr/>
        <a:lstStyle/>
        <a:p>
          <a:endParaRPr lang="en-US"/>
        </a:p>
      </dgm:t>
    </dgm:pt>
    <dgm:pt modelId="{6F70141A-5DE9-413F-BB65-04CBB84EFC4C}">
      <dgm:prSet/>
      <dgm:spPr/>
      <dgm:t>
        <a:bodyPr/>
        <a:lstStyle/>
        <a:p>
          <a:r>
            <a:rPr lang="en-US" dirty="0"/>
            <a:t>Compared the final accuracies of neural network and LGBM model</a:t>
          </a:r>
        </a:p>
      </dgm:t>
    </dgm:pt>
    <dgm:pt modelId="{E2795B00-F792-4E5D-9853-8406DC99B0A9}" type="parTrans" cxnId="{4C85E4E8-DB9A-4DD3-988D-FDF1138D180F}">
      <dgm:prSet/>
      <dgm:spPr/>
      <dgm:t>
        <a:bodyPr/>
        <a:lstStyle/>
        <a:p>
          <a:endParaRPr lang="en-US"/>
        </a:p>
      </dgm:t>
    </dgm:pt>
    <dgm:pt modelId="{250EA086-A9DC-4EE5-8E50-54F23A17907A}" type="sibTrans" cxnId="{4C85E4E8-DB9A-4DD3-988D-FDF1138D180F}">
      <dgm:prSet/>
      <dgm:spPr/>
      <dgm:t>
        <a:bodyPr/>
        <a:lstStyle/>
        <a:p>
          <a:endParaRPr lang="en-US"/>
        </a:p>
      </dgm:t>
    </dgm:pt>
    <dgm:pt modelId="{AC964D08-0EB4-5341-8EC5-1BABF852D263}" type="pres">
      <dgm:prSet presAssocID="{65449C9F-8186-479F-9E4A-DF752983BC66}" presName="vert0" presStyleCnt="0">
        <dgm:presLayoutVars>
          <dgm:dir/>
          <dgm:animOne val="branch"/>
          <dgm:animLvl val="lvl"/>
        </dgm:presLayoutVars>
      </dgm:prSet>
      <dgm:spPr/>
    </dgm:pt>
    <dgm:pt modelId="{EC327F1E-02B8-B44D-822F-BA41BC67D777}" type="pres">
      <dgm:prSet presAssocID="{17CC7D14-98D0-4549-88C4-8E86C66BAD40}" presName="thickLine" presStyleLbl="alignNode1" presStyleIdx="0" presStyleCnt="6"/>
      <dgm:spPr/>
    </dgm:pt>
    <dgm:pt modelId="{F02BB28E-5297-554E-804B-3B24E81AB41B}" type="pres">
      <dgm:prSet presAssocID="{17CC7D14-98D0-4549-88C4-8E86C66BAD40}" presName="horz1" presStyleCnt="0"/>
      <dgm:spPr/>
    </dgm:pt>
    <dgm:pt modelId="{7FD6E0C9-15AB-AC41-9AAB-98DBB47FED1D}" type="pres">
      <dgm:prSet presAssocID="{17CC7D14-98D0-4549-88C4-8E86C66BAD40}" presName="tx1" presStyleLbl="revTx" presStyleIdx="0" presStyleCnt="6"/>
      <dgm:spPr/>
    </dgm:pt>
    <dgm:pt modelId="{84DCCCDF-10D8-184D-8D5E-6D8CA7583D59}" type="pres">
      <dgm:prSet presAssocID="{17CC7D14-98D0-4549-88C4-8E86C66BAD40}" presName="vert1" presStyleCnt="0"/>
      <dgm:spPr/>
    </dgm:pt>
    <dgm:pt modelId="{82D3D578-1662-AE44-8590-E483EB5B4FF0}" type="pres">
      <dgm:prSet presAssocID="{FA10694F-F3ED-4DA5-A1F2-1FE7F49005DE}" presName="thickLine" presStyleLbl="alignNode1" presStyleIdx="1" presStyleCnt="6"/>
      <dgm:spPr/>
    </dgm:pt>
    <dgm:pt modelId="{EFD64372-AFFA-3C41-A366-34C74D5ECF47}" type="pres">
      <dgm:prSet presAssocID="{FA10694F-F3ED-4DA5-A1F2-1FE7F49005DE}" presName="horz1" presStyleCnt="0"/>
      <dgm:spPr/>
    </dgm:pt>
    <dgm:pt modelId="{8D6F5A66-8F44-464C-851C-9861E251E076}" type="pres">
      <dgm:prSet presAssocID="{FA10694F-F3ED-4DA5-A1F2-1FE7F49005DE}" presName="tx1" presStyleLbl="revTx" presStyleIdx="1" presStyleCnt="6"/>
      <dgm:spPr/>
    </dgm:pt>
    <dgm:pt modelId="{8E120E49-53A6-D84C-8EC7-B99A2118540A}" type="pres">
      <dgm:prSet presAssocID="{FA10694F-F3ED-4DA5-A1F2-1FE7F49005DE}" presName="vert1" presStyleCnt="0"/>
      <dgm:spPr/>
    </dgm:pt>
    <dgm:pt modelId="{5969FE95-BB79-E040-BFD0-280440F4FF9B}" type="pres">
      <dgm:prSet presAssocID="{F5DCAB21-1FAE-4D2B-AF0D-15BEFFEC7A7E}" presName="thickLine" presStyleLbl="alignNode1" presStyleIdx="2" presStyleCnt="6"/>
      <dgm:spPr/>
    </dgm:pt>
    <dgm:pt modelId="{36A8C9A1-E463-9C4D-A8F8-E5C373CF517C}" type="pres">
      <dgm:prSet presAssocID="{F5DCAB21-1FAE-4D2B-AF0D-15BEFFEC7A7E}" presName="horz1" presStyleCnt="0"/>
      <dgm:spPr/>
    </dgm:pt>
    <dgm:pt modelId="{16AB8CC2-AEFA-B14E-9D92-9610FE7A7FC0}" type="pres">
      <dgm:prSet presAssocID="{F5DCAB21-1FAE-4D2B-AF0D-15BEFFEC7A7E}" presName="tx1" presStyleLbl="revTx" presStyleIdx="2" presStyleCnt="6"/>
      <dgm:spPr/>
    </dgm:pt>
    <dgm:pt modelId="{A6ADB263-EF8D-DB47-A967-59C7C77E6AB1}" type="pres">
      <dgm:prSet presAssocID="{F5DCAB21-1FAE-4D2B-AF0D-15BEFFEC7A7E}" presName="vert1" presStyleCnt="0"/>
      <dgm:spPr/>
    </dgm:pt>
    <dgm:pt modelId="{C8D9CAD9-E287-1440-B9B1-1B104C51E622}" type="pres">
      <dgm:prSet presAssocID="{D83598B0-1FDA-45CB-82F8-8359A7D5FB5B}" presName="thickLine" presStyleLbl="alignNode1" presStyleIdx="3" presStyleCnt="6"/>
      <dgm:spPr/>
    </dgm:pt>
    <dgm:pt modelId="{62F1B765-1032-714A-A1FD-0A7256EA2512}" type="pres">
      <dgm:prSet presAssocID="{D83598B0-1FDA-45CB-82F8-8359A7D5FB5B}" presName="horz1" presStyleCnt="0"/>
      <dgm:spPr/>
    </dgm:pt>
    <dgm:pt modelId="{CFF01781-4885-7845-A5C5-2E8E11E359D3}" type="pres">
      <dgm:prSet presAssocID="{D83598B0-1FDA-45CB-82F8-8359A7D5FB5B}" presName="tx1" presStyleLbl="revTx" presStyleIdx="3" presStyleCnt="6"/>
      <dgm:spPr/>
    </dgm:pt>
    <dgm:pt modelId="{1834302D-14AE-FB4A-8CB7-7B9EA4B9840E}" type="pres">
      <dgm:prSet presAssocID="{D83598B0-1FDA-45CB-82F8-8359A7D5FB5B}" presName="vert1" presStyleCnt="0"/>
      <dgm:spPr/>
    </dgm:pt>
    <dgm:pt modelId="{8F9E745F-7E45-3345-8BE6-C2E4AFDE9C82}" type="pres">
      <dgm:prSet presAssocID="{D897A966-2A7D-4E4F-A7E9-3A4112F154E7}" presName="thickLine" presStyleLbl="alignNode1" presStyleIdx="4" presStyleCnt="6"/>
      <dgm:spPr/>
    </dgm:pt>
    <dgm:pt modelId="{3407318E-E01E-814E-8CEC-10790448C49A}" type="pres">
      <dgm:prSet presAssocID="{D897A966-2A7D-4E4F-A7E9-3A4112F154E7}" presName="horz1" presStyleCnt="0"/>
      <dgm:spPr/>
    </dgm:pt>
    <dgm:pt modelId="{50BF3B7B-26D1-194B-8DAA-23088050DC39}" type="pres">
      <dgm:prSet presAssocID="{D897A966-2A7D-4E4F-A7E9-3A4112F154E7}" presName="tx1" presStyleLbl="revTx" presStyleIdx="4" presStyleCnt="6"/>
      <dgm:spPr/>
    </dgm:pt>
    <dgm:pt modelId="{057F2419-4863-4E49-BF62-B5BE59335A59}" type="pres">
      <dgm:prSet presAssocID="{D897A966-2A7D-4E4F-A7E9-3A4112F154E7}" presName="vert1" presStyleCnt="0"/>
      <dgm:spPr/>
    </dgm:pt>
    <dgm:pt modelId="{C9F5A25E-5D56-7545-AB51-B51176DAF0C4}" type="pres">
      <dgm:prSet presAssocID="{6F70141A-5DE9-413F-BB65-04CBB84EFC4C}" presName="thickLine" presStyleLbl="alignNode1" presStyleIdx="5" presStyleCnt="6"/>
      <dgm:spPr/>
    </dgm:pt>
    <dgm:pt modelId="{9D84F4DB-F6E6-E243-8500-3F18AF0195CC}" type="pres">
      <dgm:prSet presAssocID="{6F70141A-5DE9-413F-BB65-04CBB84EFC4C}" presName="horz1" presStyleCnt="0"/>
      <dgm:spPr/>
    </dgm:pt>
    <dgm:pt modelId="{F8F8CF18-A599-CF47-9409-14A35C20866F}" type="pres">
      <dgm:prSet presAssocID="{6F70141A-5DE9-413F-BB65-04CBB84EFC4C}" presName="tx1" presStyleLbl="revTx" presStyleIdx="5" presStyleCnt="6"/>
      <dgm:spPr/>
    </dgm:pt>
    <dgm:pt modelId="{BDBB94BE-2192-F141-AA71-C7A41830E37C}" type="pres">
      <dgm:prSet presAssocID="{6F70141A-5DE9-413F-BB65-04CBB84EFC4C}" presName="vert1" presStyleCnt="0"/>
      <dgm:spPr/>
    </dgm:pt>
  </dgm:ptLst>
  <dgm:cxnLst>
    <dgm:cxn modelId="{EDE7F505-1AD0-F54C-9DD7-6D9E799BCE3D}" type="presOf" srcId="{D897A966-2A7D-4E4F-A7E9-3A4112F154E7}" destId="{50BF3B7B-26D1-194B-8DAA-23088050DC39}" srcOrd="0" destOrd="0" presId="urn:microsoft.com/office/officeart/2008/layout/LinedList"/>
    <dgm:cxn modelId="{A45CD765-07BE-3244-A38D-C51E37BE6D7A}" type="presOf" srcId="{17CC7D14-98D0-4549-88C4-8E86C66BAD40}" destId="{7FD6E0C9-15AB-AC41-9AAB-98DBB47FED1D}" srcOrd="0" destOrd="0" presId="urn:microsoft.com/office/officeart/2008/layout/LinedList"/>
    <dgm:cxn modelId="{267F207D-B6AB-B54A-B76E-53E4C5FF0CDE}" type="presOf" srcId="{FA10694F-F3ED-4DA5-A1F2-1FE7F49005DE}" destId="{8D6F5A66-8F44-464C-851C-9861E251E076}" srcOrd="0" destOrd="0" presId="urn:microsoft.com/office/officeart/2008/layout/LinedList"/>
    <dgm:cxn modelId="{FAC65D87-20A0-E54A-B81F-417F17C710DF}" type="presOf" srcId="{65449C9F-8186-479F-9E4A-DF752983BC66}" destId="{AC964D08-0EB4-5341-8EC5-1BABF852D263}" srcOrd="0" destOrd="0" presId="urn:microsoft.com/office/officeart/2008/layout/LinedList"/>
    <dgm:cxn modelId="{92662392-F2AD-0E49-B3F4-396753474776}" type="presOf" srcId="{F5DCAB21-1FAE-4D2B-AF0D-15BEFFEC7A7E}" destId="{16AB8CC2-AEFA-B14E-9D92-9610FE7A7FC0}" srcOrd="0" destOrd="0" presId="urn:microsoft.com/office/officeart/2008/layout/LinedList"/>
    <dgm:cxn modelId="{D5F2C896-C055-417E-97E5-2BDAF17E5610}" srcId="{65449C9F-8186-479F-9E4A-DF752983BC66}" destId="{17CC7D14-98D0-4549-88C4-8E86C66BAD40}" srcOrd="0" destOrd="0" parTransId="{2A1184DA-52E5-4BF9-8D27-7D085301AEF3}" sibTransId="{83A9F417-5241-438F-891B-53C971356A52}"/>
    <dgm:cxn modelId="{9E0E43AF-9DA9-4ECB-B68C-92DD5C48F04A}" srcId="{65449C9F-8186-479F-9E4A-DF752983BC66}" destId="{D897A966-2A7D-4E4F-A7E9-3A4112F154E7}" srcOrd="4" destOrd="0" parTransId="{2EE6885F-E721-42A6-A1F4-09A941D3691C}" sibTransId="{E5300E46-833C-41AD-A920-CAFA312B572A}"/>
    <dgm:cxn modelId="{C87F31B2-8465-554E-B06A-4BCDA3089E8B}" type="presOf" srcId="{D83598B0-1FDA-45CB-82F8-8359A7D5FB5B}" destId="{CFF01781-4885-7845-A5C5-2E8E11E359D3}" srcOrd="0" destOrd="0" presId="urn:microsoft.com/office/officeart/2008/layout/LinedList"/>
    <dgm:cxn modelId="{4B619BBB-C9E7-410D-A2A1-6C2D780B5D1F}" srcId="{65449C9F-8186-479F-9E4A-DF752983BC66}" destId="{D83598B0-1FDA-45CB-82F8-8359A7D5FB5B}" srcOrd="3" destOrd="0" parTransId="{F390C8CE-54C2-4A7D-9013-EB5B0FBAF5F4}" sibTransId="{9C3DFD06-3027-404A-924C-3CC14B878A12}"/>
    <dgm:cxn modelId="{16CF6DC9-A28A-4EF7-8AC1-A2E346F796B6}" srcId="{65449C9F-8186-479F-9E4A-DF752983BC66}" destId="{FA10694F-F3ED-4DA5-A1F2-1FE7F49005DE}" srcOrd="1" destOrd="0" parTransId="{5DF1ADDB-1F1F-49A2-AF38-8A59ECDF6B08}" sibTransId="{238B7F3E-6D67-4594-8917-0868C433F375}"/>
    <dgm:cxn modelId="{49AB30CC-966A-48E9-906E-70D634C9EC86}" srcId="{65449C9F-8186-479F-9E4A-DF752983BC66}" destId="{F5DCAB21-1FAE-4D2B-AF0D-15BEFFEC7A7E}" srcOrd="2" destOrd="0" parTransId="{832484AB-3B01-4CC5-9D98-48C241AD7E39}" sibTransId="{0CA23D78-457F-4649-B22E-FDBFDDE7FA12}"/>
    <dgm:cxn modelId="{4C85E4E8-DB9A-4DD3-988D-FDF1138D180F}" srcId="{65449C9F-8186-479F-9E4A-DF752983BC66}" destId="{6F70141A-5DE9-413F-BB65-04CBB84EFC4C}" srcOrd="5" destOrd="0" parTransId="{E2795B00-F792-4E5D-9853-8406DC99B0A9}" sibTransId="{250EA086-A9DC-4EE5-8E50-54F23A17907A}"/>
    <dgm:cxn modelId="{9C3944EC-4C4D-CE4A-BB94-D6BB724240E1}" type="presOf" srcId="{6F70141A-5DE9-413F-BB65-04CBB84EFC4C}" destId="{F8F8CF18-A599-CF47-9409-14A35C20866F}" srcOrd="0" destOrd="0" presId="urn:microsoft.com/office/officeart/2008/layout/LinedList"/>
    <dgm:cxn modelId="{4C4B80E1-00BC-504E-8AE3-B7696D51E804}" type="presParOf" srcId="{AC964D08-0EB4-5341-8EC5-1BABF852D263}" destId="{EC327F1E-02B8-B44D-822F-BA41BC67D777}" srcOrd="0" destOrd="0" presId="urn:microsoft.com/office/officeart/2008/layout/LinedList"/>
    <dgm:cxn modelId="{E771483E-4DE8-FE4C-B664-AF764570C017}" type="presParOf" srcId="{AC964D08-0EB4-5341-8EC5-1BABF852D263}" destId="{F02BB28E-5297-554E-804B-3B24E81AB41B}" srcOrd="1" destOrd="0" presId="urn:microsoft.com/office/officeart/2008/layout/LinedList"/>
    <dgm:cxn modelId="{732455FC-1089-7A46-8929-6664ACF16999}" type="presParOf" srcId="{F02BB28E-5297-554E-804B-3B24E81AB41B}" destId="{7FD6E0C9-15AB-AC41-9AAB-98DBB47FED1D}" srcOrd="0" destOrd="0" presId="urn:microsoft.com/office/officeart/2008/layout/LinedList"/>
    <dgm:cxn modelId="{AFBF4341-3292-474E-82BB-C89125BDB695}" type="presParOf" srcId="{F02BB28E-5297-554E-804B-3B24E81AB41B}" destId="{84DCCCDF-10D8-184D-8D5E-6D8CA7583D59}" srcOrd="1" destOrd="0" presId="urn:microsoft.com/office/officeart/2008/layout/LinedList"/>
    <dgm:cxn modelId="{03EA4FD2-CEF6-284B-9F1F-9FEA8E34DBBC}" type="presParOf" srcId="{AC964D08-0EB4-5341-8EC5-1BABF852D263}" destId="{82D3D578-1662-AE44-8590-E483EB5B4FF0}" srcOrd="2" destOrd="0" presId="urn:microsoft.com/office/officeart/2008/layout/LinedList"/>
    <dgm:cxn modelId="{1D73E606-8A40-7046-9192-5BB75886541F}" type="presParOf" srcId="{AC964D08-0EB4-5341-8EC5-1BABF852D263}" destId="{EFD64372-AFFA-3C41-A366-34C74D5ECF47}" srcOrd="3" destOrd="0" presId="urn:microsoft.com/office/officeart/2008/layout/LinedList"/>
    <dgm:cxn modelId="{AFE0460A-68FB-4E40-882D-9974450F0218}" type="presParOf" srcId="{EFD64372-AFFA-3C41-A366-34C74D5ECF47}" destId="{8D6F5A66-8F44-464C-851C-9861E251E076}" srcOrd="0" destOrd="0" presId="urn:microsoft.com/office/officeart/2008/layout/LinedList"/>
    <dgm:cxn modelId="{8CC26090-13AB-8C49-B382-AB1F40A5786E}" type="presParOf" srcId="{EFD64372-AFFA-3C41-A366-34C74D5ECF47}" destId="{8E120E49-53A6-D84C-8EC7-B99A2118540A}" srcOrd="1" destOrd="0" presId="urn:microsoft.com/office/officeart/2008/layout/LinedList"/>
    <dgm:cxn modelId="{2ED4BE4F-BBBB-1F40-94D3-B73031F76F61}" type="presParOf" srcId="{AC964D08-0EB4-5341-8EC5-1BABF852D263}" destId="{5969FE95-BB79-E040-BFD0-280440F4FF9B}" srcOrd="4" destOrd="0" presId="urn:microsoft.com/office/officeart/2008/layout/LinedList"/>
    <dgm:cxn modelId="{361023F2-9D17-944E-AB96-52100F8A9F96}" type="presParOf" srcId="{AC964D08-0EB4-5341-8EC5-1BABF852D263}" destId="{36A8C9A1-E463-9C4D-A8F8-E5C373CF517C}" srcOrd="5" destOrd="0" presId="urn:microsoft.com/office/officeart/2008/layout/LinedList"/>
    <dgm:cxn modelId="{122C3D70-3A19-464E-879A-A004441775C7}" type="presParOf" srcId="{36A8C9A1-E463-9C4D-A8F8-E5C373CF517C}" destId="{16AB8CC2-AEFA-B14E-9D92-9610FE7A7FC0}" srcOrd="0" destOrd="0" presId="urn:microsoft.com/office/officeart/2008/layout/LinedList"/>
    <dgm:cxn modelId="{7817EEDA-C4B8-EF49-824E-353EFB6752C8}" type="presParOf" srcId="{36A8C9A1-E463-9C4D-A8F8-E5C373CF517C}" destId="{A6ADB263-EF8D-DB47-A967-59C7C77E6AB1}" srcOrd="1" destOrd="0" presId="urn:microsoft.com/office/officeart/2008/layout/LinedList"/>
    <dgm:cxn modelId="{69790313-5D00-6446-8E18-1EC56F5C44D8}" type="presParOf" srcId="{AC964D08-0EB4-5341-8EC5-1BABF852D263}" destId="{C8D9CAD9-E287-1440-B9B1-1B104C51E622}" srcOrd="6" destOrd="0" presId="urn:microsoft.com/office/officeart/2008/layout/LinedList"/>
    <dgm:cxn modelId="{8168C1EE-6C62-704E-BD5F-BC352722910C}" type="presParOf" srcId="{AC964D08-0EB4-5341-8EC5-1BABF852D263}" destId="{62F1B765-1032-714A-A1FD-0A7256EA2512}" srcOrd="7" destOrd="0" presId="urn:microsoft.com/office/officeart/2008/layout/LinedList"/>
    <dgm:cxn modelId="{2C2BDE8E-90C2-784B-B529-F8C84F765337}" type="presParOf" srcId="{62F1B765-1032-714A-A1FD-0A7256EA2512}" destId="{CFF01781-4885-7845-A5C5-2E8E11E359D3}" srcOrd="0" destOrd="0" presId="urn:microsoft.com/office/officeart/2008/layout/LinedList"/>
    <dgm:cxn modelId="{2BF3F6CE-3072-024F-92AA-5032D90C84F7}" type="presParOf" srcId="{62F1B765-1032-714A-A1FD-0A7256EA2512}" destId="{1834302D-14AE-FB4A-8CB7-7B9EA4B9840E}" srcOrd="1" destOrd="0" presId="urn:microsoft.com/office/officeart/2008/layout/LinedList"/>
    <dgm:cxn modelId="{14F2CBC7-A270-284A-8286-9F6CABCFC639}" type="presParOf" srcId="{AC964D08-0EB4-5341-8EC5-1BABF852D263}" destId="{8F9E745F-7E45-3345-8BE6-C2E4AFDE9C82}" srcOrd="8" destOrd="0" presId="urn:microsoft.com/office/officeart/2008/layout/LinedList"/>
    <dgm:cxn modelId="{EBD6B79E-79D8-A84A-8456-D77FD9FE60E4}" type="presParOf" srcId="{AC964D08-0EB4-5341-8EC5-1BABF852D263}" destId="{3407318E-E01E-814E-8CEC-10790448C49A}" srcOrd="9" destOrd="0" presId="urn:microsoft.com/office/officeart/2008/layout/LinedList"/>
    <dgm:cxn modelId="{3C1009F6-6F1C-A04F-8D33-DA65992225DA}" type="presParOf" srcId="{3407318E-E01E-814E-8CEC-10790448C49A}" destId="{50BF3B7B-26D1-194B-8DAA-23088050DC39}" srcOrd="0" destOrd="0" presId="urn:microsoft.com/office/officeart/2008/layout/LinedList"/>
    <dgm:cxn modelId="{4F7A3896-B213-A04D-94F6-118B431DC2BA}" type="presParOf" srcId="{3407318E-E01E-814E-8CEC-10790448C49A}" destId="{057F2419-4863-4E49-BF62-B5BE59335A59}" srcOrd="1" destOrd="0" presId="urn:microsoft.com/office/officeart/2008/layout/LinedList"/>
    <dgm:cxn modelId="{1A74F754-944A-C849-8C01-DBFE21BA774E}" type="presParOf" srcId="{AC964D08-0EB4-5341-8EC5-1BABF852D263}" destId="{C9F5A25E-5D56-7545-AB51-B51176DAF0C4}" srcOrd="10" destOrd="0" presId="urn:microsoft.com/office/officeart/2008/layout/LinedList"/>
    <dgm:cxn modelId="{E0D5B4D7-C14F-0244-93BF-E6084D38BDA8}" type="presParOf" srcId="{AC964D08-0EB4-5341-8EC5-1BABF852D263}" destId="{9D84F4DB-F6E6-E243-8500-3F18AF0195CC}" srcOrd="11" destOrd="0" presId="urn:microsoft.com/office/officeart/2008/layout/LinedList"/>
    <dgm:cxn modelId="{C348A116-EEAB-C64E-B0C2-AC4879A30777}" type="presParOf" srcId="{9D84F4DB-F6E6-E243-8500-3F18AF0195CC}" destId="{F8F8CF18-A599-CF47-9409-14A35C20866F}" srcOrd="0" destOrd="0" presId="urn:microsoft.com/office/officeart/2008/layout/LinedList"/>
    <dgm:cxn modelId="{042006E3-157C-DB43-A6AA-0FDB74AF60EA}" type="presParOf" srcId="{9D84F4DB-F6E6-E243-8500-3F18AF0195CC}" destId="{BDBB94BE-2192-F141-AA71-C7A41830E3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2E8D9-8431-43BA-80B4-25C6E7F206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FE644-807B-43D4-AF47-8042F5DD9083}">
      <dgm:prSet/>
      <dgm:spPr/>
      <dgm:t>
        <a:bodyPr/>
        <a:lstStyle/>
        <a:p>
          <a:r>
            <a:rPr lang="en-US"/>
            <a:t>GridSearchCV technique used for finding the best parameters on the following models:</a:t>
          </a:r>
        </a:p>
      </dgm:t>
    </dgm:pt>
    <dgm:pt modelId="{D7DAEF84-6103-4A2D-94C1-32D4599ACAFF}" type="parTrans" cxnId="{4776D3FA-D270-4D2F-B8FB-60FE1BBAADAE}">
      <dgm:prSet/>
      <dgm:spPr/>
      <dgm:t>
        <a:bodyPr/>
        <a:lstStyle/>
        <a:p>
          <a:endParaRPr lang="en-US"/>
        </a:p>
      </dgm:t>
    </dgm:pt>
    <dgm:pt modelId="{B52F8311-98C5-4866-ABFA-9E33489B9587}" type="sibTrans" cxnId="{4776D3FA-D270-4D2F-B8FB-60FE1BBAADAE}">
      <dgm:prSet/>
      <dgm:spPr/>
      <dgm:t>
        <a:bodyPr/>
        <a:lstStyle/>
        <a:p>
          <a:endParaRPr lang="en-US"/>
        </a:p>
      </dgm:t>
    </dgm:pt>
    <dgm:pt modelId="{C88C355D-ACFE-4611-BFAC-5F6F53D80FD9}">
      <dgm:prSet/>
      <dgm:spPr/>
      <dgm:t>
        <a:bodyPr/>
        <a:lstStyle/>
        <a:p>
          <a:r>
            <a:rPr lang="en-US" dirty="0"/>
            <a:t>1)Logistic</a:t>
          </a:r>
        </a:p>
      </dgm:t>
    </dgm:pt>
    <dgm:pt modelId="{ECC8D61B-74EF-4520-B7EF-2B0BCD5A4244}" type="parTrans" cxnId="{826B201E-FCF3-4D89-8ADA-6DDE7B412981}">
      <dgm:prSet/>
      <dgm:spPr/>
      <dgm:t>
        <a:bodyPr/>
        <a:lstStyle/>
        <a:p>
          <a:endParaRPr lang="en-US"/>
        </a:p>
      </dgm:t>
    </dgm:pt>
    <dgm:pt modelId="{323F6563-5179-4118-AC8E-C14962752AC8}" type="sibTrans" cxnId="{826B201E-FCF3-4D89-8ADA-6DDE7B412981}">
      <dgm:prSet/>
      <dgm:spPr/>
      <dgm:t>
        <a:bodyPr/>
        <a:lstStyle/>
        <a:p>
          <a:endParaRPr lang="en-US"/>
        </a:p>
      </dgm:t>
    </dgm:pt>
    <dgm:pt modelId="{E2CE96D6-E847-42EA-9F9F-CE514FDCDA5D}">
      <dgm:prSet/>
      <dgm:spPr/>
      <dgm:t>
        <a:bodyPr/>
        <a:lstStyle/>
        <a:p>
          <a:r>
            <a:rPr lang="en-US"/>
            <a:t>2)Decision Tree</a:t>
          </a:r>
        </a:p>
      </dgm:t>
    </dgm:pt>
    <dgm:pt modelId="{3CE79BAC-5A4F-4D51-A212-E0E7DF569C85}" type="parTrans" cxnId="{3CDE1DAB-C672-4572-AF7D-1B81BFF2CBF8}">
      <dgm:prSet/>
      <dgm:spPr/>
      <dgm:t>
        <a:bodyPr/>
        <a:lstStyle/>
        <a:p>
          <a:endParaRPr lang="en-US"/>
        </a:p>
      </dgm:t>
    </dgm:pt>
    <dgm:pt modelId="{E75B10CB-FE2E-4264-9790-7961B81415C5}" type="sibTrans" cxnId="{3CDE1DAB-C672-4572-AF7D-1B81BFF2CBF8}">
      <dgm:prSet/>
      <dgm:spPr/>
      <dgm:t>
        <a:bodyPr/>
        <a:lstStyle/>
        <a:p>
          <a:endParaRPr lang="en-US"/>
        </a:p>
      </dgm:t>
    </dgm:pt>
    <dgm:pt modelId="{898AC794-AFBE-4B80-9B35-9B2932594AA7}">
      <dgm:prSet/>
      <dgm:spPr/>
      <dgm:t>
        <a:bodyPr/>
        <a:lstStyle/>
        <a:p>
          <a:r>
            <a:rPr lang="en-US" dirty="0"/>
            <a:t>3)Random Forest</a:t>
          </a:r>
        </a:p>
      </dgm:t>
    </dgm:pt>
    <dgm:pt modelId="{1485CEC5-78BB-44BA-8C65-75065AB3F6B9}" type="parTrans" cxnId="{934F6607-C875-4122-A0F1-38A322F66CD1}">
      <dgm:prSet/>
      <dgm:spPr/>
      <dgm:t>
        <a:bodyPr/>
        <a:lstStyle/>
        <a:p>
          <a:endParaRPr lang="en-US"/>
        </a:p>
      </dgm:t>
    </dgm:pt>
    <dgm:pt modelId="{C9B7AFE8-2F92-4AE3-99BF-7EE158E54EA2}" type="sibTrans" cxnId="{934F6607-C875-4122-A0F1-38A322F66CD1}">
      <dgm:prSet/>
      <dgm:spPr/>
      <dgm:t>
        <a:bodyPr/>
        <a:lstStyle/>
        <a:p>
          <a:endParaRPr lang="en-US"/>
        </a:p>
      </dgm:t>
    </dgm:pt>
    <dgm:pt modelId="{E5328921-AA0A-4476-AC36-EFA9E480807E}">
      <dgm:prSet/>
      <dgm:spPr/>
      <dgm:t>
        <a:bodyPr/>
        <a:lstStyle/>
        <a:p>
          <a:r>
            <a:rPr lang="en-US"/>
            <a:t>4)XG Boost</a:t>
          </a:r>
        </a:p>
      </dgm:t>
    </dgm:pt>
    <dgm:pt modelId="{C57254A9-3AA8-4838-A352-5E79D8C6E6F2}" type="parTrans" cxnId="{C7AB4F5E-262B-4717-A7B1-C6E90BE47B1F}">
      <dgm:prSet/>
      <dgm:spPr/>
      <dgm:t>
        <a:bodyPr/>
        <a:lstStyle/>
        <a:p>
          <a:endParaRPr lang="en-US"/>
        </a:p>
      </dgm:t>
    </dgm:pt>
    <dgm:pt modelId="{1CAB21A4-9FC6-4DA4-B7B9-5B08B4B4CAF3}" type="sibTrans" cxnId="{C7AB4F5E-262B-4717-A7B1-C6E90BE47B1F}">
      <dgm:prSet/>
      <dgm:spPr/>
      <dgm:t>
        <a:bodyPr/>
        <a:lstStyle/>
        <a:p>
          <a:endParaRPr lang="en-US"/>
        </a:p>
      </dgm:t>
    </dgm:pt>
    <dgm:pt modelId="{44B436AA-4575-4109-82AD-DC39BFA15623}">
      <dgm:prSet/>
      <dgm:spPr/>
      <dgm:t>
        <a:bodyPr/>
        <a:lstStyle/>
        <a:p>
          <a:r>
            <a:rPr lang="en-US"/>
            <a:t>5)LGBM parameters</a:t>
          </a:r>
        </a:p>
      </dgm:t>
    </dgm:pt>
    <dgm:pt modelId="{185E7DBB-8C36-4153-BBC7-AA044FB04E45}" type="parTrans" cxnId="{C625668E-5F41-4555-BD13-664640B838E5}">
      <dgm:prSet/>
      <dgm:spPr/>
      <dgm:t>
        <a:bodyPr/>
        <a:lstStyle/>
        <a:p>
          <a:endParaRPr lang="en-US"/>
        </a:p>
      </dgm:t>
    </dgm:pt>
    <dgm:pt modelId="{7D2B55B0-90FF-4EFA-A0C4-63EE2AC99AB3}" type="sibTrans" cxnId="{C625668E-5F41-4555-BD13-664640B838E5}">
      <dgm:prSet/>
      <dgm:spPr/>
      <dgm:t>
        <a:bodyPr/>
        <a:lstStyle/>
        <a:p>
          <a:endParaRPr lang="en-US"/>
        </a:p>
      </dgm:t>
    </dgm:pt>
    <dgm:pt modelId="{D0260256-11FF-2046-86FF-B21446498092}">
      <dgm:prSet/>
      <dgm:spPr/>
      <dgm:t>
        <a:bodyPr/>
        <a:lstStyle/>
        <a:p>
          <a:r>
            <a:rPr lang="en-US" dirty="0"/>
            <a:t>5)Neural Network- hidden layers, activation function, learning rate, n iterations, etc.</a:t>
          </a:r>
        </a:p>
      </dgm:t>
    </dgm:pt>
    <dgm:pt modelId="{7E611B6E-0186-4B45-8376-16EACB6D4B1E}" type="parTrans" cxnId="{B7C9FBD3-3931-D549-BB6B-019B0B4EACCC}">
      <dgm:prSet/>
      <dgm:spPr/>
      <dgm:t>
        <a:bodyPr/>
        <a:lstStyle/>
        <a:p>
          <a:endParaRPr lang="en-US"/>
        </a:p>
      </dgm:t>
    </dgm:pt>
    <dgm:pt modelId="{5BA59BE1-AF29-AF4F-8BB5-87DE27021700}" type="sibTrans" cxnId="{B7C9FBD3-3931-D549-BB6B-019B0B4EACCC}">
      <dgm:prSet/>
      <dgm:spPr/>
      <dgm:t>
        <a:bodyPr/>
        <a:lstStyle/>
        <a:p>
          <a:endParaRPr lang="en-US"/>
        </a:p>
      </dgm:t>
    </dgm:pt>
    <dgm:pt modelId="{6D4E5A94-A67B-A84A-9D6B-4B6F32CA2DF6}" type="pres">
      <dgm:prSet presAssocID="{28A2E8D9-8431-43BA-80B4-25C6E7F206F1}" presName="linear" presStyleCnt="0">
        <dgm:presLayoutVars>
          <dgm:animLvl val="lvl"/>
          <dgm:resizeHandles val="exact"/>
        </dgm:presLayoutVars>
      </dgm:prSet>
      <dgm:spPr/>
    </dgm:pt>
    <dgm:pt modelId="{7CC84C23-C482-6847-828B-8D7D1F6D529D}" type="pres">
      <dgm:prSet presAssocID="{81FFE644-807B-43D4-AF47-8042F5DD908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B438BEF-BA24-1E4C-BCFB-28819BD9B82D}" type="pres">
      <dgm:prSet presAssocID="{B52F8311-98C5-4866-ABFA-9E33489B9587}" presName="spacer" presStyleCnt="0"/>
      <dgm:spPr/>
    </dgm:pt>
    <dgm:pt modelId="{2C8CEDC6-EA10-7C45-B523-CF9EB7C005E4}" type="pres">
      <dgm:prSet presAssocID="{C88C355D-ACFE-4611-BFAC-5F6F53D80FD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70067A0-045C-7A40-9B4C-FEFFA5006268}" type="pres">
      <dgm:prSet presAssocID="{323F6563-5179-4118-AC8E-C14962752AC8}" presName="spacer" presStyleCnt="0"/>
      <dgm:spPr/>
    </dgm:pt>
    <dgm:pt modelId="{8B0CB598-CD09-E642-988B-9A884B41CAB6}" type="pres">
      <dgm:prSet presAssocID="{E2CE96D6-E847-42EA-9F9F-CE514FDCDA5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8E96ED8-CE3F-1144-864D-283EB6537834}" type="pres">
      <dgm:prSet presAssocID="{E75B10CB-FE2E-4264-9790-7961B81415C5}" presName="spacer" presStyleCnt="0"/>
      <dgm:spPr/>
    </dgm:pt>
    <dgm:pt modelId="{9CB119D5-4629-5F4B-B466-1FA9ABB64B8B}" type="pres">
      <dgm:prSet presAssocID="{898AC794-AFBE-4B80-9B35-9B2932594A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F193E30-8357-B04B-8B9B-1D8B22BCDED9}" type="pres">
      <dgm:prSet presAssocID="{C9B7AFE8-2F92-4AE3-99BF-7EE158E54EA2}" presName="spacer" presStyleCnt="0"/>
      <dgm:spPr/>
    </dgm:pt>
    <dgm:pt modelId="{12DD5721-FB8B-D64F-8C8B-BC14B5D2DF7A}" type="pres">
      <dgm:prSet presAssocID="{E5328921-AA0A-4476-AC36-EFA9E480807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D65DC1A-19DB-F647-8451-CDE4F45AD6DC}" type="pres">
      <dgm:prSet presAssocID="{1CAB21A4-9FC6-4DA4-B7B9-5B08B4B4CAF3}" presName="spacer" presStyleCnt="0"/>
      <dgm:spPr/>
    </dgm:pt>
    <dgm:pt modelId="{8F4FC6C5-0593-A444-831D-A684213DB670}" type="pres">
      <dgm:prSet presAssocID="{44B436AA-4575-4109-82AD-DC39BFA1562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9978910-83AE-CD4D-88DE-56E274695703}" type="pres">
      <dgm:prSet presAssocID="{7D2B55B0-90FF-4EFA-A0C4-63EE2AC99AB3}" presName="spacer" presStyleCnt="0"/>
      <dgm:spPr/>
    </dgm:pt>
    <dgm:pt modelId="{A5FB65AB-ADE4-814F-BFB2-D876BF26A1E3}" type="pres">
      <dgm:prSet presAssocID="{D0260256-11FF-2046-86FF-B2144649809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4C55E06-D864-AB4F-8136-FD3C2104377A}" type="presOf" srcId="{898AC794-AFBE-4B80-9B35-9B2932594AA7}" destId="{9CB119D5-4629-5F4B-B466-1FA9ABB64B8B}" srcOrd="0" destOrd="0" presId="urn:microsoft.com/office/officeart/2005/8/layout/vList2"/>
    <dgm:cxn modelId="{934F6607-C875-4122-A0F1-38A322F66CD1}" srcId="{28A2E8D9-8431-43BA-80B4-25C6E7F206F1}" destId="{898AC794-AFBE-4B80-9B35-9B2932594AA7}" srcOrd="3" destOrd="0" parTransId="{1485CEC5-78BB-44BA-8C65-75065AB3F6B9}" sibTransId="{C9B7AFE8-2F92-4AE3-99BF-7EE158E54EA2}"/>
    <dgm:cxn modelId="{C732391A-BA74-984F-8EA6-95D4B898B1D8}" type="presOf" srcId="{28A2E8D9-8431-43BA-80B4-25C6E7F206F1}" destId="{6D4E5A94-A67B-A84A-9D6B-4B6F32CA2DF6}" srcOrd="0" destOrd="0" presId="urn:microsoft.com/office/officeart/2005/8/layout/vList2"/>
    <dgm:cxn modelId="{6FA88A1B-BCCB-6842-AA99-91A281D88A92}" type="presOf" srcId="{C88C355D-ACFE-4611-BFAC-5F6F53D80FD9}" destId="{2C8CEDC6-EA10-7C45-B523-CF9EB7C005E4}" srcOrd="0" destOrd="0" presId="urn:microsoft.com/office/officeart/2005/8/layout/vList2"/>
    <dgm:cxn modelId="{826B201E-FCF3-4D89-8ADA-6DDE7B412981}" srcId="{28A2E8D9-8431-43BA-80B4-25C6E7F206F1}" destId="{C88C355D-ACFE-4611-BFAC-5F6F53D80FD9}" srcOrd="1" destOrd="0" parTransId="{ECC8D61B-74EF-4520-B7EF-2B0BCD5A4244}" sibTransId="{323F6563-5179-4118-AC8E-C14962752AC8}"/>
    <dgm:cxn modelId="{A7BC0022-E823-414A-9692-83EACA53F3F4}" type="presOf" srcId="{81FFE644-807B-43D4-AF47-8042F5DD9083}" destId="{7CC84C23-C482-6847-828B-8D7D1F6D529D}" srcOrd="0" destOrd="0" presId="urn:microsoft.com/office/officeart/2005/8/layout/vList2"/>
    <dgm:cxn modelId="{1A378848-5209-B143-9522-88224F054741}" type="presOf" srcId="{44B436AA-4575-4109-82AD-DC39BFA15623}" destId="{8F4FC6C5-0593-A444-831D-A684213DB670}" srcOrd="0" destOrd="0" presId="urn:microsoft.com/office/officeart/2005/8/layout/vList2"/>
    <dgm:cxn modelId="{6711EC58-B14E-BB45-BDCE-54936BD2EE97}" type="presOf" srcId="{D0260256-11FF-2046-86FF-B21446498092}" destId="{A5FB65AB-ADE4-814F-BFB2-D876BF26A1E3}" srcOrd="0" destOrd="0" presId="urn:microsoft.com/office/officeart/2005/8/layout/vList2"/>
    <dgm:cxn modelId="{C7AB4F5E-262B-4717-A7B1-C6E90BE47B1F}" srcId="{28A2E8D9-8431-43BA-80B4-25C6E7F206F1}" destId="{E5328921-AA0A-4476-AC36-EFA9E480807E}" srcOrd="4" destOrd="0" parTransId="{C57254A9-3AA8-4838-A352-5E79D8C6E6F2}" sibTransId="{1CAB21A4-9FC6-4DA4-B7B9-5B08B4B4CAF3}"/>
    <dgm:cxn modelId="{2655BE82-84F8-DC4A-86FE-10D7B315BA75}" type="presOf" srcId="{E5328921-AA0A-4476-AC36-EFA9E480807E}" destId="{12DD5721-FB8B-D64F-8C8B-BC14B5D2DF7A}" srcOrd="0" destOrd="0" presId="urn:microsoft.com/office/officeart/2005/8/layout/vList2"/>
    <dgm:cxn modelId="{C625668E-5F41-4555-BD13-664640B838E5}" srcId="{28A2E8D9-8431-43BA-80B4-25C6E7F206F1}" destId="{44B436AA-4575-4109-82AD-DC39BFA15623}" srcOrd="5" destOrd="0" parTransId="{185E7DBB-8C36-4153-BBC7-AA044FB04E45}" sibTransId="{7D2B55B0-90FF-4EFA-A0C4-63EE2AC99AB3}"/>
    <dgm:cxn modelId="{3CDE1DAB-C672-4572-AF7D-1B81BFF2CBF8}" srcId="{28A2E8D9-8431-43BA-80B4-25C6E7F206F1}" destId="{E2CE96D6-E847-42EA-9F9F-CE514FDCDA5D}" srcOrd="2" destOrd="0" parTransId="{3CE79BAC-5A4F-4D51-A212-E0E7DF569C85}" sibTransId="{E75B10CB-FE2E-4264-9790-7961B81415C5}"/>
    <dgm:cxn modelId="{474257CB-1D8D-4643-A397-01FB27AD66F4}" type="presOf" srcId="{E2CE96D6-E847-42EA-9F9F-CE514FDCDA5D}" destId="{8B0CB598-CD09-E642-988B-9A884B41CAB6}" srcOrd="0" destOrd="0" presId="urn:microsoft.com/office/officeart/2005/8/layout/vList2"/>
    <dgm:cxn modelId="{B7C9FBD3-3931-D549-BB6B-019B0B4EACCC}" srcId="{28A2E8D9-8431-43BA-80B4-25C6E7F206F1}" destId="{D0260256-11FF-2046-86FF-B21446498092}" srcOrd="6" destOrd="0" parTransId="{7E611B6E-0186-4B45-8376-16EACB6D4B1E}" sibTransId="{5BA59BE1-AF29-AF4F-8BB5-87DE27021700}"/>
    <dgm:cxn modelId="{4776D3FA-D270-4D2F-B8FB-60FE1BBAADAE}" srcId="{28A2E8D9-8431-43BA-80B4-25C6E7F206F1}" destId="{81FFE644-807B-43D4-AF47-8042F5DD9083}" srcOrd="0" destOrd="0" parTransId="{D7DAEF84-6103-4A2D-94C1-32D4599ACAFF}" sibTransId="{B52F8311-98C5-4866-ABFA-9E33489B9587}"/>
    <dgm:cxn modelId="{AB9E53ED-4180-A948-9F01-4E0601947B3A}" type="presParOf" srcId="{6D4E5A94-A67B-A84A-9D6B-4B6F32CA2DF6}" destId="{7CC84C23-C482-6847-828B-8D7D1F6D529D}" srcOrd="0" destOrd="0" presId="urn:microsoft.com/office/officeart/2005/8/layout/vList2"/>
    <dgm:cxn modelId="{9B68A362-C7CE-2E4D-BC35-ACD7930C8CBA}" type="presParOf" srcId="{6D4E5A94-A67B-A84A-9D6B-4B6F32CA2DF6}" destId="{AB438BEF-BA24-1E4C-BCFB-28819BD9B82D}" srcOrd="1" destOrd="0" presId="urn:microsoft.com/office/officeart/2005/8/layout/vList2"/>
    <dgm:cxn modelId="{D3485631-4284-E548-8FF1-BC61FF7EE3E2}" type="presParOf" srcId="{6D4E5A94-A67B-A84A-9D6B-4B6F32CA2DF6}" destId="{2C8CEDC6-EA10-7C45-B523-CF9EB7C005E4}" srcOrd="2" destOrd="0" presId="urn:microsoft.com/office/officeart/2005/8/layout/vList2"/>
    <dgm:cxn modelId="{DB52F732-CE3C-3848-8FAA-23F68296C7E7}" type="presParOf" srcId="{6D4E5A94-A67B-A84A-9D6B-4B6F32CA2DF6}" destId="{E70067A0-045C-7A40-9B4C-FEFFA5006268}" srcOrd="3" destOrd="0" presId="urn:microsoft.com/office/officeart/2005/8/layout/vList2"/>
    <dgm:cxn modelId="{24EB16D0-32BC-BF41-8F3C-0709F4B83B67}" type="presParOf" srcId="{6D4E5A94-A67B-A84A-9D6B-4B6F32CA2DF6}" destId="{8B0CB598-CD09-E642-988B-9A884B41CAB6}" srcOrd="4" destOrd="0" presId="urn:microsoft.com/office/officeart/2005/8/layout/vList2"/>
    <dgm:cxn modelId="{3D204C51-4B34-E14A-B7FE-0EC184795A23}" type="presParOf" srcId="{6D4E5A94-A67B-A84A-9D6B-4B6F32CA2DF6}" destId="{D8E96ED8-CE3F-1144-864D-283EB6537834}" srcOrd="5" destOrd="0" presId="urn:microsoft.com/office/officeart/2005/8/layout/vList2"/>
    <dgm:cxn modelId="{1AD217D3-6C8D-CC42-B194-45F4E5CC8749}" type="presParOf" srcId="{6D4E5A94-A67B-A84A-9D6B-4B6F32CA2DF6}" destId="{9CB119D5-4629-5F4B-B466-1FA9ABB64B8B}" srcOrd="6" destOrd="0" presId="urn:microsoft.com/office/officeart/2005/8/layout/vList2"/>
    <dgm:cxn modelId="{2C1FFFB6-6A27-9349-A3B4-1F8EDCF79E61}" type="presParOf" srcId="{6D4E5A94-A67B-A84A-9D6B-4B6F32CA2DF6}" destId="{5F193E30-8357-B04B-8B9B-1D8B22BCDED9}" srcOrd="7" destOrd="0" presId="urn:microsoft.com/office/officeart/2005/8/layout/vList2"/>
    <dgm:cxn modelId="{865CD8C5-1DB6-8F49-A252-965EFF82A289}" type="presParOf" srcId="{6D4E5A94-A67B-A84A-9D6B-4B6F32CA2DF6}" destId="{12DD5721-FB8B-D64F-8C8B-BC14B5D2DF7A}" srcOrd="8" destOrd="0" presId="urn:microsoft.com/office/officeart/2005/8/layout/vList2"/>
    <dgm:cxn modelId="{92E6726E-BB98-E947-ABB2-129047C5AF63}" type="presParOf" srcId="{6D4E5A94-A67B-A84A-9D6B-4B6F32CA2DF6}" destId="{BD65DC1A-19DB-F647-8451-CDE4F45AD6DC}" srcOrd="9" destOrd="0" presId="urn:microsoft.com/office/officeart/2005/8/layout/vList2"/>
    <dgm:cxn modelId="{88924382-63FE-9C4E-851B-6F765B2D4009}" type="presParOf" srcId="{6D4E5A94-A67B-A84A-9D6B-4B6F32CA2DF6}" destId="{8F4FC6C5-0593-A444-831D-A684213DB670}" srcOrd="10" destOrd="0" presId="urn:microsoft.com/office/officeart/2005/8/layout/vList2"/>
    <dgm:cxn modelId="{7653A11D-45F3-3647-8F32-D82B78ED396F}" type="presParOf" srcId="{6D4E5A94-A67B-A84A-9D6B-4B6F32CA2DF6}" destId="{29978910-83AE-CD4D-88DE-56E274695703}" srcOrd="11" destOrd="0" presId="urn:microsoft.com/office/officeart/2005/8/layout/vList2"/>
    <dgm:cxn modelId="{24F7CC69-5679-4E4B-A449-DC2D3A8691CE}" type="presParOf" srcId="{6D4E5A94-A67B-A84A-9D6B-4B6F32CA2DF6}" destId="{A5FB65AB-ADE4-814F-BFB2-D876BF26A1E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27F1E-02B8-B44D-822F-BA41BC67D777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6E0C9-15AB-AC41-9AAB-98DBB47FED1D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Built a machine learning model to predict whether a person is viable to take a loan or not</a:t>
          </a:r>
        </a:p>
      </dsp:txBody>
      <dsp:txXfrm>
        <a:off x="0" y="2703"/>
        <a:ext cx="6900512" cy="921789"/>
      </dsp:txXfrm>
    </dsp:sp>
    <dsp:sp modelId="{82D3D578-1662-AE44-8590-E483EB5B4FF0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F5A66-8F44-464C-851C-9861E251E07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Building a neural network using </a:t>
          </a:r>
          <a:r>
            <a:rPr lang="en-US" sz="2500" kern="1200" dirty="0" err="1"/>
            <a:t>PyTorch</a:t>
          </a:r>
          <a:r>
            <a:rPr lang="en-US" sz="2500" kern="1200" dirty="0"/>
            <a:t> framework</a:t>
          </a:r>
        </a:p>
      </dsp:txBody>
      <dsp:txXfrm>
        <a:off x="0" y="924492"/>
        <a:ext cx="6900512" cy="921789"/>
      </dsp:txXfrm>
    </dsp:sp>
    <dsp:sp modelId="{5969FE95-BB79-E040-BFD0-280440F4FF9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B8CC2-AEFA-B14E-9D92-9610FE7A7FC0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Hyperparameter Tuning-selecting optimal parameters to improve model performance</a:t>
          </a:r>
        </a:p>
      </dsp:txBody>
      <dsp:txXfrm>
        <a:off x="0" y="1846281"/>
        <a:ext cx="6900512" cy="921789"/>
      </dsp:txXfrm>
    </dsp:sp>
    <dsp:sp modelId="{C8D9CAD9-E287-1440-B9B1-1B104C51E62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01781-4885-7845-A5C5-2E8E11E359D3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Leakage</a:t>
          </a:r>
          <a:r>
            <a:rPr lang="en-US" sz="2500" kern="1200" baseline="0" dirty="0"/>
            <a:t> present in HCDR project</a:t>
          </a:r>
          <a:endParaRPr lang="en-US" sz="2500" kern="1200" dirty="0"/>
        </a:p>
      </dsp:txBody>
      <dsp:txXfrm>
        <a:off x="0" y="2768070"/>
        <a:ext cx="6900512" cy="921789"/>
      </dsp:txXfrm>
    </dsp:sp>
    <dsp:sp modelId="{8F9E745F-7E45-3345-8BE6-C2E4AFDE9C8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F3B7B-26D1-194B-8DAA-23088050DC39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Finding any cardinal sins in the project</a:t>
          </a:r>
        </a:p>
      </dsp:txBody>
      <dsp:txXfrm>
        <a:off x="0" y="3689859"/>
        <a:ext cx="6900512" cy="921789"/>
      </dsp:txXfrm>
    </dsp:sp>
    <dsp:sp modelId="{C9F5A25E-5D56-7545-AB51-B51176DAF0C4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8CF18-A599-CF47-9409-14A35C20866F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Compared the final accuracies of neural network and LGBM model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84C23-C482-6847-828B-8D7D1F6D529D}">
      <dsp:nvSpPr>
        <dsp:cNvPr id="0" name=""/>
        <dsp:cNvSpPr/>
      </dsp:nvSpPr>
      <dsp:spPr>
        <a:xfrm>
          <a:off x="0" y="90683"/>
          <a:ext cx="626364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GridSearchCV technique used for finding the best parameters on the following models:</a:t>
          </a:r>
        </a:p>
      </dsp:txBody>
      <dsp:txXfrm>
        <a:off x="34954" y="125637"/>
        <a:ext cx="6193732" cy="646132"/>
      </dsp:txXfrm>
    </dsp:sp>
    <dsp:sp modelId="{2C8CEDC6-EA10-7C45-B523-CF9EB7C005E4}">
      <dsp:nvSpPr>
        <dsp:cNvPr id="0" name=""/>
        <dsp:cNvSpPr/>
      </dsp:nvSpPr>
      <dsp:spPr>
        <a:xfrm>
          <a:off x="0" y="858563"/>
          <a:ext cx="6263640" cy="71604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1)Logistic</a:t>
          </a:r>
        </a:p>
      </dsp:txBody>
      <dsp:txXfrm>
        <a:off x="34954" y="893517"/>
        <a:ext cx="6193732" cy="646132"/>
      </dsp:txXfrm>
    </dsp:sp>
    <dsp:sp modelId="{8B0CB598-CD09-E642-988B-9A884B41CAB6}">
      <dsp:nvSpPr>
        <dsp:cNvPr id="0" name=""/>
        <dsp:cNvSpPr/>
      </dsp:nvSpPr>
      <dsp:spPr>
        <a:xfrm>
          <a:off x="0" y="1626443"/>
          <a:ext cx="6263640" cy="7160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2)Decision Tree</a:t>
          </a:r>
        </a:p>
      </dsp:txBody>
      <dsp:txXfrm>
        <a:off x="34954" y="1661397"/>
        <a:ext cx="6193732" cy="646132"/>
      </dsp:txXfrm>
    </dsp:sp>
    <dsp:sp modelId="{9CB119D5-4629-5F4B-B466-1FA9ABB64B8B}">
      <dsp:nvSpPr>
        <dsp:cNvPr id="0" name=""/>
        <dsp:cNvSpPr/>
      </dsp:nvSpPr>
      <dsp:spPr>
        <a:xfrm>
          <a:off x="0" y="2394323"/>
          <a:ext cx="6263640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3)Random Forest</a:t>
          </a:r>
        </a:p>
      </dsp:txBody>
      <dsp:txXfrm>
        <a:off x="34954" y="2429277"/>
        <a:ext cx="6193732" cy="646132"/>
      </dsp:txXfrm>
    </dsp:sp>
    <dsp:sp modelId="{12DD5721-FB8B-D64F-8C8B-BC14B5D2DF7A}">
      <dsp:nvSpPr>
        <dsp:cNvPr id="0" name=""/>
        <dsp:cNvSpPr/>
      </dsp:nvSpPr>
      <dsp:spPr>
        <a:xfrm>
          <a:off x="0" y="3162203"/>
          <a:ext cx="6263640" cy="7160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4)XG Boost</a:t>
          </a:r>
        </a:p>
      </dsp:txBody>
      <dsp:txXfrm>
        <a:off x="34954" y="3197157"/>
        <a:ext cx="6193732" cy="646132"/>
      </dsp:txXfrm>
    </dsp:sp>
    <dsp:sp modelId="{8F4FC6C5-0593-A444-831D-A684213DB670}">
      <dsp:nvSpPr>
        <dsp:cNvPr id="0" name=""/>
        <dsp:cNvSpPr/>
      </dsp:nvSpPr>
      <dsp:spPr>
        <a:xfrm>
          <a:off x="0" y="3930083"/>
          <a:ext cx="6263640" cy="71604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5)LGBM parameters</a:t>
          </a:r>
        </a:p>
      </dsp:txBody>
      <dsp:txXfrm>
        <a:off x="34954" y="3965037"/>
        <a:ext cx="6193732" cy="646132"/>
      </dsp:txXfrm>
    </dsp:sp>
    <dsp:sp modelId="{A5FB65AB-ADE4-814F-BFB2-D876BF26A1E3}">
      <dsp:nvSpPr>
        <dsp:cNvPr id="0" name=""/>
        <dsp:cNvSpPr/>
      </dsp:nvSpPr>
      <dsp:spPr>
        <a:xfrm>
          <a:off x="0" y="4697963"/>
          <a:ext cx="6263640" cy="716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5)Neural Network- hidden layers, activation function, learning rate, n iterations, etc.</a:t>
          </a:r>
        </a:p>
      </dsp:txBody>
      <dsp:txXfrm>
        <a:off x="34954" y="4732917"/>
        <a:ext cx="619373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D89A-DCA2-9272-B07C-A4F39B093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C345E-24CE-C6E9-1E26-727077E41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F6F0-AF3B-650D-282C-D3B670C3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72C0-7EB8-477C-CAE7-D215A400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045F-61CA-0FD0-750D-4611776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6C79-7990-DDD8-54A7-38E8BC4C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64E1-703C-70F1-C66C-8B5DD3FE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F0AD-B502-CCCA-C5CA-34B949CA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DD-118F-1C4D-8CE4-E058FA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58EC-6CA0-8014-95EE-74AC632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9BE96-E775-B2DF-BF30-0466E522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4391-2145-8917-0876-B534E697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ADD3-236C-E869-E850-87099B4D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8B87-5A7E-22BE-E9D8-96AD26A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5D6B-72CA-E2CC-BFF1-6639D121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8509-5B73-A477-6BBE-DF4CBE71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387E-6795-E358-1DA8-988DAC2B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B905-28AC-8B42-D9FD-6FBB0270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F8F8-EF4D-94BB-BE85-63530A2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29CA-92BD-8F6F-E13A-6537024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AFFF-2796-74C4-25D8-7AA53F49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4406C-CD10-1BBB-47A8-4AE98D08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E500-EA6C-FED6-136C-775973A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C2DC-68AC-E211-8840-B6E1771B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89E6-33AC-5E06-86BB-24A9B686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F975-01E2-C3B8-E384-3C01F58F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4A0C-89DB-4992-174E-82894FBD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88F6-59CA-360A-F9C9-F1C8C709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2742-FBDB-7A2C-01E4-31A6ACFC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B004-701E-7CDF-59D5-D4700D8D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0DCC-3A41-69CD-DBF4-01460B54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D0ED-6399-BED4-72E5-2F9AF58E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DBE4C-6447-8EA4-457F-A86BA776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C6B00-E607-F28D-DCEE-8DC1292D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E61E3-AB5E-40AF-A67A-4CA1DE5D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74EFC-B56F-A21E-02E3-628CA6A2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A9861-F4C4-3E49-8C5C-9D17C5BF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32193-507B-6BD5-9004-C0789C80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EA943-5458-D4B6-DE3B-90EA4458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9C99-B7CF-4044-F1C9-52728B2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FEDA2-F9E6-B7D9-BD6B-C3468445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90732-1EA8-A1EC-2B83-9F4C9073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14B9-BF44-5D39-AE7F-520FD942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DD94B-66A5-117A-5582-1075224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DAE88-BD9F-05C4-9EF2-3C394CF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64C6-FE52-45AB-7C21-4D07051F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2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0B87-3BA3-831D-6ECA-103638AD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322A-DA4D-B60A-AC9C-04E666B6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EEA2-88E1-2F0C-B942-8ECB68FF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6F03-FB1B-EA8D-7974-E8FEC2A8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93F2-2F3C-B248-5CE8-5000911F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F8F1-0DD6-4D19-0F1C-67F56E4F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DB0-A40F-2762-3751-575536EF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A58F-0F07-0A7F-C36E-C8D3C2394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C45B-EB72-DCCB-75F5-D5E43ECC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DACA9-348B-F95E-F712-AC37B26F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E4DB-FE90-2F0A-6FB9-2B1E7D87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A65CB-3B9D-96B8-F497-059E167A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0DC5-5C5A-E344-9022-15595F2A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DAF6-9EED-A662-430C-7E88B6CB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E0ED-CF22-F1EE-9B56-ECA99AB6C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A8F3-3A32-7D42-AC0B-E160C54775F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1F04-FEB4-5744-8D68-63E8DDF3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BF4D-4AF1-D48E-4010-3FE15B1FE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F08D-32AE-3247-9B5C-51B14CD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15C1-4CDC-4337-B7F0-53DB13C0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HCDR- Home Credit Default Risk</a:t>
            </a:r>
          </a:p>
        </p:txBody>
      </p:sp>
      <p:pic>
        <p:nvPicPr>
          <p:cNvPr id="7" name="Picture 6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4A8C6B7D-1899-4665-F3A1-F61342879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10100" b="-2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5238AD9-CD94-CED8-A5C1-2DE5E77F6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64" r="22365" b="1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E43167-4803-FABB-741C-E49DA5AB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562856"/>
            <a:ext cx="6903721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Team Members:</a:t>
            </a:r>
            <a:r>
              <a:rPr lang="en-US" sz="2200" b="1" i="0" u="none" strike="noStrike">
                <a:effectLst/>
              </a:rPr>
              <a:t> </a:t>
            </a:r>
            <a:br>
              <a:rPr lang="en-US" sz="2200"/>
            </a:br>
            <a:r>
              <a:rPr lang="en-US" sz="2200" b="0" i="0" u="none" strike="noStrike">
                <a:effectLst/>
              </a:rPr>
              <a:t>Shruti Houji (sghouji@iu.edu) </a:t>
            </a:r>
            <a:br>
              <a:rPr lang="en-US" sz="2200"/>
            </a:br>
            <a:r>
              <a:rPr lang="en-US" sz="2200" b="0" i="0" u="none" strike="noStrike">
                <a:effectLst/>
              </a:rPr>
              <a:t>Shrirang Mhalgi (srmhalgi@iu.edu) </a:t>
            </a:r>
            <a:br>
              <a:rPr lang="en-US" sz="2200"/>
            </a:br>
            <a:r>
              <a:rPr lang="en-US" sz="2200" b="0" i="0" u="none" strike="noStrike">
                <a:effectLst/>
              </a:rPr>
              <a:t>Chinmay Pathak (crpathak@iu.edu) </a:t>
            </a:r>
            <a:br>
              <a:rPr lang="en-US" sz="2200"/>
            </a:br>
            <a:r>
              <a:rPr lang="en-US" sz="2200" b="0" i="0" u="none" strike="noStrike">
                <a:effectLst/>
              </a:rPr>
              <a:t>Dipak Bange (djbange@iu.edu)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405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A791B-6F6B-7E4B-1109-62118CDC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Topics covered for phase 4</a:t>
            </a: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50D1-A6B7-4A6C-0446-262BE5BD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Building neural network model</a:t>
            </a:r>
          </a:p>
          <a:p>
            <a:r>
              <a:rPr lang="en-US" dirty="0"/>
              <a:t>Hyperparameter Tuning of all the models</a:t>
            </a:r>
          </a:p>
          <a:p>
            <a:r>
              <a:rPr lang="en-US" dirty="0"/>
              <a:t>Leakage in the dataset</a:t>
            </a:r>
          </a:p>
          <a:p>
            <a:r>
              <a:rPr lang="en-US" dirty="0"/>
              <a:t>Check for cardinal sins in project</a:t>
            </a:r>
          </a:p>
          <a:p>
            <a:r>
              <a:rPr lang="en-US" dirty="0"/>
              <a:t>Kaggle Submission</a:t>
            </a:r>
          </a:p>
          <a:p>
            <a:r>
              <a:rPr lang="en-US" dirty="0"/>
              <a:t>Future Scope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DF58A-DF55-76D7-E252-77512C24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Project Description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F22BB-CA04-CE2D-52EB-5E634BF7C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492732"/>
              </p:ext>
            </p:extLst>
          </p:nvPr>
        </p:nvGraphicFramePr>
        <p:xfrm>
          <a:off x="4676593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9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2BA1D-F341-7724-662C-7A9A3CC2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Visual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1A20-3D43-711A-468D-24433AEB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Categorical variable counts plots like pie charts</a:t>
            </a:r>
          </a:p>
          <a:p>
            <a:r>
              <a:rPr lang="en-US" sz="2000" dirty="0"/>
              <a:t>Correlation analysis plot</a:t>
            </a:r>
          </a:p>
          <a:p>
            <a:r>
              <a:rPr lang="en-US" sz="2000" dirty="0"/>
              <a:t>Bivariate Distribution plots of numerical columns like kernel density plot, bar graphs,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Correlation of new features and distribution with target variable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97C79-95C1-3F56-8DD6-046AC48F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1594"/>
            <a:ext cx="6095998" cy="57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3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58FE-0848-D564-1A1F-8FD34E53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Neural Network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2F14AC-9FDF-4D47-0CB6-B0465987F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91915"/>
            <a:ext cx="6780700" cy="4271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F3BD-3737-AF31-558C-AE0C54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Hyperparameter Tuning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3FE9FCDE-C0AC-F3DD-9EE1-57A5649CA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4113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86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5203-9CE0-FB6C-39CC-7E33CF3C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066"/>
            <a:ext cx="10515600" cy="998874"/>
          </a:xfrm>
        </p:spPr>
        <p:txBody>
          <a:bodyPr/>
          <a:lstStyle/>
          <a:p>
            <a:r>
              <a:rPr lang="en-US" dirty="0"/>
              <a:t>Modeling Pipelines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8F646B-AB56-E47A-EBFD-B808B223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14350"/>
            <a:ext cx="6500814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5" name="Rectangle 4134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Freeform: Shape 413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35506-EC9D-2B08-2B19-0BC956C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6" y="311190"/>
            <a:ext cx="8067674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Results and Discussion of Results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3F04257-566D-F816-D8B7-024D12CC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768" y="2240879"/>
            <a:ext cx="6442650" cy="23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E29885-83F1-D860-1AAE-A4E25E0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63" y="4826325"/>
            <a:ext cx="8808387" cy="11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27DBE1B-1DFC-7972-6680-D2643758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5150" y="2543175"/>
            <a:ext cx="4758261" cy="17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923DD0C-B4EC-2601-A50C-6DC09A2A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sz="2000"/>
          </a:p>
          <a:p>
            <a:pPr marL="0" indent="0">
              <a:spcAft>
                <a:spcPts val="600"/>
              </a:spcAft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73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AEBA6-1E10-B9CF-DF24-F94D6F82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273A-DEC9-6F94-4495-83441F3F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Built neural network model with accuracy of 74%</a:t>
            </a:r>
          </a:p>
          <a:p>
            <a:r>
              <a:rPr lang="en-US" sz="2000" dirty="0"/>
              <a:t>Hyperparameter tuning done on models</a:t>
            </a:r>
          </a:p>
          <a:p>
            <a:r>
              <a:rPr lang="en-US" sz="2000" dirty="0"/>
              <a:t>LGBM model with highest Kaggle accuracy of 76% on the test data</a:t>
            </a:r>
          </a:p>
          <a:p>
            <a:r>
              <a:rPr lang="en-US" sz="2000" dirty="0"/>
              <a:t>Found data leakage</a:t>
            </a:r>
          </a:p>
          <a:p>
            <a:r>
              <a:rPr lang="en-US" sz="2000" dirty="0"/>
              <a:t>Checked for cardinal sins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future:-</a:t>
            </a:r>
          </a:p>
          <a:p>
            <a:r>
              <a:rPr lang="en-US" sz="2000" dirty="0"/>
              <a:t>Experimenting with different neural network architectures</a:t>
            </a:r>
          </a:p>
          <a:p>
            <a:r>
              <a:rPr lang="en-US" sz="2000" dirty="0"/>
              <a:t>Attempt to improve accuracy to improvise loan lending process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4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4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80A30-39FB-6C49-DBA4-C9676FFF97E7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9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289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HCDR- Home Credit Default Risk</vt:lpstr>
      <vt:lpstr>Topics covered for phase 4</vt:lpstr>
      <vt:lpstr>Project Description</vt:lpstr>
      <vt:lpstr>Visual EDA</vt:lpstr>
      <vt:lpstr>Building Neural Network Model</vt:lpstr>
      <vt:lpstr>Hyperparameter Tuning</vt:lpstr>
      <vt:lpstr>Modeling Pipelines</vt:lpstr>
      <vt:lpstr>Results and Discussion of Results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HDCR- Home Credit Default Risk</dc:title>
  <dc:creator>Houji, Shruti Ganesh</dc:creator>
  <cp:lastModifiedBy>Houji, Shruti Ganesh</cp:lastModifiedBy>
  <cp:revision>5</cp:revision>
  <dcterms:created xsi:type="dcterms:W3CDTF">2022-12-07T00:43:34Z</dcterms:created>
  <dcterms:modified xsi:type="dcterms:W3CDTF">2022-12-13T21:49:03Z</dcterms:modified>
</cp:coreProperties>
</file>