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3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89E052-0416-4568-9BA0-7A4C9BCE8BA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7F72D0-B213-49A3-ADE6-1A7A06F9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352" y="725035"/>
            <a:ext cx="9161929" cy="1060835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Presentation on</a:t>
            </a:r>
            <a:b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Library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0443" y="3717882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Shruti Jagtap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0525" y="4644417"/>
            <a:ext cx="18309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Under guidance of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Mr. Zakir Hussain</a:t>
            </a:r>
          </a:p>
        </p:txBody>
      </p:sp>
      <p:pic>
        <p:nvPicPr>
          <p:cNvPr id="9" name="Picture 8" descr="Revature Jobs and Company Culture">
            <a:extLst>
              <a:ext uri="{FF2B5EF4-FFF2-40B4-BE49-F238E27FC236}">
                <a16:creationId xmlns:a16="http://schemas.microsoft.com/office/drawing/2014/main" id="{23FA224A-3427-5262-F371-F3B23183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17" y="2038771"/>
            <a:ext cx="3211195" cy="142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5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536" y="983147"/>
            <a:ext cx="8761413" cy="706964"/>
          </a:xfrm>
        </p:spPr>
        <p:txBody>
          <a:bodyPr/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2603500"/>
            <a:ext cx="11055926" cy="3797300"/>
          </a:xfrm>
        </p:spPr>
        <p:txBody>
          <a:bodyPr/>
          <a:lstStyle/>
          <a:p>
            <a:r>
              <a:rPr lang="en-US" dirty="0"/>
              <a:t>A Library Management System (LMS) is a software solution designed to automate and manage the core functions of a library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dirty="0"/>
              <a:t>This system enables librarians and staff to efficiently handle the daily tasks involved in running a library, including cataloging books, managing patron accounts, tracking loans and returns, and processing fines.</a:t>
            </a:r>
          </a:p>
          <a:p>
            <a:r>
              <a:rPr lang="en-US" dirty="0"/>
              <a:t>A well-implemented LMS ensures that these operations run smoothly</a:t>
            </a:r>
          </a:p>
        </p:txBody>
      </p:sp>
    </p:spTree>
    <p:extLst>
      <p:ext uri="{BB962C8B-B14F-4D97-AF65-F5344CB8AC3E}">
        <p14:creationId xmlns:p14="http://schemas.microsoft.com/office/powerpoint/2010/main" val="253540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55" y="863092"/>
            <a:ext cx="10736718" cy="1188720"/>
          </a:xfrm>
        </p:spPr>
        <p:txBody>
          <a:bodyPr/>
          <a:lstStyle/>
          <a:p>
            <a:pPr algn="ctr"/>
            <a:r>
              <a:rPr lang="en-IN" b="1" dirty="0">
                <a:ea typeface="Tahoma" panose="020B0604030504040204" pitchFamily="34" charset="0"/>
                <a:cs typeface="Tahoma" panose="020B0604030504040204" pitchFamily="34" charset="0"/>
              </a:rPr>
              <a:t>DATABASES USED</a:t>
            </a:r>
            <a:endParaRPr lang="en-US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955" y="2656517"/>
            <a:ext cx="7729728" cy="3101983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Management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 Management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Circulation Management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Acquisitions Management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6921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Book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603500"/>
            <a:ext cx="11166764" cy="3700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dirty="0"/>
              <a:t>Books table</a:t>
            </a:r>
          </a:p>
          <a:p>
            <a:pPr>
              <a:lnSpc>
                <a:spcPct val="115000"/>
              </a:lnSpc>
            </a:pPr>
            <a:r>
              <a:rPr lang="en-IN" dirty="0"/>
              <a:t>Authors table</a:t>
            </a:r>
          </a:p>
          <a:p>
            <a:pPr>
              <a:lnSpc>
                <a:spcPct val="115000"/>
              </a:lnSpc>
            </a:pPr>
            <a:r>
              <a:rPr lang="en-IN" dirty="0"/>
              <a:t>Publishers table</a:t>
            </a:r>
          </a:p>
          <a:p>
            <a:pPr>
              <a:lnSpc>
                <a:spcPct val="115000"/>
              </a:lnSpc>
            </a:pPr>
            <a:r>
              <a:rPr lang="en-IN" dirty="0"/>
              <a:t>Genres table</a:t>
            </a:r>
          </a:p>
          <a:p>
            <a:pPr>
              <a:lnSpc>
                <a:spcPct val="115000"/>
              </a:lnSpc>
            </a:pPr>
            <a:r>
              <a:rPr lang="en-IN" dirty="0" err="1"/>
              <a:t>BookGenres</a:t>
            </a:r>
            <a:r>
              <a:rPr lang="en-IN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08644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Patron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443396"/>
            <a:ext cx="9448246" cy="4068239"/>
          </a:xfrm>
        </p:spPr>
        <p:txBody>
          <a:bodyPr>
            <a:normAutofit/>
          </a:bodyPr>
          <a:lstStyle/>
          <a:p>
            <a:r>
              <a:rPr lang="en-IN" dirty="0"/>
              <a:t>patrons table</a:t>
            </a:r>
          </a:p>
          <a:p>
            <a:r>
              <a:rPr lang="en-IN" dirty="0" err="1"/>
              <a:t>membership_types</a:t>
            </a:r>
            <a:r>
              <a:rPr lang="en-IN" dirty="0"/>
              <a:t> table</a:t>
            </a:r>
          </a:p>
          <a:p>
            <a:r>
              <a:rPr lang="en-IN" dirty="0" err="1"/>
              <a:t>patron_membership</a:t>
            </a:r>
            <a:r>
              <a:rPr lang="en-IN" dirty="0"/>
              <a:t> table</a:t>
            </a:r>
          </a:p>
          <a:p>
            <a:r>
              <a:rPr lang="en-IN" dirty="0" err="1"/>
              <a:t>patron_fines</a:t>
            </a:r>
            <a:r>
              <a:rPr lang="en-IN" dirty="0"/>
              <a:t> table</a:t>
            </a:r>
          </a:p>
          <a:p>
            <a:r>
              <a:rPr lang="en-IN" dirty="0" err="1"/>
              <a:t>patron_payments</a:t>
            </a:r>
            <a:r>
              <a:rPr lang="en-IN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18221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Circulation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2603500"/>
            <a:ext cx="11125200" cy="3416300"/>
          </a:xfrm>
        </p:spPr>
        <p:txBody>
          <a:bodyPr/>
          <a:lstStyle/>
          <a:p>
            <a:r>
              <a:rPr lang="en-IN" dirty="0"/>
              <a:t>checkouts table</a:t>
            </a:r>
          </a:p>
          <a:p>
            <a:r>
              <a:rPr lang="en-IN" dirty="0"/>
              <a:t>returns table</a:t>
            </a:r>
          </a:p>
          <a:p>
            <a:r>
              <a:rPr lang="en-IN" dirty="0"/>
              <a:t> waitlists table</a:t>
            </a:r>
          </a:p>
          <a:p>
            <a:pPr>
              <a:lnSpc>
                <a:spcPct val="115000"/>
              </a:lnSpc>
            </a:pPr>
            <a:r>
              <a:rPr lang="en-IN" dirty="0"/>
              <a:t>holds table</a:t>
            </a:r>
          </a:p>
          <a:p>
            <a:pPr>
              <a:lnSpc>
                <a:spcPct val="115000"/>
              </a:lnSpc>
            </a:pPr>
            <a:r>
              <a:rPr lang="en-IN" dirty="0" err="1"/>
              <a:t>checkout_history</a:t>
            </a:r>
            <a:r>
              <a:rPr lang="en-IN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8095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Acquisitions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2936010"/>
            <a:ext cx="4516581" cy="3416300"/>
          </a:xfrm>
        </p:spPr>
        <p:txBody>
          <a:bodyPr/>
          <a:lstStyle/>
          <a:p>
            <a:r>
              <a:rPr lang="en-IN" dirty="0"/>
              <a:t>orders table</a:t>
            </a:r>
          </a:p>
          <a:p>
            <a:r>
              <a:rPr lang="en-IN" dirty="0"/>
              <a:t>vendors table</a:t>
            </a:r>
          </a:p>
          <a:p>
            <a:r>
              <a:rPr lang="en-IN" dirty="0" err="1"/>
              <a:t>order_items</a:t>
            </a:r>
            <a:r>
              <a:rPr lang="en-IN" dirty="0"/>
              <a:t> table</a:t>
            </a:r>
          </a:p>
          <a:p>
            <a:r>
              <a:rPr lang="en-IN" dirty="0"/>
              <a:t>receipts table</a:t>
            </a:r>
          </a:p>
          <a:p>
            <a:r>
              <a:rPr lang="en-IN" dirty="0"/>
              <a:t>invoices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28" b="96897" l="1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3326316"/>
            <a:ext cx="4842100" cy="28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Reporting and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2603500"/>
            <a:ext cx="5569526" cy="3991264"/>
          </a:xfrm>
        </p:spPr>
        <p:txBody>
          <a:bodyPr/>
          <a:lstStyle/>
          <a:p>
            <a:r>
              <a:rPr lang="en-IN" dirty="0" err="1"/>
              <a:t>circulation_stats</a:t>
            </a:r>
            <a:r>
              <a:rPr lang="en-IN" dirty="0"/>
              <a:t> table</a:t>
            </a:r>
          </a:p>
          <a:p>
            <a:r>
              <a:rPr lang="en-IN" dirty="0" err="1"/>
              <a:t>collection_stats</a:t>
            </a:r>
            <a:r>
              <a:rPr lang="en-IN" dirty="0"/>
              <a:t> table</a:t>
            </a:r>
          </a:p>
          <a:p>
            <a:r>
              <a:rPr lang="en-IN" dirty="0" err="1"/>
              <a:t>patron_stats</a:t>
            </a:r>
            <a:r>
              <a:rPr lang="en-IN" dirty="0"/>
              <a:t> table</a:t>
            </a:r>
          </a:p>
          <a:p>
            <a:r>
              <a:rPr lang="en-IN" dirty="0" err="1"/>
              <a:t>fine_stats</a:t>
            </a:r>
            <a:r>
              <a:rPr lang="en-IN" dirty="0"/>
              <a:t> table</a:t>
            </a:r>
          </a:p>
          <a:p>
            <a:r>
              <a:rPr lang="en-IN" dirty="0" err="1"/>
              <a:t>survey_responses</a:t>
            </a:r>
            <a:r>
              <a:rPr lang="en-IN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2943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ctr">
              <a:lnSpc>
                <a:spcPct val="107000"/>
              </a:lnSpc>
              <a:spcAft>
                <a:spcPts val="785"/>
              </a:spcAft>
              <a:buSzPts val="2000"/>
            </a:pPr>
            <a:r>
              <a:rPr lang="en-US" sz="3200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2603499"/>
            <a:ext cx="10903526" cy="3866573"/>
          </a:xfrm>
        </p:spPr>
        <p:txBody>
          <a:bodyPr/>
          <a:lstStyle/>
          <a:p>
            <a:pPr marR="0" lvl="0">
              <a:lnSpc>
                <a:spcPct val="107000"/>
              </a:lnSpc>
            </a:pPr>
            <a:r>
              <a:rPr lang="en-US" dirty="0"/>
              <a:t>The Library Management System using MySQL efficiently manages book inventories, member data, and transactions, reducing manual workload. </a:t>
            </a:r>
          </a:p>
          <a:p>
            <a:pPr marR="0" lvl="0">
              <a:lnSpc>
                <a:spcPct val="107000"/>
              </a:lnSpc>
            </a:pPr>
            <a:r>
              <a:rPr lang="en-US" dirty="0"/>
              <a:t>It ensures data accuracy and quick access to information, improving user experience. </a:t>
            </a:r>
          </a:p>
          <a:p>
            <a:pPr marR="0" lvl="0">
              <a:lnSpc>
                <a:spcPct val="107000"/>
              </a:lnSpc>
            </a:pPr>
            <a:r>
              <a:rPr lang="en-US" dirty="0"/>
              <a:t>MySQL provides a reliable, secure, and scalable solution for handling large data volumes. Overall, the system effectively automates and simplifies library operations.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728</TotalTime>
  <Words>248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Tahoma</vt:lpstr>
      <vt:lpstr>Times New Roman</vt:lpstr>
      <vt:lpstr>Wingdings 3</vt:lpstr>
      <vt:lpstr>Ion Boardroom</vt:lpstr>
      <vt:lpstr>Presentation on Library management system</vt:lpstr>
      <vt:lpstr>Introduction</vt:lpstr>
      <vt:lpstr>DATABASES USED</vt:lpstr>
      <vt:lpstr>Book Management</vt:lpstr>
      <vt:lpstr>Patron Management</vt:lpstr>
      <vt:lpstr>Circulation Management</vt:lpstr>
      <vt:lpstr>Acquisitions Management</vt:lpstr>
      <vt:lpstr>Reporting and Analytics</vt:lpstr>
      <vt:lpstr>CONCLUSION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ANPR</dc:title>
  <dc:creator>ALIENWARE</dc:creator>
  <cp:lastModifiedBy>Shruti Jagtap</cp:lastModifiedBy>
  <cp:revision>31</cp:revision>
  <dcterms:created xsi:type="dcterms:W3CDTF">2021-06-09T16:57:03Z</dcterms:created>
  <dcterms:modified xsi:type="dcterms:W3CDTF">2024-09-19T11:31:14Z</dcterms:modified>
</cp:coreProperties>
</file>