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27432000" cx="3657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1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100" u="none" cap="none" strike="noStrike"/>
            </a:lvl1pPr>
            <a:lvl2pPr indent="0" lvl="1" marL="0" marR="0" rtl="0" algn="l">
              <a:spcBef>
                <a:spcPts val="0"/>
              </a:spcBef>
              <a:defRPr b="0" i="0" sz="1100" u="none" cap="none" strike="noStrike"/>
            </a:lvl2pPr>
            <a:lvl3pPr indent="0" lvl="2" marL="0" marR="0" rtl="0" algn="l">
              <a:spcBef>
                <a:spcPts val="0"/>
              </a:spcBef>
              <a:defRPr b="0" i="0" sz="1100" u="none" cap="none" strike="noStrike"/>
            </a:lvl3pPr>
            <a:lvl4pPr indent="0" lvl="3" marL="0" marR="0" rtl="0" algn="l">
              <a:spcBef>
                <a:spcPts val="0"/>
              </a:spcBef>
              <a:defRPr b="0" i="0" sz="1100" u="none" cap="none" strike="noStrike"/>
            </a:lvl4pPr>
            <a:lvl5pPr indent="0" lvl="4" marL="0" marR="0" rtl="0" algn="l">
              <a:spcBef>
                <a:spcPts val="0"/>
              </a:spcBef>
              <a:defRPr b="0" i="0" sz="1100" u="none" cap="none" strike="noStrike"/>
            </a:lvl5pPr>
            <a:lvl6pPr indent="0" lvl="5" marL="0" marR="0" rtl="0" algn="l">
              <a:spcBef>
                <a:spcPts val="0"/>
              </a:spcBef>
              <a:defRPr b="0" i="0" sz="1100" u="none" cap="none" strike="noStrike"/>
            </a:lvl6pPr>
            <a:lvl7pPr indent="0" lvl="6" marL="0" marR="0" rtl="0" algn="l">
              <a:spcBef>
                <a:spcPts val="0"/>
              </a:spcBef>
              <a:defRPr b="0" i="0" sz="1100" u="none" cap="none" strike="noStrike"/>
            </a:lvl7pPr>
            <a:lvl8pPr indent="0" lvl="7" marL="0" marR="0" rtl="0" algn="l">
              <a:spcBef>
                <a:spcPts val="0"/>
              </a:spcBef>
              <a:defRPr b="0" i="0" sz="1100" u="none" cap="none" strike="noStrike"/>
            </a:lvl8pPr>
            <a:lvl9pPr indent="0" lvl="8" marL="0" marR="0" rtl="0" algn="l">
              <a:spcBef>
                <a:spcPts val="0"/>
              </a:spcBef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1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0" y="-1"/>
            <a:ext cx="36576001" cy="41852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1000" u="none" cap="none" strike="noStrike">
                <a:solidFill>
                  <a:schemeClr val="dk1"/>
                </a:solidFill>
              </a:defRPr>
            </a:lvl2pPr>
            <a:lvl3pPr indent="0" lvl="2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10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10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10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10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10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10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10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743200" y="15146951"/>
            <a:ext cx="31089600" cy="4185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3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34227165" y="25332537"/>
            <a:ext cx="2194799" cy="20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50" lIns="399550" rIns="399550" tIns="39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828800" y="6400800"/>
            <a:ext cx="32918400" cy="19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34227165" y="25332537"/>
            <a:ext cx="2194799" cy="20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50" lIns="399550" rIns="399550" tIns="39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828800" y="6400800"/>
            <a:ext cx="15978000" cy="19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18769095" y="6400800"/>
            <a:ext cx="15978000" cy="19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34227165" y="25332537"/>
            <a:ext cx="2194799" cy="20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50" lIns="399550" rIns="399550" tIns="39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4227165" y="25332537"/>
            <a:ext cx="2194799" cy="20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50" lIns="399550" rIns="399550" tIns="39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1828800" y="23500315"/>
            <a:ext cx="329184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1600"/>
              </a:spcBef>
              <a:buFont typeface="Arial"/>
              <a:buNone/>
              <a:defRPr sz="7900"/>
            </a:lvl1pPr>
            <a:lvl2pPr lvl="1" rtl="0">
              <a:spcBef>
                <a:spcPts val="0"/>
              </a:spcBef>
              <a:defRPr sz="10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defRPr sz="10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defRPr sz="7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defRPr sz="7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defRPr sz="7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defRPr sz="7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defRPr sz="7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defRPr sz="7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34227165" y="25332537"/>
            <a:ext cx="2194799" cy="20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50" lIns="399550" rIns="399550" tIns="39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34227165" y="25332537"/>
            <a:ext cx="2194799" cy="20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50" lIns="399550" rIns="399550" tIns="39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57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57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57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57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57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57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57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57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828800" y="6400800"/>
            <a:ext cx="32918400" cy="19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lvl="1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lvl="2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lvl="3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lvl="4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lvl="5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lvl="6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lvl="7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lvl="8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4227165" y="25332537"/>
            <a:ext cx="2194799" cy="20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50" lIns="399550" rIns="399550" tIns="399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06.png"/><Relationship Id="rId10" Type="http://schemas.openxmlformats.org/officeDocument/2006/relationships/image" Target="../media/image04.png"/><Relationship Id="rId13" Type="http://schemas.openxmlformats.org/officeDocument/2006/relationships/image" Target="../media/image03.png"/><Relationship Id="rId12" Type="http://schemas.openxmlformats.org/officeDocument/2006/relationships/image" Target="../media/image0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Relationship Id="rId4" Type="http://schemas.openxmlformats.org/officeDocument/2006/relationships/image" Target="../media/image02.png"/><Relationship Id="rId9" Type="http://schemas.openxmlformats.org/officeDocument/2006/relationships/image" Target="../media/image01.png"/><Relationship Id="rId5" Type="http://schemas.openxmlformats.org/officeDocument/2006/relationships/image" Target="../media/image10.png"/><Relationship Id="rId6" Type="http://schemas.openxmlformats.org/officeDocument/2006/relationships/image" Target="../media/image09.png"/><Relationship Id="rId7" Type="http://schemas.openxmlformats.org/officeDocument/2006/relationships/image" Target="../media/image00.png"/><Relationship Id="rId8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12954000" y="5638800"/>
            <a:ext cx="10744199" cy="11939399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LVM with </a:t>
            </a: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complete</a:t>
            </a: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data likelihood  :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Assume distribution in exponential family: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E Step: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S Step: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M Step:</a:t>
            </a: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Find parameters that maximize expected log-likelihood wrt conditional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b="0" l="15711" r="0" t="7364"/>
          <a:stretch/>
        </p:blipFill>
        <p:spPr>
          <a:xfrm>
            <a:off x="13581187" y="11255098"/>
            <a:ext cx="9489826" cy="1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876300" y="21129300"/>
            <a:ext cx="10744199" cy="5654999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Expectation Maximization (variational)</a:t>
            </a:r>
          </a:p>
          <a:p>
            <a:pPr indent="-315023" lvl="0" marL="3238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b="1"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E-step:</a:t>
            </a: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 distribution of hidden variables given data (independent)</a:t>
            </a:r>
          </a:p>
          <a:p>
            <a:pPr indent="-315023" lvl="0" marL="3238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b="1"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M-step: </a:t>
            </a: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lower bound by conditional expectation wrt previously computed distribution</a:t>
            </a:r>
          </a:p>
          <a:p>
            <a:pPr indent="457200" lvl="0" marL="0" rtl="0">
              <a:spcBef>
                <a:spcPts val="828"/>
              </a:spcBef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>
              <a:spcBef>
                <a:spcPts val="828"/>
              </a:spcBef>
              <a:buNone/>
            </a:pPr>
            <a:r>
              <a:rPr b="1"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Stochastic Expectation Maximization (SEM)</a:t>
            </a:r>
          </a:p>
          <a:p>
            <a:pPr indent="-315023" lvl="0" marL="323850" rtl="0">
              <a:spcBef>
                <a:spcPts val="828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b="1"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Asychronous, parallel, stochastic in nature</a:t>
            </a:r>
          </a:p>
        </p:txBody>
      </p:sp>
      <p:sp>
        <p:nvSpPr>
          <p:cNvPr id="37" name="Shape 37"/>
          <p:cNvSpPr txBox="1"/>
          <p:nvPr>
            <p:ph type="ctrTitle"/>
          </p:nvPr>
        </p:nvSpPr>
        <p:spPr>
          <a:xfrm>
            <a:off x="0" y="0"/>
            <a:ext cx="36576001" cy="2744099"/>
          </a:xfrm>
          <a:prstGeom prst="rect">
            <a:avLst/>
          </a:prstGeom>
          <a:noFill/>
          <a:ln>
            <a:noFill/>
          </a:ln>
        </p:spPr>
        <p:txBody>
          <a:bodyPr anchorCtr="0" anchor="b" bIns="399550" lIns="399550" rIns="399550" tIns="39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2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914400" y="5638800"/>
            <a:ext cx="10744199" cy="13696799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Latent Variable Models (LVM)</a:t>
            </a:r>
          </a:p>
          <a:p>
            <a:pPr indent="-315023" lvl="0" marL="3238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become a staple of statistical modelling: clustering, topic models, subspace estimation</a:t>
            </a:r>
          </a:p>
          <a:p>
            <a:pPr indent="-315023" lvl="0" marL="323850" rtl="0">
              <a:spcBef>
                <a:spcPts val="828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Discovering the hidden thematic structure of objects in a human-understandable format </a:t>
            </a:r>
          </a:p>
          <a:p>
            <a:pPr indent="-315023" lvl="0" marL="323850" rtl="0">
              <a:spcBef>
                <a:spcPts val="828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common structure:  </a:t>
            </a:r>
          </a:p>
          <a:p>
            <a:pPr indent="-276923" lvl="1" marL="742950" rtl="0">
              <a:spcBef>
                <a:spcPts val="828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variables: pervade the dataset</a:t>
            </a:r>
          </a:p>
          <a:p>
            <a:pPr indent="-276923" lvl="1" marL="742950" rtl="0">
              <a:spcBef>
                <a:spcPts val="828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variables: labels for data points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</a:t>
            </a:r>
          </a:p>
          <a:p>
            <a:pPr indent="-315023" lvl="0" marL="3238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posterior distribution (or the most likely assignment) of all the latent variables</a:t>
            </a:r>
          </a:p>
          <a:p>
            <a:pPr indent="-315023" lvl="0" marL="323850" rtl="0">
              <a:spcBef>
                <a:spcPts val="828"/>
              </a:spcBef>
              <a:spcAft>
                <a:spcPts val="828"/>
              </a:spcAft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Intractable </a:t>
            </a:r>
          </a:p>
          <a:p>
            <a:pPr indent="-315023" lvl="0" marL="323850" rtl="0">
              <a:spcBef>
                <a:spcPts val="828"/>
              </a:spcBef>
              <a:spcAft>
                <a:spcPts val="828"/>
              </a:spcAft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approximate methods do not scale as data dependencies introduced by global state</a:t>
            </a:r>
          </a:p>
          <a:p>
            <a:pPr indent="-315023" lvl="0" marL="323850" rtl="0">
              <a:spcBef>
                <a:spcPts val="828"/>
              </a:spcBef>
              <a:spcAft>
                <a:spcPts val="828"/>
              </a:spcAft>
              <a:buClr>
                <a:schemeClr val="dk1"/>
              </a:buClr>
              <a:buFont typeface="Calibri"/>
              <a:buChar char="▪"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24955500" y="22878050"/>
            <a:ext cx="10744199" cy="3830100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15023" lvl="0" marL="3238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inference method for LVM that is a stochastic version of EM with emperical justification</a:t>
            </a:r>
          </a:p>
          <a:p>
            <a:pPr indent="-315023" lvl="0" marL="3238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Speed-up over current state-of-the-art inference algorithms for LDA with decent accuracy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  <a:p>
            <a:pPr indent="-315023" lvl="0" marL="3238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guarantees about convergence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1104900" y="195100"/>
            <a:ext cx="34823398" cy="16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lang="en" sz="6000">
                <a:solidFill>
                  <a:srgbClr val="C00000"/>
                </a:solidFill>
              </a:rPr>
              <a:t>Stochastic Optimization Maximization for Latent Variable Models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914400" y="4343400"/>
            <a:ext cx="10744199" cy="1295400"/>
          </a:xfrm>
          <a:prstGeom prst="rect">
            <a:avLst/>
          </a:prstGeom>
          <a:solidFill>
            <a:srgbClr val="C00000"/>
          </a:solidFill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INTRODUCTION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2954000" y="4343400"/>
            <a:ext cx="10744199" cy="1295400"/>
          </a:xfrm>
          <a:prstGeom prst="rect">
            <a:avLst/>
          </a:prstGeom>
          <a:solidFill>
            <a:srgbClr val="C00000"/>
          </a:solidFill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1" lang="en" sz="4800">
                <a:solidFill>
                  <a:srgbClr val="F3F3F3"/>
                </a:solidFill>
              </a:rPr>
              <a:t>APPROACH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24993600" y="4343400"/>
            <a:ext cx="10744199" cy="1295400"/>
          </a:xfrm>
          <a:prstGeom prst="rect">
            <a:avLst/>
          </a:prstGeom>
          <a:solidFill>
            <a:srgbClr val="C00000"/>
          </a:solidFill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RESULTS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24955500" y="21545550"/>
            <a:ext cx="10744199" cy="1295400"/>
          </a:xfrm>
          <a:prstGeom prst="rect">
            <a:avLst/>
          </a:prstGeom>
          <a:solidFill>
            <a:srgbClr val="C00000"/>
          </a:solidFill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1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CONCLUSION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12915900" y="19335600"/>
            <a:ext cx="10744199" cy="7372499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023" lvl="0" marL="323850" rtl="0">
              <a:spcBef>
                <a:spcPts val="828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seen as SGD on MAP for LVM</a:t>
            </a:r>
          </a:p>
          <a:p>
            <a:pPr indent="-315023" lvl="0" marL="323850" rtl="0">
              <a:spcBef>
                <a:spcPts val="828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Collapse E and M steps to get update equation:</a:t>
            </a:r>
          </a:p>
          <a:p>
            <a:pPr lvl="0" rtl="0">
              <a:spcBef>
                <a:spcPts val="828"/>
              </a:spcBef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828"/>
              </a:spcBef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023" lvl="0" marL="323850" rtl="0">
              <a:spcBef>
                <a:spcPts val="828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also have S step</a:t>
            </a:r>
          </a:p>
          <a:p>
            <a:pPr indent="-315023" lvl="0" marL="323850" rtl="0">
              <a:spcBef>
                <a:spcPts val="828"/>
              </a:spcBef>
              <a:buClr>
                <a:schemeClr val="dk1"/>
              </a:buClr>
              <a:buSzPct val="100000"/>
              <a:buFont typeface="Calibri"/>
              <a:buChar char="▪"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Collapse E , S,  M steps to get update equation:</a:t>
            </a:r>
          </a:p>
          <a:p>
            <a:pPr lvl="0" rtl="0">
              <a:spcBef>
                <a:spcPts val="828"/>
              </a:spcBef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828"/>
              </a:spcBef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6597200" y="1828800"/>
            <a:ext cx="2386889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</a:rPr>
              <a:t>Manzil Zaheer </a:t>
            </a:r>
            <a:r>
              <a:rPr b="1" baseline="30000" lang="en" sz="4800">
                <a:solidFill>
                  <a:schemeClr val="dk1"/>
                </a:solidFill>
              </a:rPr>
              <a:t>1</a:t>
            </a:r>
            <a:r>
              <a:rPr b="1" lang="en" sz="4800">
                <a:solidFill>
                  <a:schemeClr val="dk1"/>
                </a:solidFill>
              </a:rPr>
              <a:t>, Satwik Kottur </a:t>
            </a:r>
            <a:r>
              <a:rPr b="1" baseline="30000" lang="en" sz="4800">
                <a:solidFill>
                  <a:schemeClr val="dk1"/>
                </a:solidFill>
              </a:rPr>
              <a:t>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aseline="30000" i="1" lang="en" sz="4800"/>
              <a:t>1 </a:t>
            </a:r>
            <a:r>
              <a:rPr i="1" lang="en" sz="4800"/>
              <a:t>Machine Learning Department 				</a:t>
            </a:r>
            <a:r>
              <a:rPr baseline="30000" i="1" lang="en" sz="4800"/>
              <a:t>2</a:t>
            </a:r>
            <a:r>
              <a:rPr i="1" lang="en" sz="4800"/>
              <a:t> Department of Electrical and Computer Engg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2915900" y="17983200"/>
            <a:ext cx="10744199" cy="1295400"/>
          </a:xfrm>
          <a:prstGeom prst="rect">
            <a:avLst/>
          </a:prstGeom>
          <a:solidFill>
            <a:srgbClr val="C00000"/>
          </a:solidFill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1" lang="en" sz="4800">
                <a:solidFill>
                  <a:srgbClr val="F3F3F3"/>
                </a:solidFill>
              </a:rPr>
              <a:t>CONNECTIONS TO SGD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24993600" y="5600625"/>
            <a:ext cx="10744199" cy="15528599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Mixture Models (n = 100,000, K = 10)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Latent Dirichlet Allocation (LDA)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Topic modelling,  LVM using Dirichlet priors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876300" y="19833900"/>
            <a:ext cx="10744199" cy="1295400"/>
          </a:xfrm>
          <a:prstGeom prst="rect">
            <a:avLst/>
          </a:prstGeom>
          <a:solidFill>
            <a:srgbClr val="C00000"/>
          </a:solidFill>
          <a:ln cap="flat" cmpd="sng" w="762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b="1" lang="en" sz="4800">
                <a:solidFill>
                  <a:srgbClr val="F3F3F3"/>
                </a:solidFill>
              </a:rPr>
              <a:t>MOTIVATION</a:t>
            </a:r>
          </a:p>
        </p:txBody>
      </p:sp>
      <p:cxnSp>
        <p:nvCxnSpPr>
          <p:cNvPr id="50" name="Shape 50"/>
          <p:cNvCxnSpPr/>
          <p:nvPr/>
        </p:nvCxnSpPr>
        <p:spPr>
          <a:xfrm flipH="1">
            <a:off x="3457237" y="17095465"/>
            <a:ext cx="1974300" cy="1111799"/>
          </a:xfrm>
          <a:prstGeom prst="straightConnector1">
            <a:avLst/>
          </a:prstGeom>
          <a:noFill/>
          <a:ln cap="flat" cmpd="sng" w="19050">
            <a:solidFill>
              <a:srgbClr val="4BACC6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1" name="Shape 51"/>
          <p:cNvCxnSpPr/>
          <p:nvPr/>
        </p:nvCxnSpPr>
        <p:spPr>
          <a:xfrm>
            <a:off x="6867628" y="17095465"/>
            <a:ext cx="2014799" cy="1046699"/>
          </a:xfrm>
          <a:prstGeom prst="straightConnector1">
            <a:avLst/>
          </a:prstGeom>
          <a:noFill/>
          <a:ln cap="flat" cmpd="sng" w="19050">
            <a:solidFill>
              <a:srgbClr val="4BACC6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" name="Shape 52"/>
          <p:cNvSpPr txBox="1"/>
          <p:nvPr/>
        </p:nvSpPr>
        <p:spPr>
          <a:xfrm>
            <a:off x="971550" y="18213275"/>
            <a:ext cx="4733999" cy="60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828"/>
              </a:spcAft>
              <a:buSzPct val="25000"/>
              <a:buNone/>
            </a:pPr>
            <a:r>
              <a:rPr i="0" lang="en" sz="40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</a:t>
            </a: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ing (eg. Gibbs)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6048375" y="18209875"/>
            <a:ext cx="5572199" cy="60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828"/>
              </a:spcAft>
              <a:buSzPct val="25000"/>
              <a:buNone/>
            </a:pPr>
            <a:r>
              <a:rPr b="0" i="0" lang="en" sz="40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Variational (</a:t>
            </a: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eg. </a:t>
            </a:r>
            <a:r>
              <a:rPr b="0" i="0" lang="en" sz="40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EM)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4">
            <a:alphaModFix/>
          </a:blip>
          <a:srcRect b="50687" l="0" r="70049" t="14516"/>
          <a:stretch/>
        </p:blipFill>
        <p:spPr>
          <a:xfrm>
            <a:off x="8335660" y="15488854"/>
            <a:ext cx="2691599" cy="169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16249" l="0" r="69957" t="49404"/>
          <a:stretch/>
        </p:blipFill>
        <p:spPr>
          <a:xfrm>
            <a:off x="1066748" y="15511406"/>
            <a:ext cx="2701499" cy="16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 b="31765" l="33960" r="37549" t="33215"/>
          <a:stretch/>
        </p:blipFill>
        <p:spPr>
          <a:xfrm>
            <a:off x="4845550" y="15484875"/>
            <a:ext cx="2560199" cy="170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hape 57"/>
          <p:cNvCxnSpPr/>
          <p:nvPr/>
        </p:nvCxnSpPr>
        <p:spPr>
          <a:xfrm>
            <a:off x="3753432" y="16324662"/>
            <a:ext cx="1058999" cy="0"/>
          </a:xfrm>
          <a:prstGeom prst="straightConnector1">
            <a:avLst/>
          </a:prstGeom>
          <a:noFill/>
          <a:ln cap="flat" cmpd="sng" w="19050">
            <a:solidFill>
              <a:srgbClr val="4BACC6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8" name="Shape 58"/>
          <p:cNvCxnSpPr/>
          <p:nvPr/>
        </p:nvCxnSpPr>
        <p:spPr>
          <a:xfrm rot="10800000">
            <a:off x="7405653" y="16325989"/>
            <a:ext cx="1058999" cy="0"/>
          </a:xfrm>
          <a:prstGeom prst="straightConnector1">
            <a:avLst/>
          </a:prstGeom>
          <a:noFill/>
          <a:ln cap="flat" cmpd="sng" w="19050">
            <a:solidFill>
              <a:srgbClr val="4BACC6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9750" y="10583962"/>
            <a:ext cx="7578498" cy="63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32878700" y="11084175"/>
            <a:ext cx="2701499" cy="51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Vocabulary,  dataset size: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Calibri"/>
              <a:buAutoNum type="arabicPeriod"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PubMed: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0.14 million  700 million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2. Wikipedia: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0.21 million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1.1 billion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09750" y="6451300"/>
            <a:ext cx="10154875" cy="284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8775" y="7692300"/>
            <a:ext cx="9867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8">
            <a:alphaModFix/>
          </a:blip>
          <a:srcRect b="80087" l="8135" r="57796" t="2718"/>
          <a:stretch/>
        </p:blipFill>
        <p:spPr>
          <a:xfrm>
            <a:off x="13634575" y="9544050"/>
            <a:ext cx="7248551" cy="72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274368" y="6034100"/>
            <a:ext cx="6190483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8">
            <a:alphaModFix/>
          </a:blip>
          <a:srcRect b="10404" l="54369" r="0" t="44572"/>
          <a:stretch/>
        </p:blipFill>
        <p:spPr>
          <a:xfrm>
            <a:off x="13769875" y="15511400"/>
            <a:ext cx="9328592" cy="167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8">
            <a:alphaModFix/>
          </a:blip>
          <a:srcRect b="15073" l="8575" r="48441" t="54158"/>
          <a:stretch/>
        </p:blipFill>
        <p:spPr>
          <a:xfrm>
            <a:off x="13347700" y="14527350"/>
            <a:ext cx="9956802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765000" y="21525500"/>
            <a:ext cx="41719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365075" y="24279400"/>
            <a:ext cx="29718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164800" y="25048750"/>
            <a:ext cx="73723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384987" y="16968600"/>
            <a:ext cx="9956799" cy="410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