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63" r:id="rId5"/>
    <p:sldId id="264" r:id="rId6"/>
    <p:sldId id="269" r:id="rId7"/>
    <p:sldId id="265" r:id="rId8"/>
    <p:sldId id="274" r:id="rId9"/>
    <p:sldId id="278" r:id="rId10"/>
    <p:sldId id="279" r:id="rId11"/>
    <p:sldId id="262" r:id="rId12"/>
    <p:sldId id="280" r:id="rId13"/>
    <p:sldId id="281" r:id="rId14"/>
    <p:sldId id="282" r:id="rId15"/>
    <p:sldId id="271" r:id="rId16"/>
    <p:sldId id="273" r:id="rId17"/>
    <p:sldId id="268" r:id="rId18"/>
    <p:sldId id="267"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autoAdjust="0"/>
  </p:normalViewPr>
  <p:slideViewPr>
    <p:cSldViewPr snapToGrid="0">
      <p:cViewPr>
        <p:scale>
          <a:sx n="90" d="100"/>
          <a:sy n="90" d="100"/>
        </p:scale>
        <p:origin x="-403"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139F42C-CF64-4042-A18F-FAB676AE8659}" type="datetimeFigureOut">
              <a:rPr lang="en-US" smtClean="0"/>
              <a:t>3/31/2021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865F9A0-9AD8-4E4A-B922-52199964EE29}" type="slidenum">
              <a:rPr lang="en-US" smtClean="0"/>
              <a:t>‹#›</a:t>
            </a:fld>
            <a:endParaRPr lang="en-US"/>
          </a:p>
        </p:txBody>
      </p:sp>
    </p:spTree>
    <p:extLst>
      <p:ext uri="{BB962C8B-B14F-4D97-AF65-F5344CB8AC3E}">
        <p14:creationId xmlns:p14="http://schemas.microsoft.com/office/powerpoint/2010/main" val="2195786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39F42C-CF64-4042-A18F-FAB676AE8659}"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65F9A0-9AD8-4E4A-B922-52199964EE29}" type="slidenum">
              <a:rPr lang="en-US" smtClean="0"/>
              <a:t>‹#›</a:t>
            </a:fld>
            <a:endParaRPr lang="en-US"/>
          </a:p>
        </p:txBody>
      </p:sp>
    </p:spTree>
    <p:extLst>
      <p:ext uri="{BB962C8B-B14F-4D97-AF65-F5344CB8AC3E}">
        <p14:creationId xmlns:p14="http://schemas.microsoft.com/office/powerpoint/2010/main" val="2467223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39F42C-CF64-4042-A18F-FAB676AE8659}"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65F9A0-9AD8-4E4A-B922-52199964EE29}" type="slidenum">
              <a:rPr lang="en-US" smtClean="0"/>
              <a:t>‹#›</a:t>
            </a:fld>
            <a:endParaRPr lang="en-US"/>
          </a:p>
        </p:txBody>
      </p:sp>
    </p:spTree>
    <p:extLst>
      <p:ext uri="{BB962C8B-B14F-4D97-AF65-F5344CB8AC3E}">
        <p14:creationId xmlns:p14="http://schemas.microsoft.com/office/powerpoint/2010/main" val="1403985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39F42C-CF64-4042-A18F-FAB676AE8659}"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65F9A0-9AD8-4E4A-B922-52199964EE2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70405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39F42C-CF64-4042-A18F-FAB676AE8659}"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65F9A0-9AD8-4E4A-B922-52199964EE29}" type="slidenum">
              <a:rPr lang="en-US" smtClean="0"/>
              <a:t>‹#›</a:t>
            </a:fld>
            <a:endParaRPr lang="en-US"/>
          </a:p>
        </p:txBody>
      </p:sp>
    </p:spTree>
    <p:extLst>
      <p:ext uri="{BB962C8B-B14F-4D97-AF65-F5344CB8AC3E}">
        <p14:creationId xmlns:p14="http://schemas.microsoft.com/office/powerpoint/2010/main" val="3196176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139F42C-CF64-4042-A18F-FAB676AE8659}" type="datetimeFigureOut">
              <a:rPr lang="en-US" smtClean="0"/>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65F9A0-9AD8-4E4A-B922-52199964EE29}" type="slidenum">
              <a:rPr lang="en-US" smtClean="0"/>
              <a:t>‹#›</a:t>
            </a:fld>
            <a:endParaRPr lang="en-US"/>
          </a:p>
        </p:txBody>
      </p:sp>
    </p:spTree>
    <p:extLst>
      <p:ext uri="{BB962C8B-B14F-4D97-AF65-F5344CB8AC3E}">
        <p14:creationId xmlns:p14="http://schemas.microsoft.com/office/powerpoint/2010/main" val="3475770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139F42C-CF64-4042-A18F-FAB676AE8659}" type="datetimeFigureOut">
              <a:rPr lang="en-US" smtClean="0"/>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65F9A0-9AD8-4E4A-B922-52199964EE29}" type="slidenum">
              <a:rPr lang="en-US" smtClean="0"/>
              <a:t>‹#›</a:t>
            </a:fld>
            <a:endParaRPr lang="en-US"/>
          </a:p>
        </p:txBody>
      </p:sp>
    </p:spTree>
    <p:extLst>
      <p:ext uri="{BB962C8B-B14F-4D97-AF65-F5344CB8AC3E}">
        <p14:creationId xmlns:p14="http://schemas.microsoft.com/office/powerpoint/2010/main" val="2550236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39F42C-CF64-4042-A18F-FAB676AE8659}"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5F9A0-9AD8-4E4A-B922-52199964EE29}" type="slidenum">
              <a:rPr lang="en-US" smtClean="0"/>
              <a:t>‹#›</a:t>
            </a:fld>
            <a:endParaRPr lang="en-US"/>
          </a:p>
        </p:txBody>
      </p:sp>
    </p:spTree>
    <p:extLst>
      <p:ext uri="{BB962C8B-B14F-4D97-AF65-F5344CB8AC3E}">
        <p14:creationId xmlns:p14="http://schemas.microsoft.com/office/powerpoint/2010/main" val="402084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39F42C-CF64-4042-A18F-FAB676AE8659}"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5F9A0-9AD8-4E4A-B922-52199964EE29}" type="slidenum">
              <a:rPr lang="en-US" smtClean="0"/>
              <a:t>‹#›</a:t>
            </a:fld>
            <a:endParaRPr lang="en-US"/>
          </a:p>
        </p:txBody>
      </p:sp>
    </p:spTree>
    <p:extLst>
      <p:ext uri="{BB962C8B-B14F-4D97-AF65-F5344CB8AC3E}">
        <p14:creationId xmlns:p14="http://schemas.microsoft.com/office/powerpoint/2010/main" val="398576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39F42C-CF64-4042-A18F-FAB676AE8659}"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5F9A0-9AD8-4E4A-B922-52199964EE29}" type="slidenum">
              <a:rPr lang="en-US" smtClean="0"/>
              <a:t>‹#›</a:t>
            </a:fld>
            <a:endParaRPr lang="en-US"/>
          </a:p>
        </p:txBody>
      </p:sp>
    </p:spTree>
    <p:extLst>
      <p:ext uri="{BB962C8B-B14F-4D97-AF65-F5344CB8AC3E}">
        <p14:creationId xmlns:p14="http://schemas.microsoft.com/office/powerpoint/2010/main" val="1313004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39F42C-CF64-4042-A18F-FAB676AE8659}" type="datetimeFigureOut">
              <a:rPr lang="en-US" smtClean="0"/>
              <a:t>3/31/2021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5F9A0-9AD8-4E4A-B922-52199964EE29}" type="slidenum">
              <a:rPr lang="en-US" smtClean="0"/>
              <a:t>‹#›</a:t>
            </a:fld>
            <a:endParaRPr lang="en-US"/>
          </a:p>
        </p:txBody>
      </p:sp>
    </p:spTree>
    <p:extLst>
      <p:ext uri="{BB962C8B-B14F-4D97-AF65-F5344CB8AC3E}">
        <p14:creationId xmlns:p14="http://schemas.microsoft.com/office/powerpoint/2010/main" val="1254670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39F42C-CF64-4042-A18F-FAB676AE8659}"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65F9A0-9AD8-4E4A-B922-52199964EE29}" type="slidenum">
              <a:rPr lang="en-US" smtClean="0"/>
              <a:t>‹#›</a:t>
            </a:fld>
            <a:endParaRPr lang="en-US"/>
          </a:p>
        </p:txBody>
      </p:sp>
    </p:spTree>
    <p:extLst>
      <p:ext uri="{BB962C8B-B14F-4D97-AF65-F5344CB8AC3E}">
        <p14:creationId xmlns:p14="http://schemas.microsoft.com/office/powerpoint/2010/main" val="362851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39F42C-CF64-4042-A18F-FAB676AE8659}" type="datetimeFigureOut">
              <a:rPr lang="en-US" smtClean="0"/>
              <a:t>3/31/2021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65F9A0-9AD8-4E4A-B922-52199964EE29}" type="slidenum">
              <a:rPr lang="en-US" smtClean="0"/>
              <a:t>‹#›</a:t>
            </a:fld>
            <a:endParaRPr lang="en-US"/>
          </a:p>
        </p:txBody>
      </p:sp>
    </p:spTree>
    <p:extLst>
      <p:ext uri="{BB962C8B-B14F-4D97-AF65-F5344CB8AC3E}">
        <p14:creationId xmlns:p14="http://schemas.microsoft.com/office/powerpoint/2010/main" val="1851819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139F42C-CF64-4042-A18F-FAB676AE8659}" type="datetimeFigureOut">
              <a:rPr lang="en-US" smtClean="0"/>
              <a:t>3/31/2021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65F9A0-9AD8-4E4A-B922-52199964EE29}" type="slidenum">
              <a:rPr lang="en-US" smtClean="0"/>
              <a:t>‹#›</a:t>
            </a:fld>
            <a:endParaRPr lang="en-US"/>
          </a:p>
        </p:txBody>
      </p:sp>
    </p:spTree>
    <p:extLst>
      <p:ext uri="{BB962C8B-B14F-4D97-AF65-F5344CB8AC3E}">
        <p14:creationId xmlns:p14="http://schemas.microsoft.com/office/powerpoint/2010/main" val="231306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39F42C-CF64-4042-A18F-FAB676AE8659}" type="datetimeFigureOut">
              <a:rPr lang="en-US" smtClean="0"/>
              <a:t>3/31/2021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65F9A0-9AD8-4E4A-B922-52199964EE29}" type="slidenum">
              <a:rPr lang="en-US" smtClean="0"/>
              <a:t>‹#›</a:t>
            </a:fld>
            <a:endParaRPr lang="en-US"/>
          </a:p>
        </p:txBody>
      </p:sp>
    </p:spTree>
    <p:extLst>
      <p:ext uri="{BB962C8B-B14F-4D97-AF65-F5344CB8AC3E}">
        <p14:creationId xmlns:p14="http://schemas.microsoft.com/office/powerpoint/2010/main" val="548179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39F42C-CF64-4042-A18F-FAB676AE8659}"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65F9A0-9AD8-4E4A-B922-52199964EE29}" type="slidenum">
              <a:rPr lang="en-US" smtClean="0"/>
              <a:t>‹#›</a:t>
            </a:fld>
            <a:endParaRPr lang="en-US"/>
          </a:p>
        </p:txBody>
      </p:sp>
    </p:spTree>
    <p:extLst>
      <p:ext uri="{BB962C8B-B14F-4D97-AF65-F5344CB8AC3E}">
        <p14:creationId xmlns:p14="http://schemas.microsoft.com/office/powerpoint/2010/main" val="217207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39F42C-CF64-4042-A18F-FAB676AE8659}" type="datetimeFigureOut">
              <a:rPr lang="en-US" smtClean="0"/>
              <a:t>3/31/2021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65F9A0-9AD8-4E4A-B922-52199964EE29}" type="slidenum">
              <a:rPr lang="en-US" smtClean="0"/>
              <a:t>‹#›</a:t>
            </a:fld>
            <a:endParaRPr lang="en-US"/>
          </a:p>
        </p:txBody>
      </p:sp>
    </p:spTree>
    <p:extLst>
      <p:ext uri="{BB962C8B-B14F-4D97-AF65-F5344CB8AC3E}">
        <p14:creationId xmlns:p14="http://schemas.microsoft.com/office/powerpoint/2010/main" val="372496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39F42C-CF64-4042-A18F-FAB676AE8659}" type="datetimeFigureOut">
              <a:rPr lang="en-US" smtClean="0"/>
              <a:t>3/31/2021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865F9A0-9AD8-4E4A-B922-52199964EE29}" type="slidenum">
              <a:rPr lang="en-US" smtClean="0"/>
              <a:t>‹#›</a:t>
            </a:fld>
            <a:endParaRPr lang="en-US"/>
          </a:p>
        </p:txBody>
      </p:sp>
    </p:spTree>
    <p:extLst>
      <p:ext uri="{BB962C8B-B14F-4D97-AF65-F5344CB8AC3E}">
        <p14:creationId xmlns:p14="http://schemas.microsoft.com/office/powerpoint/2010/main" val="266222636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0160" y="2107778"/>
            <a:ext cx="10293532" cy="871266"/>
          </a:xfrm>
        </p:spPr>
        <p:txBody>
          <a:bodyPr>
            <a:noAutofit/>
          </a:bodyPr>
          <a:lstStyle/>
          <a:p>
            <a:pPr algn="ctr"/>
            <a:r>
              <a:rPr lang="en-US" sz="3200" b="1" dirty="0" err="1" smtClean="0">
                <a:solidFill>
                  <a:srgbClr val="FF0000"/>
                </a:solidFill>
                <a:latin typeface="Arial" panose="020B0604020202020204" pitchFamily="34" charset="0"/>
                <a:cs typeface="Arial" panose="020B0604020202020204" pitchFamily="34" charset="0"/>
              </a:rPr>
              <a:t>Zomato</a:t>
            </a:r>
            <a:r>
              <a:rPr lang="en-US" sz="3200" b="1" dirty="0" smtClean="0">
                <a:solidFill>
                  <a:srgbClr val="FF0000"/>
                </a:solidFill>
                <a:latin typeface="Arial" panose="020B0604020202020204" pitchFamily="34" charset="0"/>
                <a:cs typeface="Arial" panose="020B0604020202020204" pitchFamily="34" charset="0"/>
              </a:rPr>
              <a:t> restaurant recommendation SYSTEM</a:t>
            </a:r>
            <a:endParaRPr lang="en-US" sz="3200" b="1" dirty="0">
              <a:solidFill>
                <a:srgbClr val="FF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92332" y="3602038"/>
            <a:ext cx="10980298" cy="1655762"/>
          </a:xfrm>
        </p:spPr>
        <p:txBody>
          <a:bodyPr>
            <a:normAutofit fontScale="25000" lnSpcReduction="20000"/>
          </a:bodyPr>
          <a:lstStyle/>
          <a:p>
            <a:pPr algn="ctr"/>
            <a:r>
              <a:rPr lang="en-US" sz="8800" b="1" dirty="0" smtClean="0">
                <a:solidFill>
                  <a:schemeClr val="bg1"/>
                </a:solidFill>
              </a:rPr>
              <a:t>Presented by</a:t>
            </a:r>
          </a:p>
          <a:p>
            <a:pPr algn="ctr"/>
            <a:r>
              <a:rPr lang="en-US" sz="8800" b="1" dirty="0" smtClean="0">
                <a:solidFill>
                  <a:schemeClr val="bg1"/>
                </a:solidFill>
              </a:rPr>
              <a:t>Group-no17</a:t>
            </a:r>
            <a:endParaRPr lang="en-US" sz="8800" b="1" dirty="0">
              <a:solidFill>
                <a:schemeClr val="bg1"/>
              </a:solidFill>
            </a:endParaRPr>
          </a:p>
          <a:p>
            <a:pPr algn="ctr"/>
            <a:r>
              <a:rPr lang="en-US" sz="8800" b="1" dirty="0" smtClean="0">
                <a:solidFill>
                  <a:schemeClr val="bg1"/>
                </a:solidFill>
              </a:rPr>
              <a:t>Kanchan Mahajan(1524)</a:t>
            </a:r>
          </a:p>
          <a:p>
            <a:pPr algn="ctr"/>
            <a:r>
              <a:rPr lang="en-US" sz="8800" b="1" dirty="0" err="1" smtClean="0">
                <a:solidFill>
                  <a:schemeClr val="bg1"/>
                </a:solidFill>
              </a:rPr>
              <a:t>Shrutika</a:t>
            </a:r>
            <a:r>
              <a:rPr lang="en-US" sz="8800" b="1" dirty="0" smtClean="0">
                <a:solidFill>
                  <a:schemeClr val="bg1"/>
                </a:solidFill>
              </a:rPr>
              <a:t> </a:t>
            </a:r>
            <a:r>
              <a:rPr lang="en-US" sz="8800" b="1" dirty="0" err="1" smtClean="0">
                <a:solidFill>
                  <a:schemeClr val="bg1"/>
                </a:solidFill>
              </a:rPr>
              <a:t>makhamale</a:t>
            </a:r>
            <a:r>
              <a:rPr lang="en-US" sz="8800" b="1" dirty="0" smtClean="0">
                <a:solidFill>
                  <a:schemeClr val="bg1"/>
                </a:solidFill>
              </a:rPr>
              <a:t>(1542)</a:t>
            </a:r>
          </a:p>
          <a:p>
            <a:pPr algn="ctr"/>
            <a:endParaRPr lang="en-US" sz="2800" b="1" dirty="0"/>
          </a:p>
          <a:p>
            <a:r>
              <a:rPr lang="en-US" sz="8000" b="1" dirty="0" smtClean="0">
                <a:solidFill>
                  <a:schemeClr val="accent6">
                    <a:lumMod val="20000"/>
                    <a:lumOff val="80000"/>
                  </a:schemeClr>
                </a:solidFill>
              </a:rPr>
              <a:t>                 Prashant </a:t>
            </a:r>
            <a:r>
              <a:rPr lang="en-US" sz="8000" b="1" dirty="0" err="1">
                <a:solidFill>
                  <a:schemeClr val="accent6">
                    <a:lumMod val="20000"/>
                    <a:lumOff val="80000"/>
                  </a:schemeClr>
                </a:solidFill>
              </a:rPr>
              <a:t>Karhale</a:t>
            </a:r>
            <a:r>
              <a:rPr lang="en-US" sz="8000" b="1" dirty="0">
                <a:solidFill>
                  <a:schemeClr val="accent6">
                    <a:lumMod val="20000"/>
                    <a:lumOff val="80000"/>
                  </a:schemeClr>
                </a:solidFill>
              </a:rPr>
              <a:t>                                                                </a:t>
            </a:r>
            <a:r>
              <a:rPr lang="en-US" sz="8000" b="1" dirty="0" smtClean="0">
                <a:solidFill>
                  <a:schemeClr val="accent6">
                    <a:lumMod val="20000"/>
                    <a:lumOff val="80000"/>
                  </a:schemeClr>
                </a:solidFill>
              </a:rPr>
              <a:t>     </a:t>
            </a:r>
            <a:r>
              <a:rPr lang="en-US" sz="8000" b="1" dirty="0" err="1" smtClean="0">
                <a:solidFill>
                  <a:schemeClr val="accent6">
                    <a:lumMod val="20000"/>
                    <a:lumOff val="80000"/>
                  </a:schemeClr>
                </a:solidFill>
              </a:rPr>
              <a:t>Akshay</a:t>
            </a:r>
            <a:r>
              <a:rPr lang="en-US" sz="8000" b="1" dirty="0" smtClean="0">
                <a:solidFill>
                  <a:schemeClr val="accent6">
                    <a:lumMod val="20000"/>
                    <a:lumOff val="80000"/>
                  </a:schemeClr>
                </a:solidFill>
              </a:rPr>
              <a:t> </a:t>
            </a:r>
            <a:r>
              <a:rPr lang="en-US" sz="8000" b="1" dirty="0" err="1" smtClean="0">
                <a:solidFill>
                  <a:schemeClr val="accent6">
                    <a:lumMod val="20000"/>
                    <a:lumOff val="80000"/>
                  </a:schemeClr>
                </a:solidFill>
              </a:rPr>
              <a:t>Tilekar</a:t>
            </a:r>
            <a:endParaRPr lang="en-US" sz="8000" b="1" dirty="0" smtClean="0">
              <a:solidFill>
                <a:schemeClr val="accent6">
                  <a:lumMod val="20000"/>
                  <a:lumOff val="80000"/>
                </a:schemeClr>
              </a:solidFill>
            </a:endParaRPr>
          </a:p>
          <a:p>
            <a:r>
              <a:rPr lang="en-US" sz="8000" b="1" dirty="0">
                <a:solidFill>
                  <a:schemeClr val="accent6">
                    <a:lumMod val="20000"/>
                    <a:lumOff val="80000"/>
                  </a:schemeClr>
                </a:solidFill>
              </a:rPr>
              <a:t> </a:t>
            </a:r>
            <a:r>
              <a:rPr lang="en-US" sz="8000" b="1" dirty="0" smtClean="0">
                <a:solidFill>
                  <a:schemeClr val="accent6">
                    <a:lumMod val="20000"/>
                    <a:lumOff val="80000"/>
                  </a:schemeClr>
                </a:solidFill>
              </a:rPr>
              <a:t>                </a:t>
            </a:r>
            <a:r>
              <a:rPr lang="en-US" sz="8000" b="1" dirty="0">
                <a:solidFill>
                  <a:schemeClr val="accent6">
                    <a:lumMod val="20000"/>
                    <a:lumOff val="80000"/>
                  </a:schemeClr>
                </a:solidFill>
              </a:rPr>
              <a:t>Center </a:t>
            </a:r>
            <a:r>
              <a:rPr lang="en-US" sz="8000" b="1" dirty="0" smtClean="0">
                <a:solidFill>
                  <a:schemeClr val="accent6">
                    <a:lumMod val="20000"/>
                    <a:lumOff val="80000"/>
                  </a:schemeClr>
                </a:solidFill>
              </a:rPr>
              <a:t>Coordinator                                                                (External </a:t>
            </a:r>
            <a:r>
              <a:rPr lang="en-US" sz="8000" b="1" dirty="0">
                <a:solidFill>
                  <a:schemeClr val="accent6">
                    <a:lumMod val="20000"/>
                    <a:lumOff val="80000"/>
                  </a:schemeClr>
                </a:solidFill>
              </a:rPr>
              <a:t>Guide</a:t>
            </a:r>
            <a:r>
              <a:rPr lang="en-US" sz="8000" b="1" dirty="0" smtClean="0">
                <a:solidFill>
                  <a:schemeClr val="accent6">
                    <a:lumMod val="20000"/>
                    <a:lumOff val="80000"/>
                  </a:schemeClr>
                </a:solidFill>
              </a:rPr>
              <a:t>)</a:t>
            </a:r>
            <a:endParaRPr lang="en-US" sz="8000" b="1" dirty="0">
              <a:solidFill>
                <a:schemeClr val="accent6">
                  <a:lumMod val="20000"/>
                  <a:lumOff val="80000"/>
                </a:schemeClr>
              </a:solidFill>
            </a:endParaRPr>
          </a:p>
          <a:p>
            <a:pPr algn="ctr"/>
            <a:endParaRPr lang="en-US" sz="2800" b="1" dirty="0" smtClean="0">
              <a:solidFill>
                <a:schemeClr val="accent6">
                  <a:lumMod val="20000"/>
                  <a:lumOff val="80000"/>
                </a:schemeClr>
              </a:solidFill>
            </a:endParaRPr>
          </a:p>
          <a:p>
            <a:pPr algn="ctr"/>
            <a:endParaRPr lang="en-US" sz="2800"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331" y="118760"/>
            <a:ext cx="1789611" cy="136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824" y="142852"/>
            <a:ext cx="2050868" cy="1341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384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86267"/>
            <a:ext cx="9905998" cy="635000"/>
          </a:xfrm>
        </p:spPr>
        <p:txBody>
          <a:bodyPr>
            <a:normAutofit fontScale="90000"/>
          </a:bodyPr>
          <a:lstStyle/>
          <a:p>
            <a:r>
              <a:rPr lang="en-US" dirty="0" smtClean="0"/>
              <a:t/>
            </a:r>
            <a:br>
              <a:rPr lang="en-US" dirty="0" smtClean="0"/>
            </a:br>
            <a:r>
              <a:rPr lang="en-US" dirty="0" smtClean="0"/>
              <a:t/>
            </a:r>
            <a:br>
              <a:rPr lang="en-US" dirty="0" smtClean="0"/>
            </a:br>
            <a:r>
              <a:rPr lang="en-US" b="1" dirty="0" smtClean="0">
                <a:solidFill>
                  <a:srgbClr val="FF0000"/>
                </a:solidFill>
              </a:rPr>
              <a:t>Most </a:t>
            </a:r>
            <a:r>
              <a:rPr lang="en-US" b="1" dirty="0">
                <a:solidFill>
                  <a:srgbClr val="FF0000"/>
                </a:solidFill>
              </a:rPr>
              <a:t>famous restaurant chains in Bengaluru.</a:t>
            </a:r>
            <a:r>
              <a:rPr lang="en-US" dirty="0"/>
              <a:t/>
            </a:r>
            <a:br>
              <a:rPr lang="en-US" dirty="0"/>
            </a:br>
            <a:r>
              <a:rPr lang="en-US" dirty="0"/>
              <a:t/>
            </a:r>
            <a:br>
              <a:rPr lang="en-US" dirty="0"/>
            </a:br>
            <a:endParaRPr lang="en-IN" dirty="0"/>
          </a:p>
        </p:txBody>
      </p:sp>
      <p:sp>
        <p:nvSpPr>
          <p:cNvPr id="3" name="Content Placeholder 2"/>
          <p:cNvSpPr>
            <a:spLocks noGrp="1"/>
          </p:cNvSpPr>
          <p:nvPr>
            <p:ph idx="1"/>
          </p:nvPr>
        </p:nvSpPr>
        <p:spPr>
          <a:xfrm>
            <a:off x="1124479" y="736600"/>
            <a:ext cx="9905999" cy="5816600"/>
          </a:xfrm>
        </p:spPr>
        <p:txBody>
          <a:bodyPr>
            <a:normAutofit lnSpcReduction="10000"/>
          </a:bodyPr>
          <a:lstStyle/>
          <a:p>
            <a:endParaRPr lang="en-IN" dirty="0" smtClean="0"/>
          </a:p>
          <a:p>
            <a:endParaRPr lang="en-IN" dirty="0"/>
          </a:p>
          <a:p>
            <a:endParaRPr lang="en-IN" dirty="0" smtClean="0"/>
          </a:p>
          <a:p>
            <a:endParaRPr lang="en-IN" dirty="0"/>
          </a:p>
          <a:p>
            <a:endParaRPr lang="en-IN" dirty="0" smtClean="0"/>
          </a:p>
          <a:p>
            <a:endParaRPr lang="en-US" dirty="0" smtClean="0"/>
          </a:p>
          <a:p>
            <a:pPr marL="0" indent="0">
              <a:buNone/>
            </a:pPr>
            <a:endParaRPr lang="en-US" dirty="0"/>
          </a:p>
          <a:p>
            <a:endParaRPr lang="en-US" dirty="0" smtClean="0"/>
          </a:p>
          <a:p>
            <a:endParaRPr lang="en-US" dirty="0"/>
          </a:p>
          <a:p>
            <a:r>
              <a:rPr lang="en-US" dirty="0"/>
              <a:t>As you can see Cafe coffee </a:t>
            </a:r>
            <a:r>
              <a:rPr lang="en-US" dirty="0" err="1"/>
              <a:t>day,Onesta,Just</a:t>
            </a:r>
            <a:r>
              <a:rPr lang="en-US" dirty="0"/>
              <a:t> Bake has the most number of outlets in and around </a:t>
            </a:r>
            <a:r>
              <a:rPr lang="en-US" dirty="0" err="1"/>
              <a:t>bangalore</a:t>
            </a:r>
            <a:r>
              <a:rPr lang="en-US" dirty="0"/>
              <a:t>.</a:t>
            </a: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609" y="1007533"/>
            <a:ext cx="5605992" cy="441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6427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2402"/>
            <a:ext cx="9905998" cy="677332"/>
          </a:xfrm>
        </p:spPr>
        <p:txBody>
          <a:bodyPr/>
          <a:lstStyle/>
          <a:p>
            <a:r>
              <a:rPr lang="en-US" b="1" dirty="0">
                <a:solidFill>
                  <a:srgbClr val="FF0000"/>
                </a:solidFill>
              </a:rPr>
              <a:t>Main Steps to build a model using (NLP)</a:t>
            </a:r>
            <a:endParaRPr lang="en-US" dirty="0">
              <a:solidFill>
                <a:srgbClr val="FF0000"/>
              </a:solidFill>
            </a:endParaRPr>
          </a:p>
        </p:txBody>
      </p:sp>
      <p:sp>
        <p:nvSpPr>
          <p:cNvPr id="3" name="Content Placeholder 2"/>
          <p:cNvSpPr>
            <a:spLocks noGrp="1"/>
          </p:cNvSpPr>
          <p:nvPr>
            <p:ph idx="1"/>
          </p:nvPr>
        </p:nvSpPr>
        <p:spPr>
          <a:xfrm>
            <a:off x="897467" y="795866"/>
            <a:ext cx="10854265" cy="5735561"/>
          </a:xfrm>
        </p:spPr>
        <p:txBody>
          <a:bodyPr>
            <a:noAutofit/>
          </a:bodyPr>
          <a:lstStyle/>
          <a:p>
            <a:r>
              <a:rPr lang="en-US" sz="2000" dirty="0" err="1" smtClean="0">
                <a:solidFill>
                  <a:schemeClr val="bg1"/>
                </a:solidFill>
                <a:latin typeface="Times New Roman" pitchFamily="18" charset="0"/>
                <a:cs typeface="Times New Roman" pitchFamily="18" charset="0"/>
              </a:rPr>
              <a:t>LowerCase</a:t>
            </a:r>
            <a:r>
              <a:rPr lang="en-US" sz="2000" dirty="0" smtClean="0">
                <a:solidFill>
                  <a:schemeClr val="bg1"/>
                </a:solidFill>
                <a:latin typeface="Times New Roman" pitchFamily="18" charset="0"/>
                <a:cs typeface="Times New Roman" pitchFamily="18" charset="0"/>
              </a:rPr>
              <a:t> :  </a:t>
            </a:r>
            <a:r>
              <a:rPr lang="en-US" sz="2000" dirty="0" smtClean="0">
                <a:latin typeface="Times New Roman" pitchFamily="18" charset="0"/>
                <a:cs typeface="Times New Roman" pitchFamily="18" charset="0"/>
              </a:rPr>
              <a:t>converting </a:t>
            </a:r>
            <a:r>
              <a:rPr lang="en-US" sz="2000" dirty="0">
                <a:latin typeface="Times New Roman" pitchFamily="18" charset="0"/>
                <a:cs typeface="Times New Roman" pitchFamily="18" charset="0"/>
              </a:rPr>
              <a:t>the text to its lowercase format is quite </a:t>
            </a:r>
            <a:r>
              <a:rPr lang="en-US" sz="2000" dirty="0" smtClean="0">
                <a:latin typeface="Times New Roman" pitchFamily="18" charset="0"/>
                <a:cs typeface="Times New Roman" pitchFamily="18" charset="0"/>
              </a:rPr>
              <a:t>easy</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def</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wordlower</a:t>
            </a:r>
            <a:r>
              <a:rPr lang="en-US" sz="2000" dirty="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test</a:t>
            </a:r>
            <a:r>
              <a:rPr lang="en-US" sz="2000" dirty="0">
                <a:latin typeface="Times New Roman" pitchFamily="18" charset="0"/>
                <a:cs typeface="Times New Roman" pitchFamily="18" charset="0"/>
              </a:rPr>
              <a:t>="HELLO" print </a:t>
            </a:r>
            <a:r>
              <a:rPr lang="en-US" sz="2000" dirty="0" err="1">
                <a:latin typeface="Times New Roman" pitchFamily="18" charset="0"/>
                <a:cs typeface="Times New Roman" pitchFamily="18" charset="0"/>
              </a:rPr>
              <a:t>test.lower</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r>
              <a:rPr lang="en-US" sz="2000" dirty="0" smtClean="0">
                <a:solidFill>
                  <a:schemeClr val="bg1"/>
                </a:solidFill>
                <a:latin typeface="Times New Roman" pitchFamily="18" charset="0"/>
                <a:cs typeface="Times New Roman" pitchFamily="18" charset="0"/>
              </a:rPr>
              <a:t>Tokenization </a:t>
            </a:r>
            <a:r>
              <a:rPr lang="en-US" sz="2000" dirty="0">
                <a:solidFill>
                  <a:schemeClr val="bg1"/>
                </a:solidFill>
                <a:latin typeface="Times New Roman" pitchFamily="18" charset="0"/>
                <a:cs typeface="Times New Roman" pitchFamily="18" charset="0"/>
              </a:rPr>
              <a:t>:  </a:t>
            </a:r>
            <a:r>
              <a:rPr lang="en-US" sz="2000" dirty="0">
                <a:latin typeface="Times New Roman" pitchFamily="18" charset="0"/>
                <a:cs typeface="Times New Roman" pitchFamily="18" charset="0"/>
              </a:rPr>
              <a:t>Tokenization is essentially splitting a phrase, sentence, paragraph, </a:t>
            </a:r>
            <a:r>
              <a:rPr lang="en-US" sz="2000" dirty="0" smtClean="0">
                <a:latin typeface="Times New Roman" pitchFamily="18" charset="0"/>
                <a:cs typeface="Times New Roman" pitchFamily="18" charset="0"/>
              </a:rPr>
              <a:t>or an </a:t>
            </a:r>
            <a:r>
              <a:rPr lang="en-US" sz="2000" dirty="0">
                <a:latin typeface="Times New Roman" pitchFamily="18" charset="0"/>
                <a:cs typeface="Times New Roman" pitchFamily="18" charset="0"/>
              </a:rPr>
              <a:t>entire text document into smaller units, such as individual words or terms. Each of these smaller units are called tokens</a:t>
            </a:r>
            <a:r>
              <a:rPr lang="en-US" sz="2000" dirty="0">
                <a:solidFill>
                  <a:schemeClr val="bg1"/>
                </a:solidFill>
                <a:latin typeface="Times New Roman" pitchFamily="18" charset="0"/>
                <a:cs typeface="Times New Roman" pitchFamily="18" charset="0"/>
              </a:rPr>
              <a:t>.</a:t>
            </a:r>
          </a:p>
          <a:p>
            <a:pPr marL="0" indent="0">
              <a:buNone/>
            </a:pPr>
            <a:r>
              <a:rPr lang="en-US" sz="2000" dirty="0">
                <a:solidFill>
                  <a:schemeClr val="bg1"/>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import spacy</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nlp</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spacy.load</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en_core_web_sm</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doc </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nlp</a:t>
            </a:r>
            <a:r>
              <a:rPr lang="en-US" sz="2000" dirty="0">
                <a:latin typeface="Times New Roman" pitchFamily="18" charset="0"/>
                <a:cs typeface="Times New Roman" pitchFamily="18" charset="0"/>
              </a:rPr>
              <a:t>("Apple is looking at buying U.K. startup for $1 billion</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for </a:t>
            </a:r>
            <a:r>
              <a:rPr lang="en-US" sz="2000" dirty="0">
                <a:latin typeface="Times New Roman" pitchFamily="18" charset="0"/>
                <a:cs typeface="Times New Roman" pitchFamily="18" charset="0"/>
              </a:rPr>
              <a:t>token in </a:t>
            </a:r>
            <a:r>
              <a:rPr lang="en-US" sz="2000" dirty="0" smtClean="0">
                <a:latin typeface="Times New Roman" pitchFamily="18" charset="0"/>
                <a:cs typeface="Times New Roman" pitchFamily="18" charset="0"/>
              </a:rPr>
              <a:t>doc:</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print(</a:t>
            </a:r>
            <a:r>
              <a:rPr lang="en-US" sz="2000" dirty="0" err="1" smtClean="0">
                <a:latin typeface="Times New Roman" pitchFamily="18" charset="0"/>
                <a:cs typeface="Times New Roman" pitchFamily="18" charset="0"/>
              </a:rPr>
              <a:t>token.text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token.pos</a:t>
            </a:r>
            <a:r>
              <a:rPr lang="en-US" sz="2000" dirty="0" smtClean="0">
                <a:latin typeface="Times New Roman" pitchFamily="18" charset="0"/>
                <a:cs typeface="Times New Roman" pitchFamily="18" charset="0"/>
              </a:rPr>
              <a:t>_, </a:t>
            </a:r>
            <a:r>
              <a:rPr lang="en-US" sz="2000" dirty="0" err="1" smtClean="0">
                <a:latin typeface="Times New Roman" pitchFamily="18" charset="0"/>
                <a:cs typeface="Times New Roman" pitchFamily="18" charset="0"/>
              </a:rPr>
              <a:t>token.dep</a:t>
            </a:r>
            <a:r>
              <a:rPr lang="en-US" sz="2000" dirty="0" smtClean="0">
                <a:latin typeface="Times New Roman" pitchFamily="18" charset="0"/>
                <a:cs typeface="Times New Roman" pitchFamily="18" charset="0"/>
              </a:rPr>
              <a:t>_)</a:t>
            </a:r>
          </a:p>
          <a:p>
            <a:endParaRPr lang="en-US" sz="2000" dirty="0">
              <a:solidFill>
                <a:schemeClr val="bg1"/>
              </a:solidFill>
              <a:latin typeface="Times New Roman" pitchFamily="18" charset="0"/>
              <a:cs typeface="Times New Roman" pitchFamily="18" charset="0"/>
            </a:endParaRPr>
          </a:p>
          <a:p>
            <a:pPr marL="0" indent="0">
              <a:buNone/>
            </a:pPr>
            <a:r>
              <a:rPr lang="en-US" sz="2000" dirty="0" smtClean="0">
                <a:solidFill>
                  <a:schemeClr val="bg1"/>
                </a:solidFill>
                <a:latin typeface="Times New Roman" pitchFamily="18" charset="0"/>
                <a:cs typeface="Times New Roman" pitchFamily="18" charset="0"/>
              </a:rPr>
              <a:t>:</a:t>
            </a:r>
          </a:p>
        </p:txBody>
      </p:sp>
    </p:spTree>
    <p:extLst>
      <p:ext uri="{BB962C8B-B14F-4D97-AF65-F5344CB8AC3E}">
        <p14:creationId xmlns:p14="http://schemas.microsoft.com/office/powerpoint/2010/main" val="2483822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4067"/>
            <a:ext cx="10947400" cy="6375400"/>
          </a:xfrm>
        </p:spPr>
        <p:txBody>
          <a:bodyPr>
            <a:normAutofit fontScale="92500" lnSpcReduction="20000"/>
          </a:bodyPr>
          <a:lstStyle/>
          <a:p>
            <a:r>
              <a:rPr lang="en-US" dirty="0">
                <a:solidFill>
                  <a:schemeClr val="bg1"/>
                </a:solidFill>
                <a:latin typeface="Times New Roman" pitchFamily="18" charset="0"/>
                <a:cs typeface="Times New Roman" pitchFamily="18" charset="0"/>
              </a:rPr>
              <a:t>Remove Punctuation :</a:t>
            </a:r>
            <a:r>
              <a:rPr lang="en-US" dirty="0">
                <a:latin typeface="Times New Roman" pitchFamily="18" charset="0"/>
                <a:cs typeface="Times New Roman" pitchFamily="18" charset="0"/>
              </a:rPr>
              <a:t>There are numerous ways to remove punctuation from a string in Python. To remove all punctuation from a string, you can use the translate() method. You need to use this method with the </a:t>
            </a:r>
            <a:r>
              <a:rPr lang="en-US" dirty="0" err="1">
                <a:latin typeface="Times New Roman" pitchFamily="18" charset="0"/>
                <a:cs typeface="Times New Roman" pitchFamily="18" charset="0"/>
              </a:rPr>
              <a:t>string.punctuation</a:t>
            </a:r>
            <a:r>
              <a:rPr lang="en-US" dirty="0">
                <a:latin typeface="Times New Roman" pitchFamily="18" charset="0"/>
                <a:cs typeface="Times New Roman" pitchFamily="18" charset="0"/>
              </a:rPr>
              <a:t> method,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import </a:t>
            </a:r>
            <a:r>
              <a:rPr lang="en-US" dirty="0">
                <a:latin typeface="Times New Roman" pitchFamily="18" charset="0"/>
                <a:cs typeface="Times New Roman" pitchFamily="18" charset="0"/>
              </a:rPr>
              <a:t>string</a:t>
            </a:r>
          </a:p>
          <a:p>
            <a:pPr marL="0" indent="0">
              <a:buNone/>
            </a:pPr>
            <a:r>
              <a:rPr lang="en-US" dirty="0" smtClean="0">
                <a:latin typeface="Times New Roman" pitchFamily="18" charset="0"/>
                <a:cs typeface="Times New Roman" pitchFamily="18" charset="0"/>
              </a:rPr>
              <a:t>                    PUNCT_TO_REMOVE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string.punctuation</a:t>
            </a: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def</a:t>
            </a:r>
            <a:r>
              <a:rPr lang="en-US" dirty="0" smtClean="0">
                <a:latin typeface="Times New Roman" pitchFamily="18" charset="0"/>
                <a:cs typeface="Times New Roman" pitchFamily="18" charset="0"/>
              </a:rPr>
              <a:t> </a:t>
            </a:r>
            <a:r>
              <a:rPr lang="en-US" dirty="0" err="1">
                <a:latin typeface="Times New Roman" pitchFamily="18" charset="0"/>
                <a:cs typeface="Times New Roman" pitchFamily="18" charset="0"/>
              </a:rPr>
              <a:t>remove_punctuation</a:t>
            </a:r>
            <a:r>
              <a:rPr lang="en-US" dirty="0">
                <a:latin typeface="Times New Roman" pitchFamily="18" charset="0"/>
                <a:cs typeface="Times New Roman" pitchFamily="18" charset="0"/>
              </a:rPr>
              <a:t>(text):</a:t>
            </a:r>
          </a:p>
          <a:p>
            <a:pPr marL="0" indent="0">
              <a:buNone/>
            </a:pPr>
            <a:r>
              <a:rPr lang="en-US" dirty="0" smtClean="0">
                <a:latin typeface="Times New Roman" pitchFamily="18" charset="0"/>
                <a:cs typeface="Times New Roman" pitchFamily="18" charset="0"/>
              </a:rPr>
              <a:t>                    return </a:t>
            </a:r>
            <a:r>
              <a:rPr lang="en-US" dirty="0" err="1">
                <a:latin typeface="Times New Roman" pitchFamily="18" charset="0"/>
                <a:cs typeface="Times New Roman" pitchFamily="18" charset="0"/>
              </a:rPr>
              <a:t>text.translate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str.maketrans</a:t>
            </a:r>
            <a:r>
              <a:rPr lang="en-US" dirty="0">
                <a:latin typeface="Times New Roman" pitchFamily="18" charset="0"/>
                <a:cs typeface="Times New Roman" pitchFamily="18" charset="0"/>
              </a:rPr>
              <a:t>('', '', PUNCT_TO_REMOVE)</a:t>
            </a:r>
          </a:p>
          <a:p>
            <a:pPr marL="0" indent="0">
              <a:buNone/>
            </a:pPr>
            <a:endParaRPr lang="en-US" dirty="0">
              <a:latin typeface="Times New Roman" pitchFamily="18" charset="0"/>
              <a:cs typeface="Times New Roman" pitchFamily="18" charset="0"/>
            </a:endParaRPr>
          </a:p>
          <a:p>
            <a:r>
              <a:rPr lang="en-US" dirty="0" err="1" smtClean="0">
                <a:solidFill>
                  <a:schemeClr val="bg1"/>
                </a:solidFill>
                <a:latin typeface="Times New Roman" pitchFamily="18" charset="0"/>
                <a:cs typeface="Times New Roman" pitchFamily="18" charset="0"/>
              </a:rPr>
              <a:t>Stopwords</a:t>
            </a:r>
            <a:r>
              <a:rPr lang="en-US" dirty="0" smtClean="0">
                <a:solidFill>
                  <a:schemeClr val="bg1"/>
                </a:solidFill>
                <a:latin typeface="Times New Roman" pitchFamily="18" charset="0"/>
                <a:cs typeface="Times New Roman" pitchFamily="18" charset="0"/>
              </a:rPr>
              <a:t> </a:t>
            </a:r>
            <a:r>
              <a:rPr lang="en-US" dirty="0">
                <a:solidFill>
                  <a:schemeClr val="bg1"/>
                </a:solidFill>
                <a:latin typeface="Times New Roman" pitchFamily="18" charset="0"/>
                <a:cs typeface="Times New Roman" pitchFamily="18" charset="0"/>
              </a:rPr>
              <a:t>removal : </a:t>
            </a:r>
            <a:r>
              <a:rPr lang="en-US" dirty="0">
                <a:latin typeface="Times New Roman" pitchFamily="18" charset="0"/>
                <a:cs typeface="Times New Roman" pitchFamily="18" charset="0"/>
              </a:rPr>
              <a:t>English is one of the most common languages, especially in the world of social media. For instance, "a," "our," "for," "in," etc. are in the set of most commonly used words</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import </a:t>
            </a:r>
            <a:r>
              <a:rPr lang="en-US" dirty="0" err="1">
                <a:latin typeface="Times New Roman" pitchFamily="18" charset="0"/>
                <a:cs typeface="Times New Roman" pitchFamily="18" charset="0"/>
              </a:rPr>
              <a:t>nltk</a:t>
            </a: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from </a:t>
            </a:r>
            <a:r>
              <a:rPr lang="en-US" dirty="0" err="1">
                <a:latin typeface="Times New Roman" pitchFamily="18" charset="0"/>
                <a:cs typeface="Times New Roman" pitchFamily="18" charset="0"/>
              </a:rPr>
              <a:t>nltk.corpus</a:t>
            </a:r>
            <a:r>
              <a:rPr lang="en-US" dirty="0">
                <a:latin typeface="Times New Roman" pitchFamily="18" charset="0"/>
                <a:cs typeface="Times New Roman" pitchFamily="18" charset="0"/>
              </a:rPr>
              <a:t> import </a:t>
            </a:r>
            <a:r>
              <a:rPr lang="en-US" dirty="0" err="1">
                <a:latin typeface="Times New Roman" pitchFamily="18" charset="0"/>
                <a:cs typeface="Times New Roman" pitchFamily="18" charset="0"/>
              </a:rPr>
              <a:t>stopwords</a:t>
            </a: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set(</a:t>
            </a:r>
            <a:r>
              <a:rPr lang="en-US" dirty="0" err="1" smtClean="0">
                <a:latin typeface="Times New Roman" pitchFamily="18" charset="0"/>
                <a:cs typeface="Times New Roman" pitchFamily="18" charset="0"/>
              </a:rPr>
              <a:t>stopwords.words</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english</a:t>
            </a:r>
            <a:r>
              <a:rPr lang="en-US" dirty="0">
                <a:latin typeface="Times New Roman" pitchFamily="18" charset="0"/>
                <a:cs typeface="Times New Roman" pitchFamily="18" charset="0"/>
              </a:rPr>
              <a:t>'))</a:t>
            </a:r>
          </a:p>
          <a:p>
            <a:pPr marL="0" indent="0">
              <a:buNone/>
            </a:pPr>
            <a:endParaRPr lang="en-US"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351523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28601"/>
            <a:ext cx="9905998" cy="702732"/>
          </a:xfrm>
        </p:spPr>
        <p:txBody>
          <a:bodyPr/>
          <a:lstStyle/>
          <a:p>
            <a:r>
              <a:rPr lang="en-US" b="1" dirty="0" err="1" smtClean="0">
                <a:solidFill>
                  <a:srgbClr val="FF0000"/>
                </a:solidFill>
              </a:rPr>
              <a:t>Tf-idf</a:t>
            </a:r>
            <a:endParaRPr lang="en-IN" b="1" dirty="0">
              <a:solidFill>
                <a:srgbClr val="FF0000"/>
              </a:solidFill>
            </a:endParaRPr>
          </a:p>
        </p:txBody>
      </p:sp>
      <p:sp>
        <p:nvSpPr>
          <p:cNvPr id="3" name="Content Placeholder 2"/>
          <p:cNvSpPr>
            <a:spLocks noGrp="1"/>
          </p:cNvSpPr>
          <p:nvPr>
            <p:ph idx="1"/>
          </p:nvPr>
        </p:nvSpPr>
        <p:spPr>
          <a:xfrm>
            <a:off x="1141412" y="1024467"/>
            <a:ext cx="9905999" cy="5435600"/>
          </a:xfrm>
        </p:spPr>
        <p:txBody>
          <a:bodyPr/>
          <a:lstStyle/>
          <a:p>
            <a:r>
              <a:rPr lang="en-US" dirty="0" err="1"/>
              <a:t>Tfidftransformer</a:t>
            </a:r>
            <a:r>
              <a:rPr lang="en-US" dirty="0"/>
              <a:t> you will systematically compute word counts using </a:t>
            </a:r>
            <a:r>
              <a:rPr lang="en-US" dirty="0" err="1"/>
              <a:t>CountVectorizer</a:t>
            </a:r>
            <a:r>
              <a:rPr lang="en-US" dirty="0"/>
              <a:t> and then compute the Inverse Document Frequency (IDF) values and only then compute the </a:t>
            </a:r>
            <a:r>
              <a:rPr lang="en-US" dirty="0" err="1"/>
              <a:t>Tf-idf</a:t>
            </a:r>
            <a:r>
              <a:rPr lang="en-US" dirty="0"/>
              <a:t> scores</a:t>
            </a:r>
            <a:r>
              <a:rPr lang="en-US" dirty="0" smtClean="0"/>
              <a:t>.</a:t>
            </a:r>
          </a:p>
          <a:p>
            <a:r>
              <a:rPr lang="en-US" dirty="0" err="1"/>
              <a:t>Tfidfvectorizer</a:t>
            </a:r>
            <a:r>
              <a:rPr lang="en-US" dirty="0"/>
              <a:t> is  convert a collection of raw documents to a matrix of TF-IDF features</a:t>
            </a:r>
            <a:r>
              <a:rPr lang="en-US" dirty="0" smtClean="0"/>
              <a:t>.</a:t>
            </a:r>
            <a:endParaRPr lang="en-US" dirty="0"/>
          </a:p>
          <a:p>
            <a:pPr marL="0" indent="0">
              <a:buNone/>
            </a:pPr>
            <a:r>
              <a:rPr lang="en-IN" dirty="0" smtClean="0"/>
              <a:t>                       </a:t>
            </a:r>
            <a:r>
              <a:rPr lang="en-IN" dirty="0" err="1" smtClean="0"/>
              <a:t>tfidf_vectorizer</a:t>
            </a:r>
            <a:r>
              <a:rPr lang="en-IN" dirty="0" smtClean="0"/>
              <a:t>=</a:t>
            </a:r>
            <a:r>
              <a:rPr lang="en-IN" dirty="0" err="1" smtClean="0"/>
              <a:t>TfidfVectorizer</a:t>
            </a:r>
            <a:r>
              <a:rPr lang="en-IN" dirty="0" smtClean="0"/>
              <a:t>(</a:t>
            </a:r>
            <a:r>
              <a:rPr lang="en-IN" dirty="0" err="1" smtClean="0"/>
              <a:t>use_idf</a:t>
            </a:r>
            <a:r>
              <a:rPr lang="en-IN" dirty="0" smtClean="0"/>
              <a:t>=True)</a:t>
            </a:r>
          </a:p>
          <a:p>
            <a:pPr marL="0" indent="0">
              <a:buNone/>
            </a:pPr>
            <a:r>
              <a:rPr lang="en-IN" dirty="0"/>
              <a:t> </a:t>
            </a:r>
            <a:r>
              <a:rPr lang="en-IN" dirty="0" smtClean="0"/>
              <a:t>                     </a:t>
            </a:r>
            <a:r>
              <a:rPr lang="en-IN" dirty="0" err="1" smtClean="0"/>
              <a:t>fitted_vectorizer</a:t>
            </a:r>
            <a:r>
              <a:rPr lang="en-IN" dirty="0" smtClean="0"/>
              <a:t>=</a:t>
            </a:r>
            <a:r>
              <a:rPr lang="en-IN" dirty="0" err="1" smtClean="0"/>
              <a:t>tfidf_vectorizer.fit</a:t>
            </a:r>
            <a:r>
              <a:rPr lang="en-IN" dirty="0" smtClean="0"/>
              <a:t>(docs</a:t>
            </a:r>
            <a:r>
              <a:rPr lang="en-IN" dirty="0"/>
              <a:t>)</a:t>
            </a:r>
          </a:p>
          <a:p>
            <a:pPr marL="0" indent="0" algn="ctr">
              <a:buNone/>
            </a:pPr>
            <a:r>
              <a:rPr lang="en-IN" dirty="0" smtClean="0"/>
              <a:t>           </a:t>
            </a:r>
            <a:r>
              <a:rPr lang="en-IN" dirty="0" err="1" smtClean="0"/>
              <a:t>tfidf_vectorizer_vectors</a:t>
            </a:r>
            <a:r>
              <a:rPr lang="en-IN" dirty="0" smtClean="0"/>
              <a:t>=</a:t>
            </a:r>
            <a:r>
              <a:rPr lang="en-IN" dirty="0" err="1" smtClean="0"/>
              <a:t>fitted_vectorizer.transform</a:t>
            </a:r>
            <a:r>
              <a:rPr lang="en-IN" dirty="0" smtClean="0"/>
              <a:t>(docs</a:t>
            </a:r>
            <a:r>
              <a:rPr lang="en-IN" dirty="0"/>
              <a:t>)</a:t>
            </a:r>
          </a:p>
          <a:p>
            <a:endParaRPr lang="en-IN" dirty="0"/>
          </a:p>
        </p:txBody>
      </p:sp>
    </p:spTree>
    <p:extLst>
      <p:ext uri="{BB962C8B-B14F-4D97-AF65-F5344CB8AC3E}">
        <p14:creationId xmlns:p14="http://schemas.microsoft.com/office/powerpoint/2010/main" val="1919795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72534"/>
            <a:ext cx="9905998" cy="787399"/>
          </a:xfrm>
        </p:spPr>
        <p:txBody>
          <a:bodyPr/>
          <a:lstStyle/>
          <a:p>
            <a:pPr algn="ctr"/>
            <a:r>
              <a:rPr lang="en-IN" dirty="0" smtClean="0">
                <a:solidFill>
                  <a:srgbClr val="FF0000"/>
                </a:solidFill>
              </a:rPr>
              <a:t>Recommendation</a:t>
            </a:r>
            <a:endParaRPr lang="en-IN" dirty="0">
              <a:solidFill>
                <a:srgbClr val="FF0000"/>
              </a:solidFill>
            </a:endParaRPr>
          </a:p>
        </p:txBody>
      </p:sp>
      <p:sp>
        <p:nvSpPr>
          <p:cNvPr id="3" name="Content Placeholder 2"/>
          <p:cNvSpPr>
            <a:spLocks noGrp="1"/>
          </p:cNvSpPr>
          <p:nvPr>
            <p:ph idx="1"/>
          </p:nvPr>
        </p:nvSpPr>
        <p:spPr>
          <a:xfrm>
            <a:off x="1141412" y="1168400"/>
            <a:ext cx="9905999" cy="5113867"/>
          </a:xfrm>
        </p:spPr>
        <p:txBody>
          <a:bodyPr/>
          <a:lstStyle/>
          <a:p>
            <a:r>
              <a:rPr lang="en-IN" b="1" dirty="0"/>
              <a:t>Using TF-IDF :</a:t>
            </a:r>
            <a:endParaRPr lang="en-IN" dirty="0"/>
          </a:p>
          <a:p>
            <a:endParaRPr lang="en-IN" dirty="0" smtClean="0"/>
          </a:p>
          <a:p>
            <a:endParaRPr lang="en-IN" dirty="0"/>
          </a:p>
          <a:p>
            <a:endParaRPr lang="en-IN" dirty="0" smtClean="0"/>
          </a:p>
          <a:p>
            <a:endParaRPr lang="en-IN" dirty="0"/>
          </a:p>
          <a:p>
            <a:endParaRPr lang="en-IN"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612302" y="1845733"/>
            <a:ext cx="6658698" cy="3716867"/>
          </a:xfrm>
          <a:prstGeom prst="rect">
            <a:avLst/>
          </a:prstGeom>
          <a:noFill/>
          <a:ln>
            <a:noFill/>
          </a:ln>
        </p:spPr>
      </p:pic>
    </p:spTree>
    <p:extLst>
      <p:ext uri="{BB962C8B-B14F-4D97-AF65-F5344CB8AC3E}">
        <p14:creationId xmlns:p14="http://schemas.microsoft.com/office/powerpoint/2010/main" val="1707665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0000"/>
                </a:solidFill>
              </a:rPr>
              <a:t>K-Nearest </a:t>
            </a:r>
            <a:r>
              <a:rPr lang="en-IN" b="1" dirty="0" err="1">
                <a:solidFill>
                  <a:srgbClr val="FF0000"/>
                </a:solidFill>
              </a:rPr>
              <a:t>Neighbors</a:t>
            </a:r>
            <a:r>
              <a:rPr lang="en-IN" b="1" dirty="0">
                <a:solidFill>
                  <a:srgbClr val="FF0000"/>
                </a:solidFill>
              </a:rPr>
              <a:t> (KNN):</a:t>
            </a:r>
            <a:r>
              <a:rPr lang="en-IN" dirty="0"/>
              <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KNN </a:t>
            </a:r>
            <a:r>
              <a:rPr lang="en-IN" dirty="0"/>
              <a:t>algorithm:- K-Nearest Neighbours In pattern recognition, the k-nearest neighbour’s algorithm (k-NN) is a non-parametric method used for classification and regression. In both cases, the input 21 consists of the k closest training examples in the feature space. The output depends on whether k-NN is used for classification or regression. In k-NN classification, the output is a class membership. An object is classified by a majority vote of its neighbours, with the object being assigned to the class most common among its k nearest neighbours (k is a positive integer, typically small). If k = 1, then the object is simply assigned to the class of that single nearest neighbour.</a:t>
            </a:r>
          </a:p>
          <a:p>
            <a:r>
              <a:rPr lang="en-IN" dirty="0"/>
              <a:t>K-Nearest </a:t>
            </a:r>
            <a:r>
              <a:rPr lang="en-IN" dirty="0" err="1"/>
              <a:t>Neighbors</a:t>
            </a:r>
            <a:r>
              <a:rPr lang="en-IN" dirty="0"/>
              <a:t> (KNN) is one of the simplest algorithms used for regression and classification problems in Machine Learning. This takes the data and classifies new data points based on measures of similarity (e.g., distance function). Classification to its neighbour’s is achieved by majority vote.</a:t>
            </a:r>
          </a:p>
          <a:p>
            <a:endParaRPr lang="en-IN" dirty="0"/>
          </a:p>
        </p:txBody>
      </p:sp>
    </p:spTree>
    <p:extLst>
      <p:ext uri="{BB962C8B-B14F-4D97-AF65-F5344CB8AC3E}">
        <p14:creationId xmlns:p14="http://schemas.microsoft.com/office/powerpoint/2010/main" val="3454895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13934"/>
          </a:xfrm>
        </p:spPr>
        <p:txBody>
          <a:bodyPr/>
          <a:lstStyle/>
          <a:p>
            <a:pPr algn="ctr"/>
            <a:r>
              <a:rPr lang="en-IN" dirty="0">
                <a:solidFill>
                  <a:srgbClr val="FF0000"/>
                </a:solidFill>
              </a:rPr>
              <a:t>Recommendation</a:t>
            </a:r>
            <a:endParaRPr lang="en-IN" dirty="0"/>
          </a:p>
        </p:txBody>
      </p:sp>
      <p:sp>
        <p:nvSpPr>
          <p:cNvPr id="3" name="Content Placeholder 2"/>
          <p:cNvSpPr>
            <a:spLocks noGrp="1"/>
          </p:cNvSpPr>
          <p:nvPr>
            <p:ph idx="1"/>
          </p:nvPr>
        </p:nvSpPr>
        <p:spPr>
          <a:xfrm>
            <a:off x="1141412" y="1264256"/>
            <a:ext cx="9905999" cy="5231959"/>
          </a:xfrm>
        </p:spPr>
        <p:txBody>
          <a:bodyPr/>
          <a:lstStyle/>
          <a:p>
            <a:r>
              <a:rPr lang="en-IN" dirty="0"/>
              <a:t> </a:t>
            </a:r>
            <a:r>
              <a:rPr lang="en-IN" b="1" dirty="0" smtClean="0"/>
              <a:t>Using </a:t>
            </a:r>
            <a:r>
              <a:rPr lang="en-IN" b="1" dirty="0"/>
              <a:t>KNN:</a:t>
            </a:r>
            <a:endParaRPr lang="en-IN" dirty="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endParaRPr lang="en-IN" dirty="0"/>
          </a:p>
        </p:txBody>
      </p:sp>
      <p:pic>
        <p:nvPicPr>
          <p:cNvPr id="4" name="Picture 3"/>
          <p:cNvPicPr/>
          <p:nvPr/>
        </p:nvPicPr>
        <p:blipFill>
          <a:blip r:embed="rId2"/>
          <a:stretch>
            <a:fillRect/>
          </a:stretch>
        </p:blipFill>
        <p:spPr>
          <a:xfrm>
            <a:off x="3316542" y="1985672"/>
            <a:ext cx="5136543" cy="182118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941816" y="3959751"/>
            <a:ext cx="7885996" cy="2301032"/>
          </a:xfrm>
          <a:prstGeom prst="rect">
            <a:avLst/>
          </a:prstGeom>
          <a:noFill/>
          <a:ln>
            <a:noFill/>
          </a:ln>
        </p:spPr>
      </p:pic>
    </p:spTree>
    <p:extLst>
      <p:ext uri="{BB962C8B-B14F-4D97-AF65-F5344CB8AC3E}">
        <p14:creationId xmlns:p14="http://schemas.microsoft.com/office/powerpoint/2010/main" val="4788142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0000"/>
                </a:solidFill>
              </a:rPr>
              <a:t>Future Scope </a:t>
            </a:r>
            <a:r>
              <a:rPr lang="en-IN" dirty="0"/>
              <a:t/>
            </a:r>
            <a:br>
              <a:rPr lang="en-IN" dirty="0"/>
            </a:br>
            <a:endParaRPr lang="en-IN" dirty="0"/>
          </a:p>
        </p:txBody>
      </p:sp>
      <p:sp>
        <p:nvSpPr>
          <p:cNvPr id="3" name="Content Placeholder 2"/>
          <p:cNvSpPr>
            <a:spLocks noGrp="1"/>
          </p:cNvSpPr>
          <p:nvPr>
            <p:ph idx="1"/>
          </p:nvPr>
        </p:nvSpPr>
        <p:spPr>
          <a:xfrm>
            <a:off x="1141412" y="1510748"/>
            <a:ext cx="10539054" cy="4280453"/>
          </a:xfrm>
        </p:spPr>
        <p:txBody>
          <a:bodyPr>
            <a:normAutofit fontScale="85000" lnSpcReduction="10000"/>
          </a:bodyPr>
          <a:lstStyle/>
          <a:p>
            <a:r>
              <a:rPr lang="en-IN" dirty="0" smtClean="0"/>
              <a:t>As the dataset is pretty straight forward we did not split the data for the future research can be continued to enhance the delivery option available making users to pick as there is no necessity for them to come to the outlets the best cuisines will be delivered to their locations and also in our research we observed direct walk in for table booking outlets and low taking reservation there is scope to work even in this part more by running of different models for better accuracy. </a:t>
            </a:r>
          </a:p>
          <a:p>
            <a:r>
              <a:rPr lang="en-IN" dirty="0" smtClean="0"/>
              <a:t>There is also chance to add versions to the models and follow approach production network. We can also train the algorithms used again for better analysis of features in static and real time. </a:t>
            </a:r>
          </a:p>
          <a:p>
            <a:r>
              <a:rPr lang="en-IN" dirty="0" smtClean="0"/>
              <a:t>There is also scoped to retrain the paradigm for the studied model and can also find a pathway to check the paradigm production. To extend the existing system to a chain of multiple restaurants.</a:t>
            </a:r>
          </a:p>
          <a:p>
            <a:endParaRPr lang="en-IN" dirty="0"/>
          </a:p>
        </p:txBody>
      </p:sp>
    </p:spTree>
    <p:extLst>
      <p:ext uri="{BB962C8B-B14F-4D97-AF65-F5344CB8AC3E}">
        <p14:creationId xmlns:p14="http://schemas.microsoft.com/office/powerpoint/2010/main" val="1171431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FF0000"/>
                </a:solidFill>
              </a:rPr>
              <a:t>Conclusion</a:t>
            </a:r>
            <a:r>
              <a:rPr lang="en-IN" dirty="0"/>
              <a:t/>
            </a:r>
            <a:br>
              <a:rPr lang="en-IN" dirty="0"/>
            </a:br>
            <a:endParaRPr lang="en-IN" dirty="0"/>
          </a:p>
        </p:txBody>
      </p:sp>
      <p:sp>
        <p:nvSpPr>
          <p:cNvPr id="3" name="Content Placeholder 2"/>
          <p:cNvSpPr>
            <a:spLocks noGrp="1"/>
          </p:cNvSpPr>
          <p:nvPr>
            <p:ph idx="1"/>
          </p:nvPr>
        </p:nvSpPr>
        <p:spPr>
          <a:xfrm>
            <a:off x="1141411" y="1558456"/>
            <a:ext cx="10300515" cy="4232745"/>
          </a:xfrm>
        </p:spPr>
        <p:txBody>
          <a:bodyPr>
            <a:normAutofit fontScale="77500" lnSpcReduction="20000"/>
          </a:bodyPr>
          <a:lstStyle/>
          <a:p>
            <a:r>
              <a:rPr lang="en-IN" dirty="0" smtClean="0"/>
              <a:t>  Our </a:t>
            </a:r>
            <a:r>
              <a:rPr lang="en-IN" dirty="0"/>
              <a:t>system implements recommendation system to provide restaurant recommendations based on their previous reviews and rating</a:t>
            </a:r>
            <a:r>
              <a:rPr lang="en-IN" dirty="0" smtClean="0"/>
              <a:t>.</a:t>
            </a:r>
          </a:p>
          <a:p>
            <a:r>
              <a:rPr lang="en-IN" dirty="0" smtClean="0"/>
              <a:t> The </a:t>
            </a:r>
            <a:r>
              <a:rPr lang="en-IN" dirty="0"/>
              <a:t>recommendations are pretty much accurate as per our tests. Our system can be easily extended to other cities and cuisines. </a:t>
            </a:r>
            <a:endParaRPr lang="en-IN" dirty="0" smtClean="0"/>
          </a:p>
          <a:p>
            <a:r>
              <a:rPr lang="en-IN" dirty="0" smtClean="0"/>
              <a:t>Our </a:t>
            </a:r>
            <a:r>
              <a:rPr lang="en-IN" dirty="0"/>
              <a:t>system has immense potential and is multipurpose as it can come handy for businesses as well as the average user. </a:t>
            </a:r>
            <a:endParaRPr lang="en-IN" dirty="0" smtClean="0"/>
          </a:p>
          <a:p>
            <a:r>
              <a:rPr lang="en-IN" dirty="0" smtClean="0"/>
              <a:t>The </a:t>
            </a:r>
            <a:r>
              <a:rPr lang="en-IN" dirty="0"/>
              <a:t>field of restaurant recommendations is one of the uncharted territories and our system is a small step in a giant ocean</a:t>
            </a:r>
            <a:r>
              <a:rPr lang="en-IN" dirty="0" smtClean="0"/>
              <a:t>.</a:t>
            </a:r>
          </a:p>
          <a:p>
            <a:r>
              <a:rPr lang="en-IN" dirty="0" smtClean="0"/>
              <a:t>A recommender </a:t>
            </a:r>
            <a:r>
              <a:rPr lang="en-IN" dirty="0"/>
              <a:t>system which suggests restaurants according to user’s food item preference based on the reviews received by </a:t>
            </a:r>
            <a:r>
              <a:rPr lang="en-IN" dirty="0" err="1"/>
              <a:t>Zomato</a:t>
            </a:r>
            <a:r>
              <a:rPr lang="en-IN" dirty="0"/>
              <a:t> about these restaurants. We also kept in mind the side items </a:t>
            </a:r>
            <a:r>
              <a:rPr lang="en-IN" dirty="0" err="1"/>
              <a:t>favored</a:t>
            </a:r>
            <a:r>
              <a:rPr lang="en-IN" dirty="0"/>
              <a:t> while making the recommendation. We believe that this information may be useful for the extensive review data available on such sites.</a:t>
            </a:r>
          </a:p>
          <a:p>
            <a:endParaRPr lang="en-IN" dirty="0"/>
          </a:p>
        </p:txBody>
      </p:sp>
    </p:spTree>
    <p:extLst>
      <p:ext uri="{BB962C8B-B14F-4D97-AF65-F5344CB8AC3E}">
        <p14:creationId xmlns:p14="http://schemas.microsoft.com/office/powerpoint/2010/main" val="2781411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i="1" dirty="0" smtClean="0"/>
              <a:t>                                </a:t>
            </a:r>
            <a:r>
              <a:rPr lang="en-US" sz="7200" i="1" dirty="0" smtClean="0">
                <a:solidFill>
                  <a:srgbClr val="FF0000"/>
                </a:solidFill>
              </a:rPr>
              <a:t>Thank You!</a:t>
            </a:r>
            <a:endParaRPr lang="en-US" sz="7200" i="1" dirty="0">
              <a:solidFill>
                <a:srgbClr val="FF0000"/>
              </a:solidFill>
            </a:endParaRPr>
          </a:p>
        </p:txBody>
      </p:sp>
    </p:spTree>
    <p:extLst>
      <p:ext uri="{BB962C8B-B14F-4D97-AF65-F5344CB8AC3E}">
        <p14:creationId xmlns:p14="http://schemas.microsoft.com/office/powerpoint/2010/main" val="1277209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66349"/>
          </a:xfrm>
        </p:spPr>
        <p:txBody>
          <a:bodyPr/>
          <a:lstStyle/>
          <a:p>
            <a:pPr algn="ctr"/>
            <a:r>
              <a:rPr lang="en-IN" b="1" dirty="0">
                <a:solidFill>
                  <a:srgbClr val="FF0000"/>
                </a:solidFill>
                <a:latin typeface="Times New Roman" pitchFamily="18" charset="0"/>
                <a:cs typeface="Times New Roman" pitchFamily="18" charset="0"/>
              </a:rPr>
              <a:t>Introduction</a:t>
            </a:r>
            <a:endParaRPr lang="en-US" dirty="0">
              <a:solidFill>
                <a:srgbClr val="FF0000"/>
              </a:solidFill>
            </a:endParaRPr>
          </a:p>
        </p:txBody>
      </p:sp>
      <p:sp>
        <p:nvSpPr>
          <p:cNvPr id="3" name="Content Placeholder 2"/>
          <p:cNvSpPr>
            <a:spLocks noGrp="1"/>
          </p:cNvSpPr>
          <p:nvPr>
            <p:ph idx="1"/>
          </p:nvPr>
        </p:nvSpPr>
        <p:spPr>
          <a:xfrm>
            <a:off x="1141412" y="1667933"/>
            <a:ext cx="9905999" cy="4318000"/>
          </a:xfrm>
        </p:spPr>
        <p:txBody>
          <a:bodyPr>
            <a:normAutofit/>
          </a:bodyPr>
          <a:lstStyle/>
          <a:p>
            <a:r>
              <a:rPr lang="en-US" dirty="0"/>
              <a:t>Bangalore has a unique food culture. Restaurants from all over the world can be found here in Bengaluru, with various kind of </a:t>
            </a:r>
            <a:r>
              <a:rPr lang="en-US" dirty="0" smtClean="0"/>
              <a:t>cuisines.</a:t>
            </a:r>
          </a:p>
          <a:p>
            <a:r>
              <a:rPr lang="en-US" dirty="0" smtClean="0"/>
              <a:t>Some </a:t>
            </a:r>
            <a:r>
              <a:rPr lang="en-US" dirty="0"/>
              <a:t>might even say that Bangalore is the best place for foodies. The food industry is always at a rise in Bangalore, with 12,000 plus restaurants currently active in the city, the number is still increasing..</a:t>
            </a:r>
            <a:br>
              <a:rPr lang="en-US" dirty="0"/>
            </a:b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2866620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57200"/>
            <a:ext cx="9905999" cy="5334001"/>
          </a:xfrm>
        </p:spPr>
        <p:txBody>
          <a:bodyPr/>
          <a:lstStyle/>
          <a:p>
            <a:r>
              <a:rPr lang="en-US" b="1" dirty="0"/>
              <a:t>Bangalore</a:t>
            </a:r>
            <a:r>
              <a:rPr lang="en-US" dirty="0"/>
              <a:t>(officially known as Bengaluru) is the </a:t>
            </a:r>
            <a:r>
              <a:rPr lang="en-US" i="1" dirty="0"/>
              <a:t>capital</a:t>
            </a:r>
            <a:r>
              <a:rPr lang="en-US" dirty="0"/>
              <a:t> and </a:t>
            </a:r>
            <a:r>
              <a:rPr lang="en-US" i="1" dirty="0"/>
              <a:t>largest</a:t>
            </a:r>
            <a:r>
              <a:rPr lang="en-US" dirty="0"/>
              <a:t> city of the Indian state of Karnataka.</a:t>
            </a:r>
            <a:r>
              <a:rPr lang="en-US" sz="2000" dirty="0"/>
              <a:t/>
            </a:r>
            <a:br>
              <a:rPr lang="en-US" sz="2000" dirty="0"/>
            </a:br>
            <a:r>
              <a:rPr lang="en-US" dirty="0"/>
              <a:t>With a population of over 15 million, Bangalore is the third largest city in India and 27th largest city in the world.</a:t>
            </a:r>
            <a:r>
              <a:rPr lang="en-US" sz="2000" i="1" dirty="0"/>
              <a:t> </a:t>
            </a:r>
          </a:p>
          <a:p>
            <a:r>
              <a:rPr lang="en-IN" dirty="0" err="1"/>
              <a:t>Zomato</a:t>
            </a:r>
            <a:r>
              <a:rPr lang="en-IN" dirty="0"/>
              <a:t> is one of such an app which gives the users the ratings and the reviews on restaurants all over </a:t>
            </a:r>
            <a:r>
              <a:rPr lang="en-IN" dirty="0" err="1"/>
              <a:t>india</a:t>
            </a:r>
            <a:r>
              <a:rPr lang="en-IN" dirty="0"/>
              <a:t>.</a:t>
            </a:r>
          </a:p>
          <a:p>
            <a:r>
              <a:rPr lang="en-IN" dirty="0"/>
              <a:t>Ratings or the Reviews are considered as one of the most important factors </a:t>
            </a:r>
            <a:r>
              <a:rPr lang="en-IN" dirty="0" smtClean="0"/>
              <a:t>that’s why we choose the recommendation.</a:t>
            </a:r>
            <a:endParaRPr lang="en-US" sz="20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459089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3811"/>
            <a:ext cx="9905998" cy="453225"/>
          </a:xfrm>
        </p:spPr>
        <p:txBody>
          <a:bodyPr>
            <a:normAutofit fontScale="90000"/>
          </a:bodyPr>
          <a:lstStyle/>
          <a:p>
            <a:pPr algn="ctr"/>
            <a:r>
              <a:rPr lang="en-US" b="1" u="sng" dirty="0">
                <a:solidFill>
                  <a:srgbClr val="FF0000"/>
                </a:solidFill>
              </a:rPr>
              <a:t>Why the Recommendation system</a:t>
            </a:r>
            <a:r>
              <a:rPr lang="en-US" b="1" dirty="0">
                <a:solidFill>
                  <a:srgbClr val="FF0000"/>
                </a:solidFill>
              </a:rPr>
              <a:t>?</a:t>
            </a:r>
            <a:r>
              <a:rPr lang="en-US" dirty="0"/>
              <a:t/>
            </a:r>
            <a:br>
              <a:rPr lang="en-US" dirty="0"/>
            </a:br>
            <a:endParaRPr lang="en-US" dirty="0">
              <a:solidFill>
                <a:srgbClr val="FF0000"/>
              </a:solidFill>
            </a:endParaRPr>
          </a:p>
        </p:txBody>
      </p:sp>
      <p:sp>
        <p:nvSpPr>
          <p:cNvPr id="3" name="Content Placeholder 2"/>
          <p:cNvSpPr>
            <a:spLocks noGrp="1"/>
          </p:cNvSpPr>
          <p:nvPr>
            <p:ph idx="1"/>
          </p:nvPr>
        </p:nvSpPr>
        <p:spPr>
          <a:xfrm>
            <a:off x="898497" y="1343770"/>
            <a:ext cx="9454101" cy="4532244"/>
          </a:xfrm>
        </p:spPr>
        <p:txBody>
          <a:bodyPr>
            <a:normAutofit/>
          </a:bodyPr>
          <a:lstStyle/>
          <a:p>
            <a:r>
              <a:rPr lang="en-US" dirty="0"/>
              <a:t> </a:t>
            </a:r>
            <a:r>
              <a:rPr lang="en-US" dirty="0" smtClean="0"/>
              <a:t>Benefits </a:t>
            </a:r>
            <a:r>
              <a:rPr lang="en-US" dirty="0"/>
              <a:t>users in finding items of their interest.</a:t>
            </a:r>
          </a:p>
          <a:p>
            <a:r>
              <a:rPr lang="en-US" dirty="0"/>
              <a:t>Help item providers in delivering their items to the right user.</a:t>
            </a:r>
          </a:p>
          <a:p>
            <a:r>
              <a:rPr lang="en-US" dirty="0"/>
              <a:t>Identity products that are most relevant to users.</a:t>
            </a:r>
          </a:p>
          <a:p>
            <a:r>
              <a:rPr lang="en-US" dirty="0"/>
              <a:t>Personalized content.</a:t>
            </a:r>
          </a:p>
          <a:p>
            <a:r>
              <a:rPr lang="en-US" dirty="0"/>
              <a:t>Help websites to improve user engagement.</a:t>
            </a:r>
          </a:p>
          <a:p>
            <a:pPr marL="0" indent="0">
              <a:buNone/>
            </a:pPr>
            <a:endParaRPr lang="en-US" dirty="0" smtClean="0"/>
          </a:p>
        </p:txBody>
      </p:sp>
    </p:spTree>
    <p:extLst>
      <p:ext uri="{BB962C8B-B14F-4D97-AF65-F5344CB8AC3E}">
        <p14:creationId xmlns:p14="http://schemas.microsoft.com/office/powerpoint/2010/main" val="4092740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705" y="230588"/>
            <a:ext cx="9905998" cy="521946"/>
          </a:xfrm>
        </p:spPr>
        <p:txBody>
          <a:bodyPr>
            <a:normAutofit fontScale="90000"/>
          </a:bodyPr>
          <a:lstStyle/>
          <a:p>
            <a:pPr algn="ctr"/>
            <a:r>
              <a:rPr lang="en-US" b="1" dirty="0">
                <a:solidFill>
                  <a:srgbClr val="FF0000"/>
                </a:solidFill>
              </a:rPr>
              <a:t>Purpose</a:t>
            </a:r>
          </a:p>
        </p:txBody>
      </p:sp>
      <p:sp>
        <p:nvSpPr>
          <p:cNvPr id="3" name="Content Placeholder 2"/>
          <p:cNvSpPr>
            <a:spLocks noGrp="1"/>
          </p:cNvSpPr>
          <p:nvPr>
            <p:ph idx="1"/>
          </p:nvPr>
        </p:nvSpPr>
        <p:spPr>
          <a:xfrm>
            <a:off x="739471" y="914399"/>
            <a:ext cx="10702456" cy="5661329"/>
          </a:xfrm>
        </p:spPr>
        <p:txBody>
          <a:bodyPr>
            <a:normAutofit fontScale="92500" lnSpcReduction="20000"/>
          </a:bodyPr>
          <a:lstStyle/>
          <a:p>
            <a:r>
              <a:rPr lang="en-US" dirty="0" err="1"/>
              <a:t>Zomato</a:t>
            </a:r>
            <a:r>
              <a:rPr lang="en-US" dirty="0"/>
              <a:t> is one of such an app which gives the users the ratings and the reviews on restaurants all over </a:t>
            </a:r>
            <a:r>
              <a:rPr lang="en-US" dirty="0" smtClean="0"/>
              <a:t>India. </a:t>
            </a:r>
          </a:p>
          <a:p>
            <a:r>
              <a:rPr lang="en-US" dirty="0" smtClean="0"/>
              <a:t>Ratings </a:t>
            </a:r>
            <a:r>
              <a:rPr lang="en-US" dirty="0"/>
              <a:t>or the Reviews are considered as one of the most important/deciding factors which determine how good a restaurant is</a:t>
            </a:r>
            <a:r>
              <a:rPr lang="en-US" dirty="0" smtClean="0"/>
              <a:t>. </a:t>
            </a:r>
          </a:p>
          <a:p>
            <a:r>
              <a:rPr lang="en-US" dirty="0" smtClean="0"/>
              <a:t>Hence </a:t>
            </a:r>
            <a:r>
              <a:rPr lang="en-US" dirty="0"/>
              <a:t>here in our project we will use the real time Data set which has various factors/ features a user would look into regarding a restaurant</a:t>
            </a:r>
            <a:r>
              <a:rPr lang="en-US" dirty="0" smtClean="0"/>
              <a:t>. We </a:t>
            </a:r>
            <a:r>
              <a:rPr lang="en-US" dirty="0"/>
              <a:t>are limiting our data to Bangalore City only. </a:t>
            </a:r>
            <a:endParaRPr lang="en-US" dirty="0" smtClean="0"/>
          </a:p>
          <a:p>
            <a:r>
              <a:rPr lang="en-US" dirty="0" smtClean="0"/>
              <a:t>The </a:t>
            </a:r>
            <a:r>
              <a:rPr lang="en-US" dirty="0" err="1"/>
              <a:t>Zomato</a:t>
            </a:r>
            <a:r>
              <a:rPr lang="en-US" dirty="0"/>
              <a:t> dataset gives us information about factors affecting the establishment of different types of restaurant at different places in Bengaluru, aggregate rating of each restaurant</a:t>
            </a:r>
            <a:r>
              <a:rPr lang="en-US" dirty="0" smtClean="0"/>
              <a:t>.</a:t>
            </a:r>
          </a:p>
          <a:p>
            <a:r>
              <a:rPr lang="en-US" dirty="0" smtClean="0"/>
              <a:t> This </a:t>
            </a:r>
            <a:r>
              <a:rPr lang="en-US" dirty="0"/>
              <a:t>dataset has 51717 rows and 17 columns</a:t>
            </a:r>
            <a:r>
              <a:rPr lang="en-US" dirty="0" smtClean="0"/>
              <a:t>. Here </a:t>
            </a:r>
            <a:r>
              <a:rPr lang="en-US" dirty="0"/>
              <a:t>we would aim </a:t>
            </a:r>
            <a:r>
              <a:rPr lang="en-US" dirty="0" err="1" smtClean="0"/>
              <a:t>atending</a:t>
            </a:r>
            <a:r>
              <a:rPr lang="en-US" dirty="0" smtClean="0"/>
              <a:t> </a:t>
            </a:r>
            <a:r>
              <a:rPr lang="en-US" dirty="0"/>
              <a:t>the best </a:t>
            </a:r>
            <a:r>
              <a:rPr lang="en-US" dirty="0" smtClean="0"/>
              <a:t>Restaurant </a:t>
            </a:r>
            <a:r>
              <a:rPr lang="en-US" dirty="0"/>
              <a:t>in </a:t>
            </a:r>
            <a:r>
              <a:rPr lang="en-US" dirty="0" err="1"/>
              <a:t>bengaluru</a:t>
            </a:r>
            <a:r>
              <a:rPr lang="en-US" dirty="0"/>
              <a:t>. </a:t>
            </a:r>
            <a:r>
              <a:rPr lang="en-US" dirty="0" smtClean="0"/>
              <a:t>Along </a:t>
            </a:r>
            <a:r>
              <a:rPr lang="en-US" dirty="0"/>
              <a:t>with the same we can explore various other relationships like the best expensive restaurant</a:t>
            </a:r>
            <a:r>
              <a:rPr lang="en-US" dirty="0" smtClean="0"/>
              <a:t>, Best </a:t>
            </a:r>
            <a:r>
              <a:rPr lang="en-US" dirty="0"/>
              <a:t>Location</a:t>
            </a:r>
            <a:r>
              <a:rPr lang="en-US" dirty="0" smtClean="0"/>
              <a:t>, Relation </a:t>
            </a:r>
            <a:r>
              <a:rPr lang="en-US" dirty="0"/>
              <a:t>between Location and Rating</a:t>
            </a:r>
            <a:r>
              <a:rPr lang="en-US" dirty="0" smtClean="0"/>
              <a:t>, No</a:t>
            </a:r>
            <a:r>
              <a:rPr lang="en-US" dirty="0"/>
              <a:t>. of restaurants in a Location all these relationships could be visualized.</a:t>
            </a:r>
          </a:p>
        </p:txBody>
      </p:sp>
    </p:spTree>
    <p:extLst>
      <p:ext uri="{BB962C8B-B14F-4D97-AF65-F5344CB8AC3E}">
        <p14:creationId xmlns:p14="http://schemas.microsoft.com/office/powerpoint/2010/main" val="2137354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60425"/>
          </a:xfrm>
        </p:spPr>
        <p:txBody>
          <a:bodyPr/>
          <a:lstStyle/>
          <a:p>
            <a:pPr algn="ctr"/>
            <a:r>
              <a:rPr lang="en-IN" dirty="0" smtClean="0">
                <a:solidFill>
                  <a:srgbClr val="FF0000"/>
                </a:solidFill>
              </a:rPr>
              <a:t>Dataset</a:t>
            </a:r>
            <a:endParaRPr lang="en-IN" dirty="0">
              <a:solidFill>
                <a:srgbClr val="FF0000"/>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8497" y="1478943"/>
            <a:ext cx="10408257" cy="4619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9150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17566"/>
            <a:ext cx="9905998" cy="669613"/>
          </a:xfrm>
        </p:spPr>
        <p:txBody>
          <a:bodyPr/>
          <a:lstStyle/>
          <a:p>
            <a:pPr algn="ctr"/>
            <a:r>
              <a:rPr lang="en-IN" b="1" dirty="0" smtClean="0">
                <a:solidFill>
                  <a:srgbClr val="FF0000"/>
                </a:solidFill>
              </a:rPr>
              <a:t>Visualization</a:t>
            </a:r>
            <a:endParaRPr lang="en-US" dirty="0">
              <a:solidFill>
                <a:srgbClr val="FF0000"/>
              </a:solidFill>
            </a:endParaRPr>
          </a:p>
        </p:txBody>
      </p:sp>
      <p:sp>
        <p:nvSpPr>
          <p:cNvPr id="3" name="Content Placeholder 2"/>
          <p:cNvSpPr>
            <a:spLocks noGrp="1"/>
          </p:cNvSpPr>
          <p:nvPr>
            <p:ph idx="1"/>
          </p:nvPr>
        </p:nvSpPr>
        <p:spPr>
          <a:xfrm>
            <a:off x="1141412" y="699715"/>
            <a:ext cx="10340839" cy="6053781"/>
          </a:xfrm>
        </p:spPr>
        <p:txBody>
          <a:bodyPr/>
          <a:lstStyle/>
          <a:p>
            <a:r>
              <a:rPr lang="en-US" b="1" dirty="0">
                <a:solidFill>
                  <a:srgbClr val="FF0000"/>
                </a:solidFill>
              </a:rPr>
              <a:t>Restaurants delivering </a:t>
            </a:r>
            <a:r>
              <a:rPr lang="en-US" b="1" dirty="0" smtClean="0">
                <a:solidFill>
                  <a:srgbClr val="FF0000"/>
                </a:solidFill>
              </a:rPr>
              <a:t>online </a:t>
            </a:r>
            <a:r>
              <a:rPr lang="en-US" b="1" dirty="0">
                <a:solidFill>
                  <a:srgbClr val="FF0000"/>
                </a:solidFill>
              </a:rPr>
              <a:t>or </a:t>
            </a:r>
            <a:r>
              <a:rPr lang="en-US" b="1" dirty="0" smtClean="0">
                <a:solidFill>
                  <a:srgbClr val="FF0000"/>
                </a:solidFill>
              </a:rPr>
              <a:t>not</a:t>
            </a:r>
          </a:p>
          <a:p>
            <a:pPr marL="0" indent="0">
              <a:buNone/>
            </a:pPr>
            <a:endParaRPr lang="en-US" dirty="0">
              <a:solidFill>
                <a:srgbClr val="FF0000"/>
              </a:solidFill>
            </a:endParaRPr>
          </a:p>
          <a:p>
            <a:endParaRPr lang="en-US" dirty="0" smtClean="0"/>
          </a:p>
          <a:p>
            <a:endParaRPr lang="en-US" dirty="0"/>
          </a:p>
          <a:p>
            <a:endParaRPr lang="en-US" dirty="0" smtClean="0"/>
          </a:p>
          <a:p>
            <a:endParaRPr lang="en-US" dirty="0"/>
          </a:p>
          <a:p>
            <a:endParaRPr lang="en-US" dirty="0" smtClean="0"/>
          </a:p>
          <a:p>
            <a:endParaRPr lang="en-US" dirty="0"/>
          </a:p>
          <a:p>
            <a:r>
              <a:rPr lang="en-US" dirty="0"/>
              <a:t>The above graph we have almost more than 16000 Restaurants in Bangalore that Accepts online orders through </a:t>
            </a:r>
            <a:r>
              <a:rPr lang="en-US" dirty="0" err="1"/>
              <a:t>zomato</a:t>
            </a:r>
            <a:r>
              <a:rPr lang="en-US" dirty="0"/>
              <a:t> and Almost of 7000 are not </a:t>
            </a:r>
            <a:r>
              <a:rPr lang="en-US" dirty="0" err="1"/>
              <a:t>accpeting</a:t>
            </a:r>
            <a:r>
              <a:rPr lang="en-US" dirty="0"/>
              <a:t> any online orders through </a:t>
            </a:r>
            <a:r>
              <a:rPr lang="en-US" dirty="0" err="1"/>
              <a:t>zomato</a:t>
            </a:r>
            <a:r>
              <a:rPr lang="en-US" dirty="0"/>
              <a:t>.</a:t>
            </a:r>
          </a:p>
          <a:p>
            <a:endParaRPr lang="en-US" dirty="0" smtClean="0"/>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651" y="1311964"/>
            <a:ext cx="4063116" cy="3753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6318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8667"/>
            <a:ext cx="9905998" cy="787400"/>
          </a:xfrm>
        </p:spPr>
        <p:txBody>
          <a:bodyPr>
            <a:normAutofit fontScale="90000"/>
          </a:bodyPr>
          <a:lstStyle/>
          <a:p>
            <a:r>
              <a:rPr lang="en-US" dirty="0" smtClean="0"/>
              <a:t/>
            </a:r>
            <a:br>
              <a:rPr lang="en-US" dirty="0" smtClean="0"/>
            </a:br>
            <a:r>
              <a:rPr lang="en-US" b="1" dirty="0" smtClean="0">
                <a:solidFill>
                  <a:srgbClr val="FF0000"/>
                </a:solidFill>
              </a:rPr>
              <a:t>Restaurants </a:t>
            </a:r>
            <a:r>
              <a:rPr lang="en-US" b="1" dirty="0">
                <a:solidFill>
                  <a:srgbClr val="FF0000"/>
                </a:solidFill>
              </a:rPr>
              <a:t>allowing table booking or not.</a:t>
            </a:r>
            <a:r>
              <a:rPr lang="en-US" dirty="0"/>
              <a:t/>
            </a:r>
            <a:br>
              <a:rPr lang="en-US" dirty="0"/>
            </a:br>
            <a:endParaRPr lang="en-IN" dirty="0"/>
          </a:p>
        </p:txBody>
      </p:sp>
      <p:sp>
        <p:nvSpPr>
          <p:cNvPr id="3" name="Content Placeholder 2"/>
          <p:cNvSpPr>
            <a:spLocks noGrp="1"/>
          </p:cNvSpPr>
          <p:nvPr>
            <p:ph idx="1"/>
          </p:nvPr>
        </p:nvSpPr>
        <p:spPr>
          <a:xfrm>
            <a:off x="1124479" y="1066800"/>
            <a:ext cx="9905999" cy="5486400"/>
          </a:xfrm>
        </p:spPr>
        <p:txBody>
          <a:bodyPr>
            <a:normAutofit lnSpcReduction="10000"/>
          </a:bodyPr>
          <a:lstStyle/>
          <a:p>
            <a:endParaRPr lang="en-IN" dirty="0" smtClean="0"/>
          </a:p>
          <a:p>
            <a:endParaRPr lang="en-IN" dirty="0"/>
          </a:p>
          <a:p>
            <a:endParaRPr lang="en-IN" dirty="0" smtClean="0"/>
          </a:p>
          <a:p>
            <a:endParaRPr lang="en-IN" dirty="0"/>
          </a:p>
          <a:p>
            <a:endParaRPr lang="en-IN" dirty="0" smtClean="0"/>
          </a:p>
          <a:p>
            <a:endParaRPr lang="en-US" dirty="0" smtClean="0"/>
          </a:p>
          <a:p>
            <a:endParaRPr lang="en-US" dirty="0"/>
          </a:p>
          <a:p>
            <a:r>
              <a:rPr lang="en-US" dirty="0" smtClean="0"/>
              <a:t>Almost </a:t>
            </a:r>
            <a:r>
              <a:rPr lang="en-US" dirty="0"/>
              <a:t>74 percent of restaurants in </a:t>
            </a:r>
            <a:r>
              <a:rPr lang="en-US" dirty="0" err="1"/>
              <a:t>Banglore</a:t>
            </a:r>
            <a:r>
              <a:rPr lang="en-US" dirty="0"/>
              <a:t> do not provide table booking </a:t>
            </a:r>
            <a:r>
              <a:rPr lang="en-US" dirty="0" err="1"/>
              <a:t>facility.and</a:t>
            </a:r>
            <a:r>
              <a:rPr lang="en-US" dirty="0"/>
              <a:t> 26 percent of restaurant provide table booking In India you cannot find table booking facility in any average </a:t>
            </a:r>
            <a:r>
              <a:rPr lang="en-US" dirty="0" err="1"/>
              <a:t>restaurants,usually</a:t>
            </a:r>
            <a:r>
              <a:rPr lang="en-US" dirty="0"/>
              <a:t> only five star restaurants provides table booking.</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529" y="1236133"/>
            <a:ext cx="3225271" cy="3352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2949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8667"/>
            <a:ext cx="9905998" cy="787400"/>
          </a:xfrm>
        </p:spPr>
        <p:txBody>
          <a:bodyPr>
            <a:normAutofit fontScale="90000"/>
          </a:bodyPr>
          <a:lstStyle/>
          <a:p>
            <a:r>
              <a:rPr lang="en-US" dirty="0" smtClean="0"/>
              <a:t/>
            </a:r>
            <a:br>
              <a:rPr lang="en-US" dirty="0" smtClean="0"/>
            </a:br>
            <a:r>
              <a:rPr lang="en-US" b="1" dirty="0" smtClean="0">
                <a:solidFill>
                  <a:srgbClr val="FF0000"/>
                </a:solidFill>
              </a:rPr>
              <a:t>Type of service</a:t>
            </a:r>
            <a:r>
              <a:rPr lang="en-US" b="1" dirty="0" smtClean="0">
                <a:solidFill>
                  <a:srgbClr val="FF0000"/>
                </a:solidFill>
              </a:rPr>
              <a:t>.</a:t>
            </a:r>
            <a:r>
              <a:rPr lang="en-US" dirty="0"/>
              <a:t/>
            </a:r>
            <a:br>
              <a:rPr lang="en-US" dirty="0"/>
            </a:br>
            <a:endParaRPr lang="en-IN" dirty="0"/>
          </a:p>
        </p:txBody>
      </p:sp>
      <p:sp>
        <p:nvSpPr>
          <p:cNvPr id="3" name="Content Placeholder 2"/>
          <p:cNvSpPr>
            <a:spLocks noGrp="1"/>
          </p:cNvSpPr>
          <p:nvPr>
            <p:ph idx="1"/>
          </p:nvPr>
        </p:nvSpPr>
        <p:spPr>
          <a:xfrm>
            <a:off x="1124479" y="1066800"/>
            <a:ext cx="9905999" cy="5486400"/>
          </a:xfrm>
        </p:spPr>
        <p:txBody>
          <a:bodyPr>
            <a:normAutofit/>
          </a:bodyPr>
          <a:lstStyle/>
          <a:p>
            <a:endParaRPr lang="en-IN" dirty="0" smtClean="0"/>
          </a:p>
          <a:p>
            <a:endParaRPr lang="en-IN" dirty="0"/>
          </a:p>
          <a:p>
            <a:endParaRPr lang="en-IN" dirty="0" smtClean="0"/>
          </a:p>
          <a:p>
            <a:endParaRPr lang="en-IN" dirty="0"/>
          </a:p>
          <a:p>
            <a:endParaRPr lang="en-IN" dirty="0" smtClean="0"/>
          </a:p>
          <a:p>
            <a:endParaRPr lang="en-US" dirty="0" smtClean="0"/>
          </a:p>
          <a:p>
            <a:pPr marL="0" indent="0">
              <a:buNone/>
            </a:pPr>
            <a:endParaRPr lang="en-US" dirty="0"/>
          </a:p>
          <a:p>
            <a:r>
              <a:rPr lang="en-US" dirty="0" smtClean="0"/>
              <a:t>We </a:t>
            </a:r>
            <a:r>
              <a:rPr lang="en-US" dirty="0"/>
              <a:t>see that the majority of restaurants offer delivery, which might account for the above conclusion that people at Bangalore prefer to eat at home. Pubs and Bars and Buffet are offered by very less number of restaurants.</a:t>
            </a:r>
            <a:endParaRPr lang="en-US" dirty="0"/>
          </a:p>
          <a:p>
            <a:endParaRPr lang="en-I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19878" y="1123421"/>
            <a:ext cx="4309336" cy="354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57300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3757</TotalTime>
  <Words>1130</Words>
  <Application>Microsoft Office PowerPoint</Application>
  <PresentationFormat>Custom</PresentationFormat>
  <Paragraphs>121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Circuit</vt:lpstr>
      <vt:lpstr>Zomato restaurant recommendation SYSTEM</vt:lpstr>
      <vt:lpstr>Introduction</vt:lpstr>
      <vt:lpstr>PowerPoint Presentation</vt:lpstr>
      <vt:lpstr>Why the Recommendation system? </vt:lpstr>
      <vt:lpstr>Purpose</vt:lpstr>
      <vt:lpstr>Dataset</vt:lpstr>
      <vt:lpstr>Visualization</vt:lpstr>
      <vt:lpstr> Restaurants allowing table booking or not. </vt:lpstr>
      <vt:lpstr> Type of service. </vt:lpstr>
      <vt:lpstr>  Most famous restaurant chains in Bengaluru.  </vt:lpstr>
      <vt:lpstr>Main Steps to build a model using (NLP)</vt:lpstr>
      <vt:lpstr>PowerPoint Presentation</vt:lpstr>
      <vt:lpstr>Tf-idf</vt:lpstr>
      <vt:lpstr>Recommendation</vt:lpstr>
      <vt:lpstr>K-Nearest Neighbors (KNN): </vt:lpstr>
      <vt:lpstr>Recommendation</vt:lpstr>
      <vt:lpstr>Future Scope  </vt:lpstr>
      <vt:lpstr>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restaurant recoommendation</dc:title>
  <dc:creator>Avinash  Mahajan</dc:creator>
  <cp:lastModifiedBy>Shashikant patil</cp:lastModifiedBy>
  <cp:revision>35</cp:revision>
  <dcterms:created xsi:type="dcterms:W3CDTF">2021-03-27T16:16:24Z</dcterms:created>
  <dcterms:modified xsi:type="dcterms:W3CDTF">2021-03-31T07:31:44Z</dcterms:modified>
</cp:coreProperties>
</file>