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9F2F-BE1E-452D-9C31-8BF4982F23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5E2-BC53-4F23-A167-A539C94C0C4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674914"/>
            <a:ext cx="8637073" cy="70757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 Black" panose="020B0A04020102020204" pitchFamily="34" charset="0"/>
                <a:ea typeface="Nunito Semi Bold" pitchFamily="34" charset="-122"/>
                <a:cs typeface="Nunito Semi Bold" pitchFamily="34" charset="-120"/>
              </a:rPr>
              <a:t>Event Management SYSTEM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501" y="1763486"/>
            <a:ext cx="8637072" cy="3331027"/>
          </a:xfrm>
        </p:spPr>
        <p:txBody>
          <a:bodyPr>
            <a:normAutofit/>
          </a:bodyPr>
          <a:lstStyle/>
          <a:p>
            <a:r>
              <a:rPr lang="en-US" dirty="0">
                <a:latin typeface="+mj-ea"/>
                <a:ea typeface="PT Sans" panose="020B0503020203020204" pitchFamily="34" charset="-122"/>
                <a:cs typeface="+mj-ea"/>
              </a:rPr>
              <a:t>An **Event Management System (EMS)** offers tools to plan and manage events efficiently, including guest tracking, service selection (like photography or decoration), and real-time cost estimation. It supports online payments, sends notifications, and provides customizable options for events. The system simplifies coordination with vendors and generates reports for insights. Its user-friendly design makes event planning easy and stress-free.</a:t>
            </a:r>
            <a:endParaRPr lang="en-US" dirty="0">
              <a:latin typeface="+mj-ea"/>
              <a:cs typeface="+mj-ea"/>
            </a:endParaRPr>
          </a:p>
          <a:p>
            <a:endParaRPr lang="en-IN" dirty="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47" y="0"/>
            <a:ext cx="9132984" cy="1476262"/>
          </a:xfrm>
        </p:spPr>
        <p:txBody>
          <a:bodyPr>
            <a:normAutofit/>
          </a:bodyPr>
          <a:lstStyle/>
          <a:p>
            <a:pPr>
              <a:lnSpc>
                <a:spcPts val="5500"/>
              </a:lnSpc>
            </a:pPr>
            <a:r>
              <a:rPr lang="en-US" sz="49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        EMS </a:t>
            </a:r>
            <a:r>
              <a:rPr lang="en-US" sz="4900" dirty="0" err="1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features</a:t>
            </a:r>
            <a:r>
              <a:rPr lang="en-US" sz="44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</a:t>
            </a: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FEATEEE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72029" y="1828800"/>
            <a:ext cx="2688116" cy="221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latin typeface="Arial Rounded MT Bold" panose="020F0704030504030204" pitchFamily="34" charset="0"/>
                <a:ea typeface="MS UI Gothic" panose="020B0600070205080204" pitchFamily="34" charset="-128"/>
                <a:cs typeface="Nunito Semi Bold" pitchFamily="34" charset="-120"/>
              </a:rPr>
              <a:t>Guest Management</a:t>
            </a:r>
            <a:endParaRPr lang="en-US" dirty="0">
              <a:latin typeface="Arial Rounded MT Bold" panose="020F0704030504030204" pitchFamily="34" charset="0"/>
              <a:ea typeface="MS UI Gothic" panose="020B0600070205080204" pitchFamily="34" charset="-128"/>
              <a:cs typeface="Nunito Semi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1800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180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Record the number of guests and track attendance.</a:t>
            </a:r>
            <a:endParaRPr lang="en-US" sz="1800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1800" dirty="0"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8449" y="1839251"/>
            <a:ext cx="2915798" cy="220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Service Options</a:t>
            </a: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180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Include add-ons like photography, decoration, and catering.</a:t>
            </a:r>
            <a:endParaRPr lang="en-US" sz="1800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8029" y="1828800"/>
            <a:ext cx="2688117" cy="2258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Real-Time Price Calculation</a:t>
            </a: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180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Instantly calculate event costs based on inputs.</a:t>
            </a:r>
            <a:endParaRPr lang="en-US" sz="1800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9621399" y="1828800"/>
            <a:ext cx="2467779" cy="228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Payment Integration</a:t>
            </a: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180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Simplify transactions with online or offline payment options.</a:t>
            </a:r>
            <a:endParaRPr lang="en-US" sz="1800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98050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Feasibility And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0333" y="1079653"/>
          <a:ext cx="10483467" cy="5357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3467"/>
              </a:tblGrid>
              <a:tr h="1291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Nunito Semi Bold" pitchFamily="34" charset="-122"/>
                          <a:cs typeface="Nunito Semi Bold" pitchFamily="34" charset="-120"/>
                        </a:rPr>
                        <a:t>1.Technical Feasibility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PT Sans" panose="020B0503020203020204" pitchFamily="34" charset="0"/>
                          <a:ea typeface="PT Sans" panose="020B0503020203020204" pitchFamily="34" charset="-122"/>
                          <a:cs typeface="PT Sans" panose="020B0503020203020204" pitchFamily="34" charset="-120"/>
                        </a:rPr>
                        <a:t>Web development tools, databases, and payment integrations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0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Nunito Semi Bold" pitchFamily="34" charset="-122"/>
                          <a:cs typeface="Nunito Semi Bold" pitchFamily="34" charset="-120"/>
                        </a:rPr>
                        <a:t>2.Market Demand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PT Sans" panose="020B0503020203020204" pitchFamily="34" charset="0"/>
                          <a:ea typeface="PT Sans" panose="020B0503020203020204" pitchFamily="34" charset="-122"/>
                          <a:cs typeface="PT Sans" panose="020B0503020203020204" pitchFamily="34" charset="-120"/>
                        </a:rPr>
                        <a:t>vent planners, venues, and individuals organizing events</a:t>
                      </a:r>
                      <a:endParaRPr lang="en-US" sz="2000" dirty="0">
                        <a:solidFill>
                          <a:schemeClr val="tx1"/>
                        </a:solidFill>
                        <a:latin typeface="PT Sans" panose="020B050302020302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98205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Nunito Semi Bold" pitchFamily="34" charset="-122"/>
                          <a:cs typeface="Nunito Semi Bold" pitchFamily="34" charset="-120"/>
                        </a:rPr>
                        <a:t>3.Competitive Advantage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PT Sans" panose="020B0503020203020204" pitchFamily="34" charset="0"/>
                        <a:ea typeface="Nunito Semi Bold" pitchFamily="34" charset="-122"/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PT Sans" panose="020B0503020203020204" pitchFamily="34" charset="0"/>
                          <a:ea typeface="PT Sans" panose="020B0503020203020204" pitchFamily="34" charset="-122"/>
                          <a:cs typeface="PT Sans" panose="020B0503020203020204" pitchFamily="34" charset="-120"/>
                        </a:rPr>
                        <a:t>Customizable services and instant cost calculations</a:t>
                      </a:r>
                      <a:endParaRPr lang="en-IN" sz="2000" dirty="0">
                        <a:solidFill>
                          <a:schemeClr val="tx1"/>
                        </a:solidFill>
                        <a:latin typeface="PT Sans" panose="020B0503020203020204" pitchFamily="34" charset="0"/>
                      </a:endParaRPr>
                    </a:p>
                  </a:txBody>
                  <a:tcPr/>
                </a:tc>
              </a:tr>
              <a:tr h="168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Nunito Semi Bold" pitchFamily="34" charset="-122"/>
                          <a:cs typeface="Nunito Semi Bold" pitchFamily="34" charset="-120"/>
                        </a:rPr>
                        <a:t>Legal &amp; Security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  <a:cs typeface="Nunito Semi Bold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Nunito Semi Bold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PT Sans" panose="020B0503020203020204" pitchFamily="34" charset="0"/>
                          <a:ea typeface="PT Sans" panose="020B0503020203020204" pitchFamily="34" charset="-122"/>
                          <a:cs typeface="PT Sans" panose="020B0503020203020204" pitchFamily="34" charset="-120"/>
                        </a:rPr>
                        <a:t>Data privacy and secure payments</a:t>
                      </a:r>
                      <a:endParaRPr lang="en-US" sz="2000" dirty="0">
                        <a:solidFill>
                          <a:schemeClr val="tx1"/>
                        </a:solidFill>
                        <a:latin typeface="PT Sans" panose="020B0503020203020204" pitchFamily="34" charset="0"/>
                      </a:endParaRP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6046" y="593217"/>
            <a:ext cx="6097836" cy="7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50"/>
              </a:lnSpc>
              <a:buNone/>
            </a:pPr>
            <a:r>
              <a:rPr lang="en-US" sz="4000" dirty="0">
                <a:latin typeface="Arial Black" panose="020B0A04020102020204" pitchFamily="34" charset="0"/>
                <a:ea typeface="Nunito Semi Bold" pitchFamily="34" charset="-122"/>
                <a:cs typeface="Nunito Semi Bold" pitchFamily="34" charset="-120"/>
              </a:rPr>
              <a:t>Societal Needs</a:t>
            </a:r>
            <a:endParaRPr lang="en-US" sz="4000" dirty="0">
              <a:latin typeface="Arial Black" panose="020B0A0402010202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537" y="1848320"/>
            <a:ext cx="4605050" cy="106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Efficient Event Planning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r>
              <a:rPr lang="en-US" sz="180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Streamline the planning process, reducing time and effort.</a:t>
            </a:r>
            <a:endParaRPr lang="en-US" sz="18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1479" y="1841972"/>
            <a:ext cx="5277079" cy="107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Customization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r>
              <a:rPr lang="en-US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Personalized event experiences with customized services.</a:t>
            </a:r>
            <a:endParaRPr lang="en-US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537" y="3318230"/>
            <a:ext cx="4285560" cy="13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Cost Transparency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r>
              <a:rPr lang="en-US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Manage budgets effectively and avoid unexpected expenses</a:t>
            </a:r>
            <a:endParaRPr lang="en-US" dirty="0">
              <a:latin typeface="PT Sans" panose="020B050302020302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1649" y="3318230"/>
            <a:ext cx="4660134" cy="145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Accessibility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  <a:p>
            <a:pPr>
              <a:lnSpc>
                <a:spcPts val="2550"/>
              </a:lnSpc>
            </a:pPr>
            <a:r>
              <a:rPr lang="en-US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Easy access to event details, schedules, and services.</a:t>
            </a:r>
            <a:endParaRPr lang="en-US" dirty="0"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133" y="363557"/>
            <a:ext cx="6097836" cy="72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6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Novelty of Project</a:t>
            </a:r>
            <a:endParaRPr lang="en-US" sz="36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4" name="Text 0"/>
          <p:cNvSpPr/>
          <p:nvPr/>
        </p:nvSpPr>
        <p:spPr>
          <a:xfrm>
            <a:off x="407503" y="291947"/>
            <a:ext cx="5591056" cy="6988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00"/>
              </a:lnSpc>
              <a:buNone/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407503" y="1216079"/>
            <a:ext cx="1531466" cy="1161129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7892" y="1901910"/>
            <a:ext cx="178237" cy="4752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2265830" y="1340695"/>
            <a:ext cx="3526869" cy="3494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Real-Time Price Calculation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8" name="Text 4"/>
          <p:cNvSpPr/>
          <p:nvPr/>
        </p:nvSpPr>
        <p:spPr>
          <a:xfrm>
            <a:off x="2265830" y="1853372"/>
            <a:ext cx="4511873" cy="7223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50"/>
              </a:lnSpc>
            </a:pPr>
            <a:r>
              <a:rPr lang="en-US" sz="185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Based on guest count and service selections</a:t>
            </a:r>
            <a:r>
              <a:rPr lang="en-US" sz="1850" dirty="0">
                <a:solidFill>
                  <a:schemeClr val="accent2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.</a:t>
            </a:r>
            <a:endParaRPr lang="en-US" sz="1850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e selections.</a:t>
            </a:r>
            <a:endParaRPr lang="en-US" sz="1850" dirty="0"/>
          </a:p>
        </p:txBody>
      </p:sp>
      <p:sp>
        <p:nvSpPr>
          <p:cNvPr id="9" name="Shape 5"/>
          <p:cNvSpPr/>
          <p:nvPr/>
        </p:nvSpPr>
        <p:spPr>
          <a:xfrm>
            <a:off x="2147006" y="2797975"/>
            <a:ext cx="11108888" cy="15240"/>
          </a:xfrm>
          <a:prstGeom prst="roundRect">
            <a:avLst>
              <a:gd name="adj" fmla="val 2338788"/>
            </a:avLst>
          </a:prstGeom>
          <a:solidFill>
            <a:srgbClr val="F2B42D"/>
          </a:solidFill>
        </p:spPr>
      </p:sp>
      <p:sp>
        <p:nvSpPr>
          <p:cNvPr id="10" name="Shape 6"/>
          <p:cNvSpPr/>
          <p:nvPr/>
        </p:nvSpPr>
        <p:spPr>
          <a:xfrm>
            <a:off x="318111" y="2601556"/>
            <a:ext cx="3241715" cy="1347192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67892" y="3367808"/>
            <a:ext cx="178237" cy="4752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300" dirty="0"/>
          </a:p>
        </p:txBody>
      </p:sp>
      <p:sp>
        <p:nvSpPr>
          <p:cNvPr id="12" name="Text 8"/>
          <p:cNvSpPr/>
          <p:nvPr/>
        </p:nvSpPr>
        <p:spPr>
          <a:xfrm>
            <a:off x="3886747" y="2713144"/>
            <a:ext cx="2862024" cy="3494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Customizable Services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3906574" y="3320660"/>
            <a:ext cx="5155882" cy="3801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50"/>
              </a:lnSpc>
            </a:pPr>
            <a:r>
              <a:rPr lang="en-US" sz="1850" dirty="0">
                <a:solidFill>
                  <a:schemeClr val="accent2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 </a:t>
            </a:r>
            <a:r>
              <a:rPr lang="en-US" sz="185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Photography, decoration, and other unique options</a:t>
            </a:r>
            <a:r>
              <a:rPr lang="en-US" sz="1850" dirty="0">
                <a:solidFill>
                  <a:schemeClr val="accent2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.</a:t>
            </a:r>
            <a:endParaRPr lang="en-US" sz="1850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oration, and other unique options.</a:t>
            </a:r>
            <a:endParaRPr lang="en-US" sz="1850" dirty="0"/>
          </a:p>
        </p:txBody>
      </p:sp>
      <p:sp>
        <p:nvSpPr>
          <p:cNvPr id="14" name="Shape 10"/>
          <p:cNvSpPr/>
          <p:nvPr/>
        </p:nvSpPr>
        <p:spPr>
          <a:xfrm>
            <a:off x="3767923" y="4263872"/>
            <a:ext cx="9487972" cy="15240"/>
          </a:xfrm>
          <a:prstGeom prst="roundRect">
            <a:avLst>
              <a:gd name="adj" fmla="val 2338788"/>
            </a:avLst>
          </a:prstGeom>
          <a:solidFill>
            <a:srgbClr val="D7425E"/>
          </a:solidFill>
        </p:spPr>
      </p:sp>
      <p:sp>
        <p:nvSpPr>
          <p:cNvPr id="15" name="Shape 11"/>
          <p:cNvSpPr/>
          <p:nvPr/>
        </p:nvSpPr>
        <p:spPr>
          <a:xfrm>
            <a:off x="318111" y="4212064"/>
            <a:ext cx="4862632" cy="1347192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67892" y="4833705"/>
            <a:ext cx="178237" cy="4752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300" dirty="0"/>
          </a:p>
        </p:txBody>
      </p:sp>
      <p:sp>
        <p:nvSpPr>
          <p:cNvPr id="17" name="Text 13"/>
          <p:cNvSpPr/>
          <p:nvPr/>
        </p:nvSpPr>
        <p:spPr>
          <a:xfrm>
            <a:off x="5507664" y="4350552"/>
            <a:ext cx="3869769" cy="3494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Seamless Payment Processing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5507664" y="4881270"/>
            <a:ext cx="5296019" cy="3801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50"/>
              </a:lnSpc>
            </a:pPr>
            <a:r>
              <a:rPr lang="en-US" sz="185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Streamlined transactions for a smoother experience</a:t>
            </a:r>
            <a:r>
              <a:rPr lang="en-US" sz="1850" dirty="0">
                <a:solidFill>
                  <a:schemeClr val="accent2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.</a:t>
            </a:r>
            <a:endParaRPr lang="en-US" sz="1850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5388839" y="5729769"/>
            <a:ext cx="7867055" cy="15240"/>
          </a:xfrm>
          <a:prstGeom prst="roundRect">
            <a:avLst>
              <a:gd name="adj" fmla="val 2338788"/>
            </a:avLst>
          </a:prstGeom>
          <a:solidFill>
            <a:srgbClr val="DD785E"/>
          </a:solidFill>
        </p:spPr>
      </p:sp>
      <p:sp>
        <p:nvSpPr>
          <p:cNvPr id="20" name="Shape 16"/>
          <p:cNvSpPr/>
          <p:nvPr/>
        </p:nvSpPr>
        <p:spPr>
          <a:xfrm>
            <a:off x="318111" y="5780077"/>
            <a:ext cx="6483548" cy="1347192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67892" y="6299603"/>
            <a:ext cx="178237" cy="4752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300" dirty="0"/>
          </a:p>
        </p:txBody>
      </p:sp>
      <p:sp>
        <p:nvSpPr>
          <p:cNvPr id="22" name="Text 18"/>
          <p:cNvSpPr/>
          <p:nvPr/>
        </p:nvSpPr>
        <p:spPr>
          <a:xfrm>
            <a:off x="7151440" y="5895360"/>
            <a:ext cx="2998445" cy="5870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dirty="0">
                <a:latin typeface="Arial Rounded MT Bold" panose="020F0704030504030204" pitchFamily="34" charset="0"/>
                <a:ea typeface="Nunito Semi Bold" pitchFamily="34" charset="-122"/>
                <a:cs typeface="Nunito Semi Bold" pitchFamily="34" charset="-120"/>
              </a:rPr>
              <a:t>User-Friendly Interface</a:t>
            </a:r>
            <a:endParaRPr lang="en-US" sz="2000" dirty="0">
              <a:latin typeface="Arial Rounded MT Bold" panose="020F0704030504030204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sp>
        <p:nvSpPr>
          <p:cNvPr id="23" name="Text 19"/>
          <p:cNvSpPr/>
          <p:nvPr/>
        </p:nvSpPr>
        <p:spPr>
          <a:xfrm>
            <a:off x="7077965" y="6331927"/>
            <a:ext cx="3145393" cy="3801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50"/>
              </a:lnSpc>
            </a:pPr>
            <a:r>
              <a:rPr lang="en-US" sz="1850" dirty="0"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Intuitive design and scalability</a:t>
            </a:r>
            <a:r>
              <a:rPr lang="en-US" sz="1850" dirty="0">
                <a:solidFill>
                  <a:schemeClr val="accent2">
                    <a:lumMod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-122"/>
                <a:cs typeface="PT Sans" panose="020B0503020203020204" pitchFamily="34" charset="-120"/>
              </a:rPr>
              <a:t>.</a:t>
            </a:r>
            <a:endParaRPr lang="en-US" sz="1850" dirty="0">
              <a:solidFill>
                <a:schemeClr val="accent2">
                  <a:lumMod val="75000"/>
                </a:schemeClr>
              </a:solidFill>
              <a:latin typeface="PT Sans" panose="020B0503020203020204" pitchFamily="34" charset="0"/>
              <a:ea typeface="PT Sans" panose="020B0503020203020204" pitchFamily="34" charset="-122"/>
              <a:cs typeface="PT Sans" panose="020B0503020203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092" y="1743824"/>
            <a:ext cx="9353320" cy="221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6000" dirty="0">
                <a:latin typeface="Rockwell Extra Bold" panose="02060903040505020403" pitchFamily="18" charset="0"/>
                <a:ea typeface="Nunito Semi Bold" pitchFamily="34" charset="-122"/>
                <a:cs typeface="Nunito Semi Bold" pitchFamily="34" charset="-120"/>
              </a:rPr>
              <a:t>        </a:t>
            </a:r>
            <a:endParaRPr lang="en-US" sz="6000" dirty="0">
              <a:latin typeface="Rockwell Extra Bold" panose="02060903040505020403" pitchFamily="18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5500"/>
              </a:lnSpc>
              <a:buNone/>
            </a:pPr>
            <a:endParaRPr lang="en-US" sz="6000" dirty="0">
              <a:latin typeface="Rockwell Extra Bold" panose="02060903040505020403" pitchFamily="18" charset="0"/>
              <a:ea typeface="Nunito Semi Bold" pitchFamily="34" charset="-122"/>
              <a:cs typeface="Nunito Semi Bold" pitchFamily="34" charset="-120"/>
            </a:endParaRPr>
          </a:p>
          <a:p>
            <a:pPr marL="0" indent="0">
              <a:lnSpc>
                <a:spcPts val="5500"/>
              </a:lnSpc>
              <a:buNone/>
            </a:pPr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  <a:cs typeface="Nunito Semi Bold" pitchFamily="34" charset="-120"/>
              </a:rPr>
              <a:t>            THANK YOU.</a:t>
            </a:r>
            <a:endParaRPr lang="en-US" sz="6000" dirty="0">
              <a:latin typeface="Segoe UI Black" panose="020B0A02040204020203" pitchFamily="34" charset="0"/>
              <a:ea typeface="Segoe UI Black" panose="020B0A02040204020203" pitchFamily="34" charset="0"/>
              <a:cs typeface="Nunito Semi Bold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Presentation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Nunito Semi Bold</vt:lpstr>
      <vt:lpstr>Nunito Semi Bold</vt:lpstr>
      <vt:lpstr>Aptos</vt:lpstr>
      <vt:lpstr>PT Sans</vt:lpstr>
      <vt:lpstr>PT Sans</vt:lpstr>
      <vt:lpstr>Arial Rounded MT Bold</vt:lpstr>
      <vt:lpstr>Nunito Semi Bold</vt:lpstr>
      <vt:lpstr>MS UI Gothic</vt:lpstr>
      <vt:lpstr>PT Sans</vt:lpstr>
      <vt:lpstr>Segoe Print</vt:lpstr>
      <vt:lpstr>Rockwell Extra Bold</vt:lpstr>
      <vt:lpstr>Segoe UI Black</vt:lpstr>
      <vt:lpstr>Calibri</vt:lpstr>
      <vt:lpstr>Microsoft YaHei</vt:lpstr>
      <vt:lpstr>Arial Unicode MS</vt:lpstr>
      <vt:lpstr>Calibri Light</vt:lpstr>
      <vt:lpstr>Yu Gothic UI</vt:lpstr>
      <vt:lpstr>MingLiU-ExtB</vt:lpstr>
      <vt:lpstr>Microsoft JhengHei UI</vt:lpstr>
      <vt:lpstr>Office Theme</vt:lpstr>
      <vt:lpstr>Event Management SYSTEM</vt:lpstr>
      <vt:lpstr>        EMS featuresE FEATEEE</vt:lpstr>
      <vt:lpstr>Feasibility And Analysis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jhansi jhansi</dc:creator>
  <cp:lastModifiedBy>AEKULA JHANSI</cp:lastModifiedBy>
  <cp:revision>2</cp:revision>
  <dcterms:created xsi:type="dcterms:W3CDTF">2025-01-07T12:57:00Z</dcterms:created>
  <dcterms:modified xsi:type="dcterms:W3CDTF">2025-01-07T15:00:36Z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169DF5CF2E904AEA92C2CE2A27CEB18C_13</vt:lpwstr>
  </property>
  <property fmtid="{D5CDD505-2E9C-101B-9397-08002B2CF9AE}" pid="3" name="KSOProductBuildVer">
    <vt:lpwstr>1033-12.2.0.19805</vt:lpwstr>
  </property>
</Properties>
</file>