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W2l0idkHq8Y6R2JfdXKJyg8YA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1" name="Google Shape;91;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5"/>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7" name="Google Shape;97;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1" name="Google Shape;21;p1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25754" algn="l">
              <a:lnSpc>
                <a:spcPct val="90000"/>
              </a:lnSpc>
              <a:spcBef>
                <a:spcPts val="400"/>
              </a:spcBef>
              <a:spcAft>
                <a:spcPts val="0"/>
              </a:spcAft>
              <a:buSzPts val="1530"/>
              <a:buChar char="▪"/>
              <a:defRPr sz="1800"/>
            </a:lvl6pPr>
            <a:lvl7pPr marL="3200400" lvl="6" indent="-325754" algn="l">
              <a:lnSpc>
                <a:spcPct val="90000"/>
              </a:lnSpc>
              <a:spcBef>
                <a:spcPts val="400"/>
              </a:spcBef>
              <a:spcAft>
                <a:spcPts val="0"/>
              </a:spcAft>
              <a:buSzPts val="1530"/>
              <a:buChar char="▪"/>
              <a:defRPr sz="1800"/>
            </a:lvl7pPr>
            <a:lvl8pPr marL="3657600" lvl="7" indent="-325754" algn="l">
              <a:lnSpc>
                <a:spcPct val="90000"/>
              </a:lnSpc>
              <a:spcBef>
                <a:spcPts val="400"/>
              </a:spcBef>
              <a:spcAft>
                <a:spcPts val="0"/>
              </a:spcAft>
              <a:buSzPts val="1530"/>
              <a:buChar char="▪"/>
              <a:defRPr sz="1800"/>
            </a:lvl8pPr>
            <a:lvl9pPr marL="4114800" lvl="8" indent="-325754" algn="l">
              <a:lnSpc>
                <a:spcPct val="90000"/>
              </a:lnSpc>
              <a:spcBef>
                <a:spcPts val="400"/>
              </a:spcBef>
              <a:spcAft>
                <a:spcPts val="200"/>
              </a:spcAft>
              <a:buSzPts val="1530"/>
              <a:buChar char="▪"/>
              <a:defRPr sz="1800"/>
            </a:lvl9pPr>
          </a:lstStyle>
          <a:p>
            <a:endParaRPr/>
          </a:p>
        </p:txBody>
      </p:sp>
      <p:sp>
        <p:nvSpPr>
          <p:cNvPr id="27" name="Google Shape;27;p1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25754" algn="l">
              <a:lnSpc>
                <a:spcPct val="90000"/>
              </a:lnSpc>
              <a:spcBef>
                <a:spcPts val="400"/>
              </a:spcBef>
              <a:spcAft>
                <a:spcPts val="0"/>
              </a:spcAft>
              <a:buSzPts val="1530"/>
              <a:buChar char="▪"/>
              <a:defRPr sz="1800"/>
            </a:lvl6pPr>
            <a:lvl7pPr marL="3200400" lvl="6" indent="-325754" algn="l">
              <a:lnSpc>
                <a:spcPct val="90000"/>
              </a:lnSpc>
              <a:spcBef>
                <a:spcPts val="400"/>
              </a:spcBef>
              <a:spcAft>
                <a:spcPts val="0"/>
              </a:spcAft>
              <a:buSzPts val="1530"/>
              <a:buChar char="▪"/>
              <a:defRPr sz="1800"/>
            </a:lvl7pPr>
            <a:lvl8pPr marL="3657600" lvl="7" indent="-325754" algn="l">
              <a:lnSpc>
                <a:spcPct val="90000"/>
              </a:lnSpc>
              <a:spcBef>
                <a:spcPts val="400"/>
              </a:spcBef>
              <a:spcAft>
                <a:spcPts val="0"/>
              </a:spcAft>
              <a:buSzPts val="1530"/>
              <a:buChar char="▪"/>
              <a:defRPr sz="1800"/>
            </a:lvl8pPr>
            <a:lvl9pPr marL="4114800" lvl="8" indent="-325754" algn="l">
              <a:lnSpc>
                <a:spcPct val="90000"/>
              </a:lnSpc>
              <a:spcBef>
                <a:spcPts val="400"/>
              </a:spcBef>
              <a:spcAft>
                <a:spcPts val="200"/>
              </a:spcAft>
              <a:buSzPts val="1530"/>
              <a:buChar char="▪"/>
              <a:defRPr sz="1800"/>
            </a:lvl9pPr>
          </a:lstStyle>
          <a:p>
            <a:endParaRPr/>
          </a:p>
        </p:txBody>
      </p:sp>
      <p:sp>
        <p:nvSpPr>
          <p:cNvPr id="28" name="Google Shape;28;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sp>
        <p:nvSpPr>
          <p:cNvPr id="32" name="Google Shape;32;p1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33" name="Google Shape;33;p1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1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35" name="Google Shape;35;p1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6" name="Google Shape;36;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0"/>
        <p:cNvGrpSpPr/>
        <p:nvPr/>
      </p:nvGrpSpPr>
      <p:grpSpPr>
        <a:xfrm>
          <a:off x="0" y="0"/>
          <a:ext cx="0" cy="0"/>
          <a:chOff x="0" y="0"/>
          <a:chExt cx="0" cy="0"/>
        </a:xfrm>
      </p:grpSpPr>
      <p:sp>
        <p:nvSpPr>
          <p:cNvPr id="41" name="Google Shape;41;p19"/>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 name="Google Shape;42;p19"/>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3" name="Google Shape;43;p19"/>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44" name="Google Shape;44;p19"/>
          <p:cNvGrpSpPr/>
          <p:nvPr/>
        </p:nvGrpSpPr>
        <p:grpSpPr>
          <a:xfrm>
            <a:off x="9649215" y="4068923"/>
            <a:ext cx="1080904" cy="1080902"/>
            <a:chOff x="9685338" y="4460675"/>
            <a:chExt cx="1080904" cy="1080902"/>
          </a:xfrm>
        </p:grpSpPr>
        <p:sp>
          <p:nvSpPr>
            <p:cNvPr id="45" name="Google Shape;45;p19"/>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 name="Google Shape;46;p19"/>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7" name="Google Shape;47;p19"/>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9"/>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2380"/>
              <a:buNone/>
              <a:defRPr sz="2800"/>
            </a:lvl2pPr>
            <a:lvl3pPr lvl="2" algn="ctr">
              <a:lnSpc>
                <a:spcPct val="90000"/>
              </a:lnSpc>
              <a:spcBef>
                <a:spcPts val="400"/>
              </a:spcBef>
              <a:spcAft>
                <a:spcPts val="0"/>
              </a:spcAft>
              <a:buSzPts val="2040"/>
              <a:buNone/>
              <a:defRPr sz="24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49" name="Google Shape;49;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2"/>
        <p:cNvGrpSpPr/>
        <p:nvPr/>
      </p:nvGrpSpPr>
      <p:grpSpPr>
        <a:xfrm>
          <a:off x="0" y="0"/>
          <a:ext cx="0" cy="0"/>
          <a:chOff x="0" y="0"/>
          <a:chExt cx="0" cy="0"/>
        </a:xfrm>
      </p:grpSpPr>
      <p:sp>
        <p:nvSpPr>
          <p:cNvPr id="53" name="Google Shape;53;p20"/>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54" name="Google Shape;54;p20"/>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56" name="Google Shape;56;p20"/>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8" name="Google Shape;58;p20"/>
          <p:cNvGrpSpPr/>
          <p:nvPr/>
        </p:nvGrpSpPr>
        <p:grpSpPr>
          <a:xfrm>
            <a:off x="897399" y="2325848"/>
            <a:ext cx="1080904" cy="1080902"/>
            <a:chOff x="9685338" y="4460675"/>
            <a:chExt cx="1080904" cy="1080902"/>
          </a:xfrm>
        </p:grpSpPr>
        <p:sp>
          <p:nvSpPr>
            <p:cNvPr id="59" name="Google Shape;59;p2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0" name="Google Shape;60;p2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61" name="Google Shape;61;p20"/>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2"/>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69" name="Google Shape;69;p22"/>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36550" algn="l">
              <a:lnSpc>
                <a:spcPct val="90000"/>
              </a:lnSpc>
              <a:spcBef>
                <a:spcPts val="400"/>
              </a:spcBef>
              <a:spcAft>
                <a:spcPts val="0"/>
              </a:spcAft>
              <a:buSzPts val="1700"/>
              <a:buChar char="▪"/>
              <a:defRPr sz="2000"/>
            </a:lvl6pPr>
            <a:lvl7pPr marL="3200400" lvl="6" indent="-336550" algn="l">
              <a:lnSpc>
                <a:spcPct val="90000"/>
              </a:lnSpc>
              <a:spcBef>
                <a:spcPts val="400"/>
              </a:spcBef>
              <a:spcAft>
                <a:spcPts val="0"/>
              </a:spcAft>
              <a:buSzPts val="1700"/>
              <a:buChar char="▪"/>
              <a:defRPr sz="2000"/>
            </a:lvl7pPr>
            <a:lvl8pPr marL="3657600" lvl="7" indent="-336550" algn="l">
              <a:lnSpc>
                <a:spcPct val="90000"/>
              </a:lnSpc>
              <a:spcBef>
                <a:spcPts val="400"/>
              </a:spcBef>
              <a:spcAft>
                <a:spcPts val="0"/>
              </a:spcAft>
              <a:buSzPts val="1700"/>
              <a:buChar char="▪"/>
              <a:defRPr sz="2000"/>
            </a:lvl8pPr>
            <a:lvl9pPr marL="4114800" lvl="8" indent="-336550" algn="l">
              <a:lnSpc>
                <a:spcPct val="90000"/>
              </a:lnSpc>
              <a:spcBef>
                <a:spcPts val="400"/>
              </a:spcBef>
              <a:spcAft>
                <a:spcPts val="200"/>
              </a:spcAft>
              <a:buSzPts val="1700"/>
              <a:buChar char="▪"/>
              <a:defRPr sz="2000"/>
            </a:lvl9pPr>
          </a:lstStyle>
          <a:p>
            <a:endParaRPr/>
          </a:p>
        </p:txBody>
      </p:sp>
      <p:sp>
        <p:nvSpPr>
          <p:cNvPr id="71" name="Google Shape;71;p22"/>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2" name="Google Shape;72;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4" name="Google Shape;74;p22"/>
          <p:cNvGrpSpPr/>
          <p:nvPr/>
        </p:nvGrpSpPr>
        <p:grpSpPr>
          <a:xfrm>
            <a:off x="11401725" y="6229681"/>
            <a:ext cx="457200" cy="457200"/>
            <a:chOff x="11361456" y="6195813"/>
            <a:chExt cx="548640" cy="548640"/>
          </a:xfrm>
        </p:grpSpPr>
        <p:sp>
          <p:nvSpPr>
            <p:cNvPr id="75" name="Google Shape;75;p22"/>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76" name="Google Shape;76;p2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77" name="Google Shape;7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80" name="Google Shape;80;p23"/>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3"/>
          <p:cNvSpPr>
            <a:spLocks noGrp="1"/>
          </p:cNvSpPr>
          <p:nvPr>
            <p:ph type="pic" idx="2"/>
          </p:nvPr>
        </p:nvSpPr>
        <p:spPr>
          <a:xfrm>
            <a:off x="0" y="0"/>
            <a:ext cx="8303740" cy="6858000"/>
          </a:xfrm>
          <a:prstGeom prst="rect">
            <a:avLst/>
          </a:prstGeom>
          <a:solidFill>
            <a:srgbClr val="E1DFDF"/>
          </a:solidFill>
          <a:ln>
            <a:noFill/>
          </a:ln>
        </p:spPr>
      </p:sp>
      <p:sp>
        <p:nvSpPr>
          <p:cNvPr id="82" name="Google Shape;82;p23"/>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3" name="Google Shape;83;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4" name="Google Shape;84;p23"/>
          <p:cNvGrpSpPr/>
          <p:nvPr/>
        </p:nvGrpSpPr>
        <p:grpSpPr>
          <a:xfrm>
            <a:off x="11401725" y="6229681"/>
            <a:ext cx="457200" cy="457200"/>
            <a:chOff x="11361456" y="6195813"/>
            <a:chExt cx="548640" cy="548640"/>
          </a:xfrm>
        </p:grpSpPr>
        <p:sp>
          <p:nvSpPr>
            <p:cNvPr id="85" name="Google Shape;85;p2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86" name="Google Shape;86;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87" name="Google Shape;87;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8" name="Google Shape;8;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0" name="Google Shape;10;p14"/>
          <p:cNvGrpSpPr/>
          <p:nvPr/>
        </p:nvGrpSpPr>
        <p:grpSpPr>
          <a:xfrm>
            <a:off x="11401725" y="6229681"/>
            <a:ext cx="457200" cy="457200"/>
            <a:chOff x="11361456" y="6195813"/>
            <a:chExt cx="548640" cy="548640"/>
          </a:xfrm>
        </p:grpSpPr>
        <p:sp>
          <p:nvSpPr>
            <p:cNvPr id="11" name="Google Shape;11;p14"/>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 name="Google Shape;12;p1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3" name="Google Shape;13;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grpSp>
        <p:nvGrpSpPr>
          <p:cNvPr id="104" name="Google Shape;104;p1"/>
          <p:cNvGrpSpPr/>
          <p:nvPr/>
        </p:nvGrpSpPr>
        <p:grpSpPr>
          <a:xfrm>
            <a:off x="11401725" y="6229681"/>
            <a:ext cx="457200" cy="457200"/>
            <a:chOff x="11361456" y="6195813"/>
            <a:chExt cx="548640" cy="548640"/>
          </a:xfrm>
        </p:grpSpPr>
        <p:sp>
          <p:nvSpPr>
            <p:cNvPr id="105" name="Google Shape;105;p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06" name="Google Shape;10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pSp>
      <p:sp>
        <p:nvSpPr>
          <p:cNvPr id="107" name="Google Shape;107;p1"/>
          <p:cNvSpPr/>
          <p:nvPr/>
        </p:nvSpPr>
        <p:spPr>
          <a:xfrm>
            <a:off x="3344" y="0"/>
            <a:ext cx="12188656" cy="6857999"/>
          </a:xfrm>
          <a:prstGeom prst="rect">
            <a:avLst/>
          </a:prstGeom>
          <a:blipFill rotWithShape="1">
            <a:blip r:embed="rId4">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108" name="Google Shape;108;p1"/>
          <p:cNvSpPr txBox="1">
            <a:spLocks noGrp="1"/>
          </p:cNvSpPr>
          <p:nvPr>
            <p:ph type="ctrTitle" idx="4294967295"/>
          </p:nvPr>
        </p:nvSpPr>
        <p:spPr>
          <a:xfrm>
            <a:off x="4970110" y="1048725"/>
            <a:ext cx="7213800" cy="1625100"/>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chemeClr val="dk1"/>
              </a:buClr>
              <a:buSzPct val="100000"/>
              <a:buFont typeface="Rockwell"/>
              <a:buNone/>
            </a:pPr>
            <a:r>
              <a:rPr lang="en-US" sz="4800" b="0" i="0" u="none" strike="noStrike" cap="none">
                <a:solidFill>
                  <a:schemeClr val="dk1"/>
                </a:solidFill>
                <a:latin typeface="Rockwell"/>
                <a:ea typeface="Rockwell"/>
                <a:cs typeface="Rockwell"/>
                <a:sym typeface="Rockwell"/>
              </a:rPr>
              <a:t>ANALYZING TRUCKING DATA FROM </a:t>
            </a:r>
            <a:endParaRPr sz="4800">
              <a:solidFill>
                <a:schemeClr val="dk1"/>
              </a:solidFill>
            </a:endParaRPr>
          </a:p>
          <a:p>
            <a:pPr marL="0" marR="0" lvl="0" indent="0" algn="l" rtl="0">
              <a:lnSpc>
                <a:spcPct val="90000"/>
              </a:lnSpc>
              <a:spcBef>
                <a:spcPts val="0"/>
              </a:spcBef>
              <a:spcAft>
                <a:spcPts val="0"/>
              </a:spcAft>
              <a:buClr>
                <a:schemeClr val="dk1"/>
              </a:buClr>
              <a:buSzPct val="100000"/>
              <a:buFont typeface="Rockwell"/>
              <a:buNone/>
            </a:pPr>
            <a:r>
              <a:rPr lang="en-US" sz="4800" b="0" i="0" u="none" strike="noStrike" cap="none">
                <a:solidFill>
                  <a:schemeClr val="dk1"/>
                </a:solidFill>
                <a:latin typeface="Rockwell"/>
                <a:ea typeface="Rockwell"/>
                <a:cs typeface="Rockwell"/>
                <a:sym typeface="Rockwell"/>
              </a:rPr>
              <a:t>AZ NATIONALLY</a:t>
            </a:r>
            <a:endParaRPr sz="4800" b="0" i="0" u="none" strike="noStrike" cap="none">
              <a:solidFill>
                <a:schemeClr val="dk1"/>
              </a:solidFill>
              <a:latin typeface="Rockwell"/>
              <a:ea typeface="Rockwell"/>
              <a:cs typeface="Rockwell"/>
              <a:sym typeface="Rockwell"/>
            </a:endParaRPr>
          </a:p>
        </p:txBody>
      </p:sp>
      <p:pic>
        <p:nvPicPr>
          <p:cNvPr id="109" name="Google Shape;109;p1" descr="A truck on a road&#10;&#10;Description automatically generated"/>
          <p:cNvPicPr preferRelativeResize="0"/>
          <p:nvPr/>
        </p:nvPicPr>
        <p:blipFill rotWithShape="1">
          <a:blip r:embed="rId5">
            <a:alphaModFix/>
          </a:blip>
          <a:srcRect l="27387" r="27384" b="-1"/>
          <a:stretch/>
        </p:blipFill>
        <p:spPr>
          <a:xfrm>
            <a:off x="3344" y="10"/>
            <a:ext cx="4646726" cy="6857990"/>
          </a:xfrm>
          <a:prstGeom prst="rect">
            <a:avLst/>
          </a:prstGeom>
          <a:noFill/>
          <a:ln>
            <a:noFill/>
          </a:ln>
        </p:spPr>
      </p:pic>
      <p:grpSp>
        <p:nvGrpSpPr>
          <p:cNvPr id="111" name="Google Shape;111;p1"/>
          <p:cNvGrpSpPr/>
          <p:nvPr/>
        </p:nvGrpSpPr>
        <p:grpSpPr>
          <a:xfrm>
            <a:off x="11401725" y="6229681"/>
            <a:ext cx="457200" cy="457200"/>
            <a:chOff x="11361456" y="6195813"/>
            <a:chExt cx="548640" cy="548640"/>
          </a:xfrm>
        </p:grpSpPr>
        <p:sp>
          <p:nvSpPr>
            <p:cNvPr id="112" name="Google Shape;112;p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13" name="Google Shape;113;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14" name="Google Shape;114;p1"/>
          <p:cNvSpPr txBox="1"/>
          <p:nvPr/>
        </p:nvSpPr>
        <p:spPr>
          <a:xfrm>
            <a:off x="4970110" y="3525922"/>
            <a:ext cx="29983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rgbClr val="742217"/>
                </a:solidFill>
                <a:latin typeface="Rockwell"/>
                <a:ea typeface="Rockwell"/>
                <a:cs typeface="Rockwell"/>
                <a:sym typeface="Rockwell"/>
              </a:rPr>
              <a:t>GROUP 10</a:t>
            </a:r>
            <a:endParaRPr sz="18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8" name="Google Shape;258;p10"/>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02124"/>
              </a:buClr>
              <a:buSzPct val="100000"/>
              <a:buFont typeface="Rockwell"/>
              <a:buNone/>
            </a:pPr>
            <a:r>
              <a:rPr lang="en-US" sz="1800" b="1" i="0" u="none" strike="noStrike" cap="none" dirty="0">
                <a:solidFill>
                  <a:srgbClr val="202124"/>
                </a:solidFill>
                <a:latin typeface="Rockwell"/>
                <a:ea typeface="Rockwell"/>
                <a:cs typeface="Rockwell"/>
                <a:sym typeface="Rockwell"/>
              </a:rPr>
              <a:t>HOW HAS THE MILES PER GALLON CHANGED OVER THE YEARS FOR DIFFERENT TRUCK MODELS?</a:t>
            </a:r>
            <a:endParaRPr sz="3200" b="1" dirty="0"/>
          </a:p>
        </p:txBody>
      </p:sp>
      <p:pic>
        <p:nvPicPr>
          <p:cNvPr id="259" name="Google Shape;259;p10"/>
          <p:cNvPicPr preferRelativeResize="0"/>
          <p:nvPr/>
        </p:nvPicPr>
        <p:blipFill rotWithShape="1">
          <a:blip r:embed="rId3">
            <a:alphaModFix/>
          </a:blip>
          <a:srcRect/>
          <a:stretch/>
        </p:blipFill>
        <p:spPr>
          <a:xfrm>
            <a:off x="98512" y="1097987"/>
            <a:ext cx="7737798" cy="4662023"/>
          </a:xfrm>
          <a:prstGeom prst="rect">
            <a:avLst/>
          </a:prstGeom>
          <a:noFill/>
          <a:ln>
            <a:noFill/>
          </a:ln>
        </p:spPr>
      </p:pic>
      <p:sp>
        <p:nvSpPr>
          <p:cNvPr id="260" name="Google Shape;260;p10"/>
          <p:cNvSpPr txBox="1">
            <a:spLocks noGrp="1"/>
          </p:cNvSpPr>
          <p:nvPr>
            <p:ph type="body" idx="1"/>
          </p:nvPr>
        </p:nvSpPr>
        <p:spPr>
          <a:xfrm>
            <a:off x="8156351" y="2121408"/>
            <a:ext cx="3544034"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360"/>
              <a:buChar char="▪"/>
            </a:pPr>
            <a:r>
              <a:rPr lang="en-US" sz="1600" dirty="0"/>
              <a:t>The graph shows fuel efficiency changes for trucks from 2009 to 2013.</a:t>
            </a:r>
            <a:endParaRPr dirty="0"/>
          </a:p>
          <a:p>
            <a:pPr marL="182880" lvl="0" indent="-182880" algn="l" rtl="0">
              <a:lnSpc>
                <a:spcPct val="90000"/>
              </a:lnSpc>
              <a:spcBef>
                <a:spcPts val="1200"/>
              </a:spcBef>
              <a:spcAft>
                <a:spcPts val="0"/>
              </a:spcAft>
              <a:buSzPts val="1360"/>
              <a:buChar char="▪"/>
            </a:pPr>
            <a:r>
              <a:rPr lang="en-US" sz="1600" dirty="0"/>
              <a:t>Each truck model's fuel efficiency went up and down over the years.</a:t>
            </a:r>
            <a:endParaRPr dirty="0"/>
          </a:p>
          <a:p>
            <a:pPr marL="182880" lvl="0" indent="-182880" algn="l" rtl="0">
              <a:lnSpc>
                <a:spcPct val="90000"/>
              </a:lnSpc>
              <a:spcBef>
                <a:spcPts val="1200"/>
              </a:spcBef>
              <a:spcAft>
                <a:spcPts val="0"/>
              </a:spcAft>
              <a:buSzPts val="1360"/>
              <a:buChar char="▪"/>
            </a:pPr>
            <a:r>
              <a:rPr lang="en-US" sz="1600" dirty="0"/>
              <a:t>One truck model's fuel efficiency dropped significantly after 2011.</a:t>
            </a:r>
            <a:endParaRPr dirty="0"/>
          </a:p>
          <a:p>
            <a:pPr marL="182880" lvl="0" indent="-182880" algn="l" rtl="0">
              <a:lnSpc>
                <a:spcPct val="90000"/>
              </a:lnSpc>
              <a:spcBef>
                <a:spcPts val="1200"/>
              </a:spcBef>
              <a:spcAft>
                <a:spcPts val="0"/>
              </a:spcAft>
              <a:buSzPts val="1360"/>
              <a:buChar char="▪"/>
            </a:pPr>
            <a:r>
              <a:rPr lang="en-US" sz="1600" dirty="0"/>
              <a:t>Another model improved a lot in fuel efficiency between 2010 and 2011.</a:t>
            </a:r>
            <a:endParaRPr dirty="0"/>
          </a:p>
          <a:p>
            <a:pPr marL="182880" lvl="0" indent="-182880" algn="l" rtl="0">
              <a:lnSpc>
                <a:spcPct val="90000"/>
              </a:lnSpc>
              <a:spcBef>
                <a:spcPts val="1200"/>
              </a:spcBef>
              <a:spcAft>
                <a:spcPts val="0"/>
              </a:spcAft>
              <a:buSzPts val="1360"/>
              <a:buChar char="▪"/>
            </a:pPr>
            <a:r>
              <a:rPr lang="en-US" sz="1600" dirty="0"/>
              <a:t>By 2013, most truck models had similar fuel efficiency.</a:t>
            </a:r>
            <a:endParaRPr dirty="0"/>
          </a:p>
        </p:txBody>
      </p:sp>
      <p:grpSp>
        <p:nvGrpSpPr>
          <p:cNvPr id="261" name="Google Shape;261;p10"/>
          <p:cNvGrpSpPr/>
          <p:nvPr/>
        </p:nvGrpSpPr>
        <p:grpSpPr>
          <a:xfrm>
            <a:off x="11401725" y="6229681"/>
            <a:ext cx="457200" cy="457200"/>
            <a:chOff x="11361456" y="6195813"/>
            <a:chExt cx="548640" cy="548640"/>
          </a:xfrm>
        </p:grpSpPr>
        <p:sp>
          <p:nvSpPr>
            <p:cNvPr id="262" name="Google Shape;262;p10"/>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3" name="Google Shape;263;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grpSp>
        <p:nvGrpSpPr>
          <p:cNvPr id="268" name="Google Shape;268;p11"/>
          <p:cNvGrpSpPr/>
          <p:nvPr/>
        </p:nvGrpSpPr>
        <p:grpSpPr>
          <a:xfrm>
            <a:off x="11401725" y="6229681"/>
            <a:ext cx="457200" cy="457200"/>
            <a:chOff x="11361456" y="6195813"/>
            <a:chExt cx="548640" cy="548640"/>
          </a:xfrm>
        </p:grpSpPr>
        <p:sp>
          <p:nvSpPr>
            <p:cNvPr id="269" name="Google Shape;269;p1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270" name="Google Shape;270;p1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pSp>
      <p:sp>
        <p:nvSpPr>
          <p:cNvPr id="271" name="Google Shape;271;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2" name="Google Shape;272;p11"/>
          <p:cNvSpPr/>
          <p:nvPr/>
        </p:nvSpPr>
        <p:spPr>
          <a:xfrm>
            <a:off x="0" y="4572000"/>
            <a:ext cx="12192000" cy="2295831"/>
          </a:xfrm>
          <a:prstGeom prst="rect">
            <a:avLst/>
          </a:prstGeom>
          <a:blipFill rotWithShape="1">
            <a:blip r:embed="rId4">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3" name="Google Shape;273;p11"/>
          <p:cNvSpPr txBox="1">
            <a:spLocks noGrp="1"/>
          </p:cNvSpPr>
          <p:nvPr>
            <p:ph type="title"/>
          </p:nvPr>
        </p:nvSpPr>
        <p:spPr>
          <a:xfrm>
            <a:off x="1069848" y="4846002"/>
            <a:ext cx="10058400" cy="152299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6000"/>
              <a:buFont typeface="Rockwell"/>
              <a:buNone/>
            </a:pPr>
            <a:r>
              <a:rPr lang="en-US" sz="6000"/>
              <a:t>CHALLENGES</a:t>
            </a:r>
            <a:endParaRPr/>
          </a:p>
        </p:txBody>
      </p:sp>
      <p:grpSp>
        <p:nvGrpSpPr>
          <p:cNvPr id="274" name="Google Shape;274;p11"/>
          <p:cNvGrpSpPr/>
          <p:nvPr/>
        </p:nvGrpSpPr>
        <p:grpSpPr>
          <a:xfrm>
            <a:off x="11401725" y="6229681"/>
            <a:ext cx="457200" cy="457200"/>
            <a:chOff x="11361456" y="6195813"/>
            <a:chExt cx="548640" cy="548640"/>
          </a:xfrm>
        </p:grpSpPr>
        <p:sp>
          <p:nvSpPr>
            <p:cNvPr id="275" name="Google Shape;275;p1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276" name="Google Shape;276;p1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pSp>
      <p:sp>
        <p:nvSpPr>
          <p:cNvPr id="277" name="Google Shape;277;p11"/>
          <p:cNvSpPr/>
          <p:nvPr/>
        </p:nvSpPr>
        <p:spPr>
          <a:xfrm>
            <a:off x="1076201" y="633637"/>
            <a:ext cx="4795604" cy="5116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dirty="0">
                <a:solidFill>
                  <a:schemeClr val="dk1"/>
                </a:solidFill>
                <a:latin typeface="Rockwell"/>
                <a:ea typeface="Rockwell"/>
                <a:cs typeface="Rockwell"/>
                <a:sym typeface="Rockwell"/>
              </a:rPr>
              <a:t>Tableau Features</a:t>
            </a:r>
            <a:endParaRPr sz="4000" dirty="0">
              <a:solidFill>
                <a:schemeClr val="dk1"/>
              </a:solidFill>
              <a:latin typeface="Rockwell"/>
              <a:ea typeface="Rockwell"/>
              <a:cs typeface="Rockwell"/>
              <a:sym typeface="Rockwell"/>
            </a:endParaRPr>
          </a:p>
        </p:txBody>
      </p:sp>
      <p:sp>
        <p:nvSpPr>
          <p:cNvPr id="278" name="Google Shape;278;p11"/>
          <p:cNvSpPr/>
          <p:nvPr/>
        </p:nvSpPr>
        <p:spPr>
          <a:xfrm>
            <a:off x="567834" y="1731536"/>
            <a:ext cx="5306490" cy="2295831"/>
          </a:xfrm>
          <a:prstGeom prst="rect">
            <a:avLst/>
          </a:prstGeom>
          <a:noFill/>
          <a:ln>
            <a:noFill/>
          </a:ln>
        </p:spPr>
        <p:txBody>
          <a:bodyPr spcFirstLastPara="1" wrap="square" lIns="91425" tIns="45700" rIns="91425" bIns="45700" anchor="t" anchorCtr="0">
            <a:normAutofit fontScale="92500" lnSpcReduction="10000"/>
          </a:bodyPr>
          <a:lstStyle/>
          <a:p>
            <a:pPr marL="280670" marR="0" lvl="0" indent="-280670" algn="l" rtl="0">
              <a:lnSpc>
                <a:spcPct val="90000"/>
              </a:lnSpc>
              <a:spcBef>
                <a:spcPts val="0"/>
              </a:spcBef>
              <a:spcAft>
                <a:spcPts val="0"/>
              </a:spcAft>
              <a:buClr>
                <a:srgbClr val="9E3611"/>
              </a:buClr>
              <a:buSzPts val="2200"/>
              <a:buFont typeface="Arial"/>
              <a:buChar char="•"/>
            </a:pPr>
            <a:r>
              <a:rPr lang="en-US" sz="2200" dirty="0">
                <a:solidFill>
                  <a:schemeClr val="dk1"/>
                </a:solidFill>
                <a:latin typeface="Rockwell"/>
                <a:ea typeface="Rockwell"/>
                <a:cs typeface="Rockwell"/>
                <a:sym typeface="Rockwell"/>
              </a:rPr>
              <a:t>Teammates explored various features and needed to learn new tools.</a:t>
            </a:r>
            <a:endParaRPr dirty="0"/>
          </a:p>
          <a:p>
            <a:pPr marL="280670" marR="0" lvl="0" indent="-280670" algn="l" rtl="0">
              <a:lnSpc>
                <a:spcPct val="90000"/>
              </a:lnSpc>
              <a:spcBef>
                <a:spcPts val="600"/>
              </a:spcBef>
              <a:spcAft>
                <a:spcPts val="0"/>
              </a:spcAft>
              <a:buClr>
                <a:srgbClr val="9E3611"/>
              </a:buClr>
              <a:buSzPts val="2200"/>
              <a:buFont typeface="Arial"/>
              <a:buChar char="•"/>
            </a:pPr>
            <a:r>
              <a:rPr lang="en-US" sz="2200" dirty="0">
                <a:solidFill>
                  <a:schemeClr val="dk1"/>
                </a:solidFill>
                <a:latin typeface="Rockwell"/>
                <a:ea typeface="Rockwell"/>
                <a:cs typeface="Rockwell"/>
                <a:sym typeface="Rockwell"/>
              </a:rPr>
              <a:t>Frequent meetings and training sessions were necessary.</a:t>
            </a:r>
            <a:endParaRPr dirty="0"/>
          </a:p>
          <a:p>
            <a:pPr marL="280670" marR="0" lvl="0" indent="-280670" algn="l" rtl="0">
              <a:lnSpc>
                <a:spcPct val="90000"/>
              </a:lnSpc>
              <a:spcBef>
                <a:spcPts val="600"/>
              </a:spcBef>
              <a:spcAft>
                <a:spcPts val="0"/>
              </a:spcAft>
              <a:buClr>
                <a:srgbClr val="9E3611"/>
              </a:buClr>
              <a:buSzPts val="2200"/>
              <a:buFont typeface="Arial"/>
              <a:buChar char="•"/>
            </a:pPr>
            <a:r>
              <a:rPr lang="en-US" sz="2200" dirty="0">
                <a:solidFill>
                  <a:schemeClr val="dk1"/>
                </a:solidFill>
                <a:latin typeface="Rockwell"/>
                <a:ea typeface="Rockwell"/>
                <a:cs typeface="Rockwell"/>
                <a:sym typeface="Rockwell"/>
              </a:rPr>
              <a:t>Sought out online resources for tips and tricks.</a:t>
            </a:r>
          </a:p>
          <a:p>
            <a:pPr marL="280670" marR="0" lvl="0" indent="-280670" algn="l" rtl="0">
              <a:lnSpc>
                <a:spcPct val="90000"/>
              </a:lnSpc>
              <a:spcBef>
                <a:spcPts val="600"/>
              </a:spcBef>
              <a:spcAft>
                <a:spcPts val="0"/>
              </a:spcAft>
              <a:buClr>
                <a:srgbClr val="9E3611"/>
              </a:buClr>
              <a:buSzPts val="2200"/>
              <a:buFont typeface="Arial"/>
              <a:buChar char="•"/>
            </a:pPr>
            <a:r>
              <a:rPr lang="en-US" sz="2200" dirty="0">
                <a:solidFill>
                  <a:schemeClr val="dk1"/>
                </a:solidFill>
                <a:latin typeface="Rockwell"/>
                <a:ea typeface="Rockwell"/>
                <a:cs typeface="Rockwell"/>
                <a:sym typeface="Rockwell"/>
              </a:rPr>
              <a:t>Frequently lost connection to VMware while working on Tableau. </a:t>
            </a:r>
          </a:p>
        </p:txBody>
      </p:sp>
      <p:sp>
        <p:nvSpPr>
          <p:cNvPr id="279" name="Google Shape;279;p11"/>
          <p:cNvSpPr/>
          <p:nvPr/>
        </p:nvSpPr>
        <p:spPr>
          <a:xfrm>
            <a:off x="6320193" y="633637"/>
            <a:ext cx="5860672" cy="6329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4000">
                <a:solidFill>
                  <a:schemeClr val="dk1"/>
                </a:solidFill>
                <a:latin typeface="Rockwell"/>
                <a:ea typeface="Rockwell"/>
                <a:cs typeface="Rockwell"/>
                <a:sym typeface="Rockwell"/>
              </a:rPr>
              <a:t>Debugging</a:t>
            </a:r>
            <a:endParaRPr sz="4000">
              <a:solidFill>
                <a:schemeClr val="dk1"/>
              </a:solidFill>
              <a:latin typeface="Rockwell"/>
              <a:ea typeface="Rockwell"/>
              <a:cs typeface="Rockwell"/>
              <a:sym typeface="Rockwell"/>
            </a:endParaRPr>
          </a:p>
        </p:txBody>
      </p:sp>
      <p:sp>
        <p:nvSpPr>
          <p:cNvPr id="280" name="Google Shape;280;p11"/>
          <p:cNvSpPr/>
          <p:nvPr/>
        </p:nvSpPr>
        <p:spPr>
          <a:xfrm>
            <a:off x="6320193" y="1690814"/>
            <a:ext cx="5297831" cy="2237721"/>
          </a:xfrm>
          <a:prstGeom prst="rect">
            <a:avLst/>
          </a:prstGeom>
          <a:noFill/>
          <a:ln>
            <a:noFill/>
          </a:ln>
        </p:spPr>
        <p:txBody>
          <a:bodyPr spcFirstLastPara="1" wrap="square" lIns="91425" tIns="45700" rIns="91425" bIns="45700" anchor="t" anchorCtr="0">
            <a:normAutofit/>
          </a:bodyPr>
          <a:lstStyle/>
          <a:p>
            <a:pPr marL="280670" marR="0" lvl="0" indent="-280670" algn="l" rtl="0">
              <a:lnSpc>
                <a:spcPct val="80000"/>
              </a:lnSpc>
              <a:spcBef>
                <a:spcPts val="600"/>
              </a:spcBef>
              <a:spcAft>
                <a:spcPts val="0"/>
              </a:spcAft>
              <a:buClr>
                <a:schemeClr val="dk1"/>
              </a:buClr>
              <a:buSzPts val="1870"/>
              <a:buFont typeface="Arial"/>
              <a:buChar char="•"/>
            </a:pPr>
            <a:r>
              <a:rPr lang="en-US" sz="1870" dirty="0">
                <a:solidFill>
                  <a:schemeClr val="dk1"/>
                </a:solidFill>
                <a:latin typeface="Rockwell"/>
                <a:ea typeface="Rockwell"/>
                <a:cs typeface="Rockwell"/>
                <a:sym typeface="Rockwell"/>
              </a:rPr>
              <a:t>Time-intensive error resolution processes indicate a need for improved debugging skills or tools.</a:t>
            </a:r>
            <a:endParaRPr dirty="0"/>
          </a:p>
          <a:p>
            <a:pPr marL="280670" marR="0" lvl="0" indent="-280670" algn="l" rtl="0">
              <a:lnSpc>
                <a:spcPct val="80000"/>
              </a:lnSpc>
              <a:spcBef>
                <a:spcPts val="600"/>
              </a:spcBef>
              <a:spcAft>
                <a:spcPts val="0"/>
              </a:spcAft>
              <a:buClr>
                <a:schemeClr val="dk1"/>
              </a:buClr>
              <a:buSzPts val="1870"/>
              <a:buFont typeface="Arial"/>
              <a:buChar char="•"/>
            </a:pPr>
            <a:r>
              <a:rPr lang="en-US" sz="1870" dirty="0">
                <a:solidFill>
                  <a:schemeClr val="dk1"/>
                </a:solidFill>
                <a:latin typeface="Rockwell"/>
                <a:ea typeface="Rockwell"/>
                <a:cs typeface="Rockwell"/>
                <a:sym typeface="Rockwell"/>
              </a:rPr>
              <a:t>Establishing a robust system for logging and tracking bugs to streamline debugging and prevent recurrence.</a:t>
            </a:r>
            <a:endParaRPr dirty="0"/>
          </a:p>
          <a:p>
            <a:pPr marL="342900" marR="0" lvl="0" indent="-213359" algn="l" rtl="0">
              <a:lnSpc>
                <a:spcPct val="80000"/>
              </a:lnSpc>
              <a:spcBef>
                <a:spcPts val="600"/>
              </a:spcBef>
              <a:spcAft>
                <a:spcPts val="0"/>
              </a:spcAft>
              <a:buClr>
                <a:srgbClr val="9E3611"/>
              </a:buClr>
              <a:buSzPts val="2040"/>
              <a:buFont typeface="Arial"/>
              <a:buNone/>
            </a:pPr>
            <a:endParaRPr sz="2040" dirty="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2"/>
          <p:cNvSpPr txBox="1">
            <a:spLocks noGrp="1"/>
          </p:cNvSpPr>
          <p:nvPr>
            <p:ph type="title"/>
          </p:nvPr>
        </p:nvSpPr>
        <p:spPr>
          <a:xfrm>
            <a:off x="369455" y="484632"/>
            <a:ext cx="116932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sz="4800" dirty="0"/>
              <a:t>CONCLUSION &amp; RECOMMENDATIONS</a:t>
            </a:r>
            <a:endParaRPr sz="4800" dirty="0"/>
          </a:p>
        </p:txBody>
      </p:sp>
      <p:sp>
        <p:nvSpPr>
          <p:cNvPr id="286" name="Google Shape;286;p12"/>
          <p:cNvSpPr/>
          <p:nvPr/>
        </p:nvSpPr>
        <p:spPr>
          <a:xfrm>
            <a:off x="4759055" y="8632382"/>
            <a:ext cx="4128022" cy="437161"/>
          </a:xfrm>
          <a:custGeom>
            <a:avLst/>
            <a:gdLst/>
            <a:ahLst/>
            <a:cxnLst/>
            <a:rect l="l" t="t" r="r" b="b"/>
            <a:pathLst>
              <a:path w="4128022" h="437161" extrusionOk="0">
                <a:moveTo>
                  <a:pt x="0" y="0"/>
                </a:moveTo>
                <a:lnTo>
                  <a:pt x="4128022" y="0"/>
                </a:lnTo>
                <a:lnTo>
                  <a:pt x="4128022" y="437161"/>
                </a:lnTo>
                <a:lnTo>
                  <a:pt x="0" y="437161"/>
                </a:lnTo>
                <a:lnTo>
                  <a:pt x="0" y="0"/>
                </a:lnTo>
                <a:close/>
              </a:path>
            </a:pathLst>
          </a:custGeom>
          <a:blipFill rotWithShape="1">
            <a:blip r:embed="rId3">
              <a:alphaModFix/>
            </a:blip>
            <a:stretch>
              <a:fillRect t="-864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287" name="Google Shape;287;p12"/>
          <p:cNvSpPr/>
          <p:nvPr/>
        </p:nvSpPr>
        <p:spPr>
          <a:xfrm>
            <a:off x="221459" y="8632382"/>
            <a:ext cx="4128022" cy="437161"/>
          </a:xfrm>
          <a:custGeom>
            <a:avLst/>
            <a:gdLst/>
            <a:ahLst/>
            <a:cxnLst/>
            <a:rect l="l" t="t" r="r" b="b"/>
            <a:pathLst>
              <a:path w="4128022" h="437161" extrusionOk="0">
                <a:moveTo>
                  <a:pt x="0" y="0"/>
                </a:moveTo>
                <a:lnTo>
                  <a:pt x="4128021" y="0"/>
                </a:lnTo>
                <a:lnTo>
                  <a:pt x="4128021" y="437161"/>
                </a:lnTo>
                <a:lnTo>
                  <a:pt x="0" y="437161"/>
                </a:lnTo>
                <a:lnTo>
                  <a:pt x="0" y="0"/>
                </a:lnTo>
                <a:close/>
              </a:path>
            </a:pathLst>
          </a:custGeom>
          <a:blipFill rotWithShape="1">
            <a:blip r:embed="rId3">
              <a:alphaModFix/>
            </a:blip>
            <a:stretch>
              <a:fillRect t="-864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288" name="Google Shape;288;p12"/>
          <p:cNvSpPr txBox="1">
            <a:spLocks noGrp="1"/>
          </p:cNvSpPr>
          <p:nvPr>
            <p:ph type="body" idx="1"/>
          </p:nvPr>
        </p:nvSpPr>
        <p:spPr>
          <a:xfrm>
            <a:off x="1069848" y="1930400"/>
            <a:ext cx="4754880" cy="424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ct val="85000"/>
              <a:buNone/>
            </a:pPr>
            <a:r>
              <a:rPr lang="en-US" sz="1400" dirty="0"/>
              <a:t>Conclusions:</a:t>
            </a:r>
            <a:endParaRPr sz="1400" dirty="0"/>
          </a:p>
          <a:p>
            <a:pPr marL="182880" lvl="0" indent="-182880" algn="l" rtl="0">
              <a:lnSpc>
                <a:spcPct val="90000"/>
              </a:lnSpc>
              <a:spcBef>
                <a:spcPts val="1200"/>
              </a:spcBef>
              <a:spcAft>
                <a:spcPts val="0"/>
              </a:spcAft>
              <a:buSzPct val="85000"/>
              <a:buChar char="▪"/>
            </a:pPr>
            <a:r>
              <a:rPr lang="en-US" sz="1400" dirty="0"/>
              <a:t>The outlier A97 represents a significant deviation from the norm and may indicate an underlying issue such as measurement error, exceptional driving conditions, or an area for further safety training.</a:t>
            </a:r>
            <a:endParaRPr sz="1400" dirty="0"/>
          </a:p>
          <a:p>
            <a:pPr marL="182880" lvl="0" indent="-182880" algn="l" rtl="0">
              <a:lnSpc>
                <a:spcPct val="90000"/>
              </a:lnSpc>
              <a:spcBef>
                <a:spcPts val="1200"/>
              </a:spcBef>
              <a:spcAft>
                <a:spcPts val="0"/>
              </a:spcAft>
              <a:buSzPct val="85000"/>
              <a:buChar char="▪"/>
            </a:pPr>
            <a:r>
              <a:rPr lang="en-US" sz="1400" dirty="0"/>
              <a:t>Driver A73's consistently high risk factor, even when controlling for outliers, suggests that individual driver behavior may contribute more significantly to risk than previously understood.</a:t>
            </a:r>
            <a:endParaRPr sz="1400" dirty="0"/>
          </a:p>
          <a:p>
            <a:pPr marL="182880" lvl="0" indent="-182880" algn="l" rtl="0">
              <a:lnSpc>
                <a:spcPct val="90000"/>
              </a:lnSpc>
              <a:spcBef>
                <a:spcPts val="1200"/>
              </a:spcBef>
              <a:spcAft>
                <a:spcPts val="0"/>
              </a:spcAft>
              <a:buSzPct val="85000"/>
              <a:buChar char="▪"/>
            </a:pPr>
            <a:r>
              <a:rPr lang="en-US" sz="1400" dirty="0"/>
              <a:t>The observed patterns in driving behaviors across various drivers and vehicle models suggest systemic risks that are not isolated to individual cases but may be indicative of broader trends in driving practices or vehicle performance.</a:t>
            </a:r>
            <a:endParaRPr sz="1400" dirty="0"/>
          </a:p>
          <a:p>
            <a:pPr marL="182880" lvl="0" indent="-182880" algn="l" rtl="0">
              <a:lnSpc>
                <a:spcPct val="90000"/>
              </a:lnSpc>
              <a:spcBef>
                <a:spcPts val="1200"/>
              </a:spcBef>
              <a:spcAft>
                <a:spcPts val="0"/>
              </a:spcAft>
              <a:buSzPct val="85000"/>
              <a:buChar char="▪"/>
            </a:pPr>
            <a:r>
              <a:rPr lang="en-US" sz="1400" dirty="0"/>
              <a:t>The varying risk factors among different vehicle models imply that there may be inherent differences in how vehicle types influence driver behavior, possibly due to ergonomic design, vehicle handling characteristics, or driver-vehicle interaction dynamics.</a:t>
            </a:r>
            <a:endParaRPr sz="1400" dirty="0"/>
          </a:p>
          <a:p>
            <a:pPr marL="182880" lvl="0" indent="-123507" algn="l" rtl="0">
              <a:lnSpc>
                <a:spcPct val="90000"/>
              </a:lnSpc>
              <a:spcBef>
                <a:spcPts val="1200"/>
              </a:spcBef>
              <a:spcAft>
                <a:spcPts val="0"/>
              </a:spcAft>
              <a:buSzPct val="85000"/>
              <a:buNone/>
            </a:pPr>
            <a:endParaRPr sz="1400" dirty="0"/>
          </a:p>
        </p:txBody>
      </p:sp>
      <p:sp>
        <p:nvSpPr>
          <p:cNvPr id="289" name="Google Shape;289;p12"/>
          <p:cNvSpPr txBox="1">
            <a:spLocks noGrp="1"/>
          </p:cNvSpPr>
          <p:nvPr>
            <p:ph type="body" idx="2"/>
          </p:nvPr>
        </p:nvSpPr>
        <p:spPr>
          <a:xfrm>
            <a:off x="6364224" y="1930400"/>
            <a:ext cx="4754880" cy="42418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SzPct val="85000"/>
              <a:buNone/>
            </a:pPr>
            <a:r>
              <a:rPr lang="en-US" sz="2500" dirty="0"/>
              <a:t>Recommendations:</a:t>
            </a:r>
            <a:endParaRPr dirty="0"/>
          </a:p>
          <a:p>
            <a:pPr marL="182880" lvl="0" indent="-182880" algn="l" rtl="0">
              <a:lnSpc>
                <a:spcPct val="90000"/>
              </a:lnSpc>
              <a:spcBef>
                <a:spcPts val="1200"/>
              </a:spcBef>
              <a:spcAft>
                <a:spcPts val="0"/>
              </a:spcAft>
              <a:buSzPct val="85000"/>
              <a:buChar char="▪"/>
            </a:pPr>
            <a:r>
              <a:rPr lang="en-US" sz="2500" dirty="0"/>
              <a:t>Apply regression analysis in the future to figure out if the number of miles drivers cover or their average speed has a bigger impact on the likelihood of incidents. This will help pinpoint what to focus on to reduce risks.</a:t>
            </a:r>
            <a:endParaRPr dirty="0"/>
          </a:p>
          <a:p>
            <a:pPr marL="182880" lvl="0" indent="-182880" algn="l" rtl="0">
              <a:lnSpc>
                <a:spcPct val="90000"/>
              </a:lnSpc>
              <a:spcBef>
                <a:spcPts val="1200"/>
              </a:spcBef>
              <a:spcAft>
                <a:spcPts val="0"/>
              </a:spcAft>
              <a:buSzPct val="85000"/>
              <a:buChar char="▪"/>
            </a:pPr>
            <a:r>
              <a:rPr lang="en-US" sz="2500" dirty="0"/>
              <a:t>Get more details about the drivers, like their driving history and habits. More information will lead to a clearer picture of what causes risky situations and how to prevent them.</a:t>
            </a:r>
            <a:endParaRPr dirty="0"/>
          </a:p>
          <a:p>
            <a:pPr marL="182880" lvl="0" indent="-182880" algn="l" rtl="0">
              <a:lnSpc>
                <a:spcPct val="90000"/>
              </a:lnSpc>
              <a:spcBef>
                <a:spcPts val="1200"/>
              </a:spcBef>
              <a:spcAft>
                <a:spcPts val="0"/>
              </a:spcAft>
              <a:buSzPct val="85000"/>
              <a:buChar char="▪"/>
            </a:pPr>
            <a:r>
              <a:rPr lang="en-US" sz="2500" dirty="0"/>
              <a:t>Set up programs that specifically teach drivers how to avoid the most common dangers, like speeding or not keeping enough distance. Use the actual data on past incidents to make these programs really effective.</a:t>
            </a:r>
            <a:endParaRPr dirty="0"/>
          </a:p>
          <a:p>
            <a:pPr marL="182880" lvl="0" indent="-182880" algn="l" rtl="0">
              <a:lnSpc>
                <a:spcPct val="90000"/>
              </a:lnSpc>
              <a:spcBef>
                <a:spcPts val="1200"/>
              </a:spcBef>
              <a:spcAft>
                <a:spcPts val="0"/>
              </a:spcAft>
              <a:buSzPct val="85000"/>
              <a:buChar char="▪"/>
            </a:pPr>
            <a:r>
              <a:rPr lang="en-US" sz="2500" dirty="0"/>
              <a:t>Do a thorough safety check on each model of vehicle to see if certain features are making driving riskier. Once you know what they are, you can either fix the problem or give drivers special training to deal with it safely.</a:t>
            </a:r>
            <a:endParaRPr dirty="0"/>
          </a:p>
          <a:p>
            <a:pPr marL="182880" lvl="0" indent="-123507" algn="l" rtl="0">
              <a:lnSpc>
                <a:spcPct val="90000"/>
              </a:lnSpc>
              <a:spcBef>
                <a:spcPts val="1200"/>
              </a:spcBef>
              <a:spcAft>
                <a:spcPts val="0"/>
              </a:spcAft>
              <a:buSzPct val="85000"/>
              <a:buNone/>
            </a:pPr>
            <a:endParaRPr dirty="0"/>
          </a:p>
          <a:p>
            <a:pPr marL="182880" lvl="0" indent="-123507" algn="l" rtl="0">
              <a:lnSpc>
                <a:spcPct val="90000"/>
              </a:lnSpc>
              <a:spcBef>
                <a:spcPts val="1200"/>
              </a:spcBef>
              <a:spcAft>
                <a:spcPts val="0"/>
              </a:spcAft>
              <a:buSzPct val="85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95" name="Google Shape;295;p13"/>
          <p:cNvSpPr txBox="1">
            <a:spLocks noGrp="1"/>
          </p:cNvSpPr>
          <p:nvPr>
            <p:ph type="title"/>
          </p:nvPr>
        </p:nvSpPr>
        <p:spPr>
          <a:xfrm>
            <a:off x="6587544" y="1382165"/>
            <a:ext cx="4869179" cy="15179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800"/>
              <a:buFont typeface="Rockwell"/>
              <a:buNone/>
            </a:pPr>
            <a:r>
              <a:rPr lang="en-US" sz="4800">
                <a:solidFill>
                  <a:srgbClr val="000000"/>
                </a:solidFill>
              </a:rPr>
              <a:t>QUESTIONS?</a:t>
            </a:r>
            <a:endParaRPr sz="4800">
              <a:solidFill>
                <a:srgbClr val="000000"/>
              </a:solidFill>
              <a:latin typeface="Rockwell"/>
              <a:ea typeface="Rockwell"/>
              <a:cs typeface="Rockwell"/>
              <a:sym typeface="Rockwell"/>
            </a:endParaRPr>
          </a:p>
        </p:txBody>
      </p:sp>
      <p:pic>
        <p:nvPicPr>
          <p:cNvPr id="296" name="Google Shape;296;p13" descr="Sticky notes with question marks"/>
          <p:cNvPicPr preferRelativeResize="0"/>
          <p:nvPr/>
        </p:nvPicPr>
        <p:blipFill rotWithShape="1">
          <a:blip r:embed="rId3">
            <a:alphaModFix/>
          </a:blip>
          <a:srcRect l="21470" r="15396" b="6"/>
          <a:stretch/>
        </p:blipFill>
        <p:spPr>
          <a:xfrm>
            <a:off x="-9866" y="401980"/>
            <a:ext cx="6115733" cy="6456021"/>
          </a:xfrm>
          <a:custGeom>
            <a:avLst/>
            <a:gdLst/>
            <a:ahLst/>
            <a:cxnLst/>
            <a:rect l="l" t="t" r="r" b="b"/>
            <a:pathLst>
              <a:path w="6115733" h="6456021" extrusionOk="0">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ln>
            <a:noFill/>
          </a:ln>
        </p:spPr>
      </p:pic>
      <p:sp>
        <p:nvSpPr>
          <p:cNvPr id="297" name="Google Shape;297;p13"/>
          <p:cNvSpPr/>
          <p:nvPr/>
        </p:nvSpPr>
        <p:spPr>
          <a:xfrm>
            <a:off x="-9866" y="401980"/>
            <a:ext cx="6115733" cy="6456021"/>
          </a:xfrm>
          <a:custGeom>
            <a:avLst/>
            <a:gdLst/>
            <a:ahLst/>
            <a:cxnLst/>
            <a:rect l="l" t="t" r="r" b="b"/>
            <a:pathLst>
              <a:path w="6115733" h="6456021" extrusionOk="0">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rotWithShape="1">
            <a:blip r:embed="rId4">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98" name="Google Shape;298;p13"/>
          <p:cNvSpPr txBox="1">
            <a:spLocks noGrp="1"/>
          </p:cNvSpPr>
          <p:nvPr>
            <p:ph type="body" idx="1"/>
          </p:nvPr>
        </p:nvSpPr>
        <p:spPr>
          <a:xfrm>
            <a:off x="6093977" y="4661276"/>
            <a:ext cx="7362997" cy="314379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6800"/>
              <a:buNone/>
            </a:pPr>
            <a:r>
              <a:rPr lang="en-US" sz="8000">
                <a:solidFill>
                  <a:srgbClr val="000000"/>
                </a:solidFill>
              </a:rPr>
              <a:t>Thank you!</a:t>
            </a:r>
            <a:endParaRPr sz="8000"/>
          </a:p>
        </p:txBody>
      </p:sp>
      <p:grpSp>
        <p:nvGrpSpPr>
          <p:cNvPr id="299" name="Google Shape;299;p13"/>
          <p:cNvGrpSpPr/>
          <p:nvPr/>
        </p:nvGrpSpPr>
        <p:grpSpPr>
          <a:xfrm>
            <a:off x="11401725" y="6229681"/>
            <a:ext cx="457200" cy="457200"/>
            <a:chOff x="11361456" y="6195813"/>
            <a:chExt cx="548640" cy="548640"/>
          </a:xfrm>
        </p:grpSpPr>
        <p:sp>
          <p:nvSpPr>
            <p:cNvPr id="300" name="Google Shape;300;p13"/>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301" name="Google Shape;301;p1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
          <p:cNvSpPr/>
          <p:nvPr/>
        </p:nvSpPr>
        <p:spPr>
          <a:xfrm>
            <a:off x="4651672" y="0"/>
            <a:ext cx="7540328"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120" name="Google Shape;120;p2"/>
          <p:cNvSpPr txBox="1">
            <a:spLocks noGrp="1"/>
          </p:cNvSpPr>
          <p:nvPr>
            <p:ph type="title"/>
          </p:nvPr>
        </p:nvSpPr>
        <p:spPr>
          <a:xfrm>
            <a:off x="4970109" y="484632"/>
            <a:ext cx="673027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CONTENTS</a:t>
            </a:r>
            <a:endParaRPr/>
          </a:p>
        </p:txBody>
      </p:sp>
      <p:pic>
        <p:nvPicPr>
          <p:cNvPr id="121" name="Google Shape;121;p2" descr="Truck outline"/>
          <p:cNvPicPr preferRelativeResize="0"/>
          <p:nvPr/>
        </p:nvPicPr>
        <p:blipFill rotWithShape="1">
          <a:blip r:embed="rId4">
            <a:alphaModFix/>
          </a:blip>
          <a:srcRect/>
          <a:stretch/>
        </p:blipFill>
        <p:spPr>
          <a:xfrm>
            <a:off x="633999" y="1573080"/>
            <a:ext cx="3722101" cy="3722101"/>
          </a:xfrm>
          <a:prstGeom prst="rect">
            <a:avLst/>
          </a:prstGeom>
          <a:noFill/>
          <a:ln>
            <a:noFill/>
          </a:ln>
        </p:spPr>
      </p:pic>
      <p:sp>
        <p:nvSpPr>
          <p:cNvPr id="122" name="Google Shape;122;p2"/>
          <p:cNvSpPr txBox="1">
            <a:spLocks noGrp="1"/>
          </p:cNvSpPr>
          <p:nvPr>
            <p:ph type="body" idx="1"/>
          </p:nvPr>
        </p:nvSpPr>
        <p:spPr>
          <a:xfrm>
            <a:off x="4970109" y="2121408"/>
            <a:ext cx="6730276"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Font typeface="Arial"/>
              <a:buChar char="•"/>
            </a:pPr>
            <a:r>
              <a:rPr lang="en-US"/>
              <a:t>Introduction</a:t>
            </a:r>
            <a:endParaRPr/>
          </a:p>
          <a:p>
            <a:pPr marL="182880" lvl="0" indent="-182880" algn="l" rtl="0">
              <a:lnSpc>
                <a:spcPct val="90000"/>
              </a:lnSpc>
              <a:spcBef>
                <a:spcPts val="1200"/>
              </a:spcBef>
              <a:spcAft>
                <a:spcPts val="0"/>
              </a:spcAft>
              <a:buClr>
                <a:srgbClr val="9E3611"/>
              </a:buClr>
              <a:buSzPts val="1700"/>
              <a:buFont typeface="Arial"/>
              <a:buChar char="•"/>
            </a:pPr>
            <a:r>
              <a:rPr lang="en-US"/>
              <a:t>Contents</a:t>
            </a:r>
            <a:endParaRPr/>
          </a:p>
          <a:p>
            <a:pPr marL="182880" lvl="0" indent="-182880" algn="l" rtl="0">
              <a:lnSpc>
                <a:spcPct val="90000"/>
              </a:lnSpc>
              <a:spcBef>
                <a:spcPts val="1200"/>
              </a:spcBef>
              <a:spcAft>
                <a:spcPts val="0"/>
              </a:spcAft>
              <a:buClr>
                <a:srgbClr val="9E3611"/>
              </a:buClr>
              <a:buSzPts val="1700"/>
              <a:buFont typeface="Arial"/>
              <a:buChar char="•"/>
            </a:pPr>
            <a:r>
              <a:rPr lang="en-US"/>
              <a:t>Problem Statement &amp; Objective</a:t>
            </a:r>
            <a:endParaRPr/>
          </a:p>
          <a:p>
            <a:pPr marL="182880" lvl="0" indent="-182880" algn="l" rtl="0">
              <a:lnSpc>
                <a:spcPct val="90000"/>
              </a:lnSpc>
              <a:spcBef>
                <a:spcPts val="1200"/>
              </a:spcBef>
              <a:spcAft>
                <a:spcPts val="0"/>
              </a:spcAft>
              <a:buClr>
                <a:srgbClr val="9E3611"/>
              </a:buClr>
              <a:buSzPts val="1700"/>
              <a:buFont typeface="Arial"/>
              <a:buChar char="•"/>
            </a:pPr>
            <a:r>
              <a:rPr lang="en-US"/>
              <a:t>Data Modelling</a:t>
            </a:r>
            <a:endParaRPr/>
          </a:p>
          <a:p>
            <a:pPr marL="182880" lvl="0" indent="-182880" algn="l" rtl="0">
              <a:lnSpc>
                <a:spcPct val="90000"/>
              </a:lnSpc>
              <a:spcBef>
                <a:spcPts val="1200"/>
              </a:spcBef>
              <a:spcAft>
                <a:spcPts val="0"/>
              </a:spcAft>
              <a:buClr>
                <a:srgbClr val="9E3611"/>
              </a:buClr>
              <a:buSzPts val="1700"/>
              <a:buFont typeface="Arial"/>
              <a:buChar char="•"/>
            </a:pPr>
            <a:r>
              <a:rPr lang="en-US"/>
              <a:t>Work Flow</a:t>
            </a:r>
            <a:endParaRPr/>
          </a:p>
          <a:p>
            <a:pPr marL="182880" lvl="0" indent="-182880" algn="l" rtl="0">
              <a:lnSpc>
                <a:spcPct val="90000"/>
              </a:lnSpc>
              <a:spcBef>
                <a:spcPts val="1200"/>
              </a:spcBef>
              <a:spcAft>
                <a:spcPts val="0"/>
              </a:spcAft>
              <a:buClr>
                <a:srgbClr val="9E3611"/>
              </a:buClr>
              <a:buSzPts val="1700"/>
              <a:buFont typeface="Arial"/>
              <a:buChar char="•"/>
            </a:pPr>
            <a:r>
              <a:rPr lang="en-US"/>
              <a:t>Data Visualization Stories</a:t>
            </a:r>
            <a:endParaRPr/>
          </a:p>
          <a:p>
            <a:pPr marL="182880" lvl="0" indent="-182880" algn="l" rtl="0">
              <a:lnSpc>
                <a:spcPct val="90000"/>
              </a:lnSpc>
              <a:spcBef>
                <a:spcPts val="1200"/>
              </a:spcBef>
              <a:spcAft>
                <a:spcPts val="0"/>
              </a:spcAft>
              <a:buClr>
                <a:srgbClr val="9E3611"/>
              </a:buClr>
              <a:buSzPts val="1700"/>
              <a:buFont typeface="Arial"/>
              <a:buChar char="•"/>
            </a:pPr>
            <a:r>
              <a:rPr lang="en-US"/>
              <a:t>Challenges</a:t>
            </a:r>
            <a:endParaRPr/>
          </a:p>
          <a:p>
            <a:pPr marL="182880" lvl="0" indent="-182880" algn="l" rtl="0">
              <a:lnSpc>
                <a:spcPct val="90000"/>
              </a:lnSpc>
              <a:spcBef>
                <a:spcPts val="1200"/>
              </a:spcBef>
              <a:spcAft>
                <a:spcPts val="0"/>
              </a:spcAft>
              <a:buClr>
                <a:srgbClr val="9E3611"/>
              </a:buClr>
              <a:buSzPts val="1700"/>
              <a:buFont typeface="Arial"/>
              <a:buChar char="•"/>
            </a:pPr>
            <a:r>
              <a:rPr lang="en-US"/>
              <a:t>Conclusion</a:t>
            </a:r>
            <a:endParaRPr/>
          </a:p>
        </p:txBody>
      </p:sp>
      <p:grpSp>
        <p:nvGrpSpPr>
          <p:cNvPr id="123" name="Google Shape;123;p2"/>
          <p:cNvGrpSpPr/>
          <p:nvPr/>
        </p:nvGrpSpPr>
        <p:grpSpPr>
          <a:xfrm>
            <a:off x="11401725" y="6229681"/>
            <a:ext cx="457200" cy="457200"/>
            <a:chOff x="11361456" y="6195813"/>
            <a:chExt cx="548640" cy="548640"/>
          </a:xfrm>
        </p:grpSpPr>
        <p:sp>
          <p:nvSpPr>
            <p:cNvPr id="124" name="Google Shape;124;p2"/>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5" name="Google Shape;125;p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839095" y="-274769"/>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 STATEMENT</a:t>
            </a:r>
            <a:endParaRPr/>
          </a:p>
        </p:txBody>
      </p:sp>
      <p:pic>
        <p:nvPicPr>
          <p:cNvPr id="131" name="Google Shape;131;p3" descr="Truck outline"/>
          <p:cNvPicPr preferRelativeResize="0">
            <a:picLocks noGrp="1"/>
          </p:cNvPicPr>
          <p:nvPr>
            <p:ph type="body" idx="1"/>
          </p:nvPr>
        </p:nvPicPr>
        <p:blipFill rotWithShape="1">
          <a:blip r:embed="rId3">
            <a:alphaModFix/>
          </a:blip>
          <a:srcRect/>
          <a:stretch/>
        </p:blipFill>
        <p:spPr>
          <a:xfrm>
            <a:off x="194554" y="207632"/>
            <a:ext cx="644541" cy="644541"/>
          </a:xfrm>
          <a:prstGeom prst="rect">
            <a:avLst/>
          </a:prstGeom>
          <a:noFill/>
          <a:ln>
            <a:noFill/>
          </a:ln>
        </p:spPr>
      </p:pic>
      <p:sp>
        <p:nvSpPr>
          <p:cNvPr id="132" name="Google Shape;132;p3"/>
          <p:cNvSpPr txBox="1"/>
          <p:nvPr/>
        </p:nvSpPr>
        <p:spPr>
          <a:xfrm>
            <a:off x="839186" y="3279527"/>
            <a:ext cx="45502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Rockwell"/>
                <a:ea typeface="Rockwell"/>
                <a:cs typeface="Rockwell"/>
                <a:sym typeface="Rockwell"/>
              </a:rPr>
              <a:t>OBJECTIVES</a:t>
            </a:r>
            <a:endParaRPr/>
          </a:p>
        </p:txBody>
      </p:sp>
      <p:pic>
        <p:nvPicPr>
          <p:cNvPr id="133" name="Google Shape;133;p3" descr="Truck outline"/>
          <p:cNvPicPr preferRelativeResize="0"/>
          <p:nvPr/>
        </p:nvPicPr>
        <p:blipFill rotWithShape="1">
          <a:blip r:embed="rId3">
            <a:alphaModFix/>
          </a:blip>
          <a:srcRect/>
          <a:stretch/>
        </p:blipFill>
        <p:spPr>
          <a:xfrm>
            <a:off x="186322" y="3428953"/>
            <a:ext cx="644541" cy="644541"/>
          </a:xfrm>
          <a:prstGeom prst="rect">
            <a:avLst/>
          </a:prstGeom>
          <a:noFill/>
          <a:ln>
            <a:noFill/>
          </a:ln>
        </p:spPr>
      </p:pic>
      <p:grpSp>
        <p:nvGrpSpPr>
          <p:cNvPr id="134" name="Google Shape;134;p3"/>
          <p:cNvGrpSpPr/>
          <p:nvPr/>
        </p:nvGrpSpPr>
        <p:grpSpPr>
          <a:xfrm>
            <a:off x="153240" y="4097106"/>
            <a:ext cx="11232487" cy="2622228"/>
            <a:chOff x="1495681" y="466906"/>
            <a:chExt cx="11232487" cy="2622228"/>
          </a:xfrm>
        </p:grpSpPr>
        <p:sp>
          <p:nvSpPr>
            <p:cNvPr id="135" name="Google Shape;135;p3"/>
            <p:cNvSpPr/>
            <p:nvPr/>
          </p:nvSpPr>
          <p:spPr>
            <a:xfrm>
              <a:off x="2417751" y="466906"/>
              <a:ext cx="1508841" cy="1508841"/>
            </a:xfrm>
            <a:prstGeom prst="rect">
              <a:avLst/>
            </a:prstGeom>
            <a:blipFill rotWithShape="1">
              <a:blip r:embed="rId4">
                <a:alphaModFix/>
              </a:blip>
              <a:stretch>
                <a:fillRect/>
              </a:stretch>
            </a:blip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495681" y="2369134"/>
              <a:ext cx="3352981"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txBox="1"/>
            <p:nvPr/>
          </p:nvSpPr>
          <p:spPr>
            <a:xfrm>
              <a:off x="1495681" y="2369134"/>
              <a:ext cx="3352981"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Rockwell"/>
                <a:buNone/>
              </a:pPr>
              <a:r>
                <a:rPr lang="en-US" sz="1600">
                  <a:solidFill>
                    <a:schemeClr val="dk1"/>
                  </a:solidFill>
                  <a:latin typeface="Rockwell"/>
                  <a:ea typeface="Rockwell"/>
                  <a:cs typeface="Rockwell"/>
                  <a:sym typeface="Rockwell"/>
                </a:rPr>
                <a:t>Identify nationwide dangerous commercial truck drivers.</a:t>
              </a:r>
              <a:endParaRPr/>
            </a:p>
          </p:txBody>
        </p:sp>
        <p:sp>
          <p:nvSpPr>
            <p:cNvPr id="138" name="Google Shape;138;p3"/>
            <p:cNvSpPr/>
            <p:nvPr/>
          </p:nvSpPr>
          <p:spPr>
            <a:xfrm>
              <a:off x="6357504" y="466906"/>
              <a:ext cx="1508841" cy="1508841"/>
            </a:xfrm>
            <a:prstGeom prst="rect">
              <a:avLst/>
            </a:prstGeom>
            <a:blipFill rotWithShape="1">
              <a:blip r:embed="rId5">
                <a:alphaModFix/>
              </a:blip>
              <a:stretch>
                <a:fillRect/>
              </a:stretch>
            </a:blip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435434" y="2369134"/>
              <a:ext cx="3352981"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p:nvPr/>
          </p:nvSpPr>
          <p:spPr>
            <a:xfrm>
              <a:off x="5435434" y="2369134"/>
              <a:ext cx="3352981"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Rockwell"/>
                <a:buNone/>
              </a:pPr>
              <a:r>
                <a:rPr lang="en-US" sz="1600">
                  <a:solidFill>
                    <a:schemeClr val="dk1"/>
                  </a:solidFill>
                  <a:latin typeface="Rockwell"/>
                  <a:ea typeface="Rockwell"/>
                  <a:cs typeface="Rockwell"/>
                  <a:sym typeface="Rockwell"/>
                </a:rPr>
                <a:t>Focus on drivers with a higher mileage/risk factor</a:t>
              </a:r>
              <a:endParaRPr/>
            </a:p>
          </p:txBody>
        </p:sp>
        <p:sp>
          <p:nvSpPr>
            <p:cNvPr id="141" name="Google Shape;141;p3"/>
            <p:cNvSpPr/>
            <p:nvPr/>
          </p:nvSpPr>
          <p:spPr>
            <a:xfrm>
              <a:off x="10297257" y="466906"/>
              <a:ext cx="1508841" cy="1508841"/>
            </a:xfrm>
            <a:prstGeom prst="rect">
              <a:avLst/>
            </a:prstGeom>
            <a:blipFill rotWithShape="1">
              <a:blip r:embed="rId6">
                <a:alphaModFix/>
              </a:blip>
              <a:stretch>
                <a:fillRect/>
              </a:stretch>
            </a:blip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9375187" y="2369134"/>
              <a:ext cx="3352981"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p:nvPr/>
          </p:nvSpPr>
          <p:spPr>
            <a:xfrm>
              <a:off x="9375187" y="2369134"/>
              <a:ext cx="3352981"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Rockwell"/>
                <a:buNone/>
              </a:pPr>
              <a:r>
                <a:rPr lang="en-US" sz="1600" dirty="0">
                  <a:solidFill>
                    <a:schemeClr val="dk1"/>
                  </a:solidFill>
                  <a:latin typeface="Rockwell"/>
                  <a:ea typeface="Rockwell"/>
                  <a:cs typeface="Rockwell"/>
                  <a:sym typeface="Rockwell"/>
                </a:rPr>
                <a:t>Implement safety measures to reduce accidents caused by high-risk driver</a:t>
              </a:r>
              <a:endParaRPr dirty="0"/>
            </a:p>
          </p:txBody>
        </p:sp>
      </p:grpSp>
      <p:sp>
        <p:nvSpPr>
          <p:cNvPr id="144" name="Google Shape;144;p3"/>
          <p:cNvSpPr txBox="1"/>
          <p:nvPr/>
        </p:nvSpPr>
        <p:spPr>
          <a:xfrm>
            <a:off x="0" y="863601"/>
            <a:ext cx="12197645" cy="2569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a:solidFill>
                  <a:schemeClr val="dk1"/>
                </a:solidFill>
                <a:latin typeface="Rockwell"/>
                <a:ea typeface="Rockwell"/>
                <a:cs typeface="Rockwell"/>
                <a:sym typeface="Rockwell"/>
              </a:rPr>
              <a:t>ANT, established a decade ago, comprises 400 staff members, primarily engaged in long-haul trucking services, specializing in general and non-specialized cargo transportation.​ The prevalent occurrence of injuries and fatalities arising from accidents involving large trucks in the United States highlights the importance of ensuring compliance with the corporation's regulations by all drivers in the fleet. ​ This imperative aims to mitigate insurance risks associated with various factors, thereby posing a considerable challenge for fleet managers.​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a:spLocks noGrp="1"/>
          </p:cNvSpPr>
          <p:nvPr>
            <p:ph type="title" idx="4294967295"/>
          </p:nvPr>
        </p:nvSpPr>
        <p:spPr>
          <a:xfrm>
            <a:off x="462455" y="3411428"/>
            <a:ext cx="9595945" cy="12970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Rockwell"/>
              <a:buNone/>
            </a:pPr>
            <a:r>
              <a:rPr lang="en-US" sz="2400"/>
              <a:t>DATA LINEAGE</a:t>
            </a:r>
            <a:endParaRPr/>
          </a:p>
        </p:txBody>
      </p:sp>
      <p:sp>
        <p:nvSpPr>
          <p:cNvPr id="150" name="Google Shape;150;p4"/>
          <p:cNvSpPr txBox="1"/>
          <p:nvPr/>
        </p:nvSpPr>
        <p:spPr>
          <a:xfrm>
            <a:off x="455485" y="550407"/>
            <a:ext cx="254317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DATA WORKFLOW </a:t>
            </a:r>
            <a:endParaRPr/>
          </a:p>
        </p:txBody>
      </p:sp>
      <p:grpSp>
        <p:nvGrpSpPr>
          <p:cNvPr id="151" name="Google Shape;151;p4"/>
          <p:cNvGrpSpPr/>
          <p:nvPr/>
        </p:nvGrpSpPr>
        <p:grpSpPr>
          <a:xfrm>
            <a:off x="96105" y="1640387"/>
            <a:ext cx="12060224" cy="1307468"/>
            <a:chOff x="7005" y="1161211"/>
            <a:chExt cx="12060224" cy="1307468"/>
          </a:xfrm>
        </p:grpSpPr>
        <p:sp>
          <p:nvSpPr>
            <p:cNvPr id="152" name="Google Shape;152;p4"/>
            <p:cNvSpPr/>
            <p:nvPr/>
          </p:nvSpPr>
          <p:spPr>
            <a:xfrm>
              <a:off x="7005" y="1161211"/>
              <a:ext cx="1580557" cy="924402"/>
            </a:xfrm>
            <a:prstGeom prst="roundRect">
              <a:avLst>
                <a:gd name="adj" fmla="val 10000"/>
              </a:avLst>
            </a:prstGeom>
            <a:solidFill>
              <a:schemeClr val="accent3">
                <a:alpha val="89803"/>
              </a:schemeClr>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p:nvPr/>
          </p:nvSpPr>
          <p:spPr>
            <a:xfrm>
              <a:off x="7005" y="1161211"/>
              <a:ext cx="1580557" cy="616268"/>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a:solidFill>
                    <a:schemeClr val="dk1"/>
                  </a:solidFill>
                  <a:latin typeface="Rockwell"/>
                  <a:ea typeface="Rockwell"/>
                  <a:cs typeface="Rockwell"/>
                  <a:sym typeface="Rockwell"/>
                </a:rPr>
                <a:t>Getting CSV files &amp; storing  locally</a:t>
              </a:r>
              <a:endParaRPr/>
            </a:p>
          </p:txBody>
        </p:sp>
        <p:sp>
          <p:nvSpPr>
            <p:cNvPr id="154" name="Google Shape;154;p4"/>
            <p:cNvSpPr/>
            <p:nvPr/>
          </p:nvSpPr>
          <p:spPr>
            <a:xfrm>
              <a:off x="330733" y="1777479"/>
              <a:ext cx="1580557" cy="691200"/>
            </a:xfrm>
            <a:prstGeom prst="roundRect">
              <a:avLst>
                <a:gd name="adj" fmla="val 10000"/>
              </a:avLst>
            </a:prstGeom>
            <a:solidFill>
              <a:schemeClr val="lt1">
                <a:alpha val="89803"/>
              </a:schemeClr>
            </a:solidFill>
            <a:ln w="12700" cap="flat" cmpd="sng">
              <a:solidFill>
                <a:schemeClr val="accent3">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1827169" y="1272588"/>
              <a:ext cx="507966" cy="393513"/>
            </a:xfrm>
            <a:prstGeom prst="rightArrow">
              <a:avLst>
                <a:gd name="adj1" fmla="val 60000"/>
                <a:gd name="adj2" fmla="val 50000"/>
              </a:avLst>
            </a:prstGeom>
            <a:solidFill>
              <a:srgbClr val="9A8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827169" y="1351291"/>
              <a:ext cx="389912" cy="2361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Rockwell"/>
                <a:buNone/>
              </a:pPr>
              <a:endParaRPr sz="1000">
                <a:solidFill>
                  <a:schemeClr val="lt1"/>
                </a:solidFill>
                <a:latin typeface="Rockwell"/>
                <a:ea typeface="Rockwell"/>
                <a:cs typeface="Rockwell"/>
                <a:sym typeface="Rockwell"/>
              </a:endParaRPr>
            </a:p>
          </p:txBody>
        </p:sp>
        <p:sp>
          <p:nvSpPr>
            <p:cNvPr id="157" name="Google Shape;157;p4"/>
            <p:cNvSpPr/>
            <p:nvPr/>
          </p:nvSpPr>
          <p:spPr>
            <a:xfrm>
              <a:off x="2545989" y="1161211"/>
              <a:ext cx="1580557" cy="924402"/>
            </a:xfrm>
            <a:prstGeom prst="roundRect">
              <a:avLst>
                <a:gd name="adj" fmla="val 10000"/>
              </a:avLst>
            </a:prstGeom>
            <a:solidFill>
              <a:schemeClr val="accent3">
                <a:alpha val="80000"/>
              </a:schemeClr>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2545989" y="1161211"/>
              <a:ext cx="1580557" cy="616268"/>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a:solidFill>
                    <a:schemeClr val="dk1"/>
                  </a:solidFill>
                  <a:latin typeface="Rockwell"/>
                  <a:ea typeface="Rockwell"/>
                  <a:cs typeface="Rockwell"/>
                  <a:sym typeface="Rockwell"/>
                </a:rPr>
                <a:t>Transferring files to VMware.</a:t>
              </a:r>
              <a:endParaRPr/>
            </a:p>
          </p:txBody>
        </p:sp>
        <p:sp>
          <p:nvSpPr>
            <p:cNvPr id="159" name="Google Shape;159;p4"/>
            <p:cNvSpPr/>
            <p:nvPr/>
          </p:nvSpPr>
          <p:spPr>
            <a:xfrm>
              <a:off x="2869718" y="1777479"/>
              <a:ext cx="1580557" cy="691200"/>
            </a:xfrm>
            <a:prstGeom prst="roundRect">
              <a:avLst>
                <a:gd name="adj" fmla="val 10000"/>
              </a:avLst>
            </a:prstGeom>
            <a:solidFill>
              <a:schemeClr val="lt1">
                <a:alpha val="89803"/>
              </a:schemeClr>
            </a:solidFill>
            <a:ln w="12700" cap="flat" cmpd="sng">
              <a:solidFill>
                <a:schemeClr val="accent3">
                  <a:alpha val="8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4366154" y="1272588"/>
              <a:ext cx="507966" cy="393513"/>
            </a:xfrm>
            <a:prstGeom prst="rightArrow">
              <a:avLst>
                <a:gd name="adj1" fmla="val 60000"/>
                <a:gd name="adj2" fmla="val 50000"/>
              </a:avLst>
            </a:prstGeom>
            <a:solidFill>
              <a:srgbClr val="AD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txBox="1"/>
            <p:nvPr/>
          </p:nvSpPr>
          <p:spPr>
            <a:xfrm>
              <a:off x="4366154" y="1351291"/>
              <a:ext cx="389912" cy="2361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Rockwell"/>
                <a:buNone/>
              </a:pPr>
              <a:endParaRPr sz="1000">
                <a:solidFill>
                  <a:schemeClr val="lt1"/>
                </a:solidFill>
                <a:latin typeface="Rockwell"/>
                <a:ea typeface="Rockwell"/>
                <a:cs typeface="Rockwell"/>
                <a:sym typeface="Rockwell"/>
              </a:endParaRPr>
            </a:p>
          </p:txBody>
        </p:sp>
        <p:sp>
          <p:nvSpPr>
            <p:cNvPr id="162" name="Google Shape;162;p4"/>
            <p:cNvSpPr/>
            <p:nvPr/>
          </p:nvSpPr>
          <p:spPr>
            <a:xfrm>
              <a:off x="5084974" y="1161211"/>
              <a:ext cx="1580557" cy="924402"/>
            </a:xfrm>
            <a:prstGeom prst="roundRect">
              <a:avLst>
                <a:gd name="adj" fmla="val 10000"/>
              </a:avLst>
            </a:prstGeom>
            <a:solidFill>
              <a:schemeClr val="accent3">
                <a:alpha val="69803"/>
              </a:schemeClr>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txBox="1"/>
            <p:nvPr/>
          </p:nvSpPr>
          <p:spPr>
            <a:xfrm>
              <a:off x="5084974" y="1161211"/>
              <a:ext cx="1580557" cy="616268"/>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a:solidFill>
                    <a:schemeClr val="dk1"/>
                  </a:solidFill>
                  <a:latin typeface="Rockwell"/>
                  <a:ea typeface="Rockwell"/>
                  <a:cs typeface="Rockwell"/>
                  <a:sym typeface="Rockwell"/>
                </a:rPr>
                <a:t>Transforming local directory files to HDFS</a:t>
              </a:r>
              <a:endParaRPr/>
            </a:p>
          </p:txBody>
        </p:sp>
        <p:sp>
          <p:nvSpPr>
            <p:cNvPr id="164" name="Google Shape;164;p4"/>
            <p:cNvSpPr/>
            <p:nvPr/>
          </p:nvSpPr>
          <p:spPr>
            <a:xfrm>
              <a:off x="5408703" y="1777479"/>
              <a:ext cx="1580557" cy="691200"/>
            </a:xfrm>
            <a:prstGeom prst="roundRect">
              <a:avLst>
                <a:gd name="adj" fmla="val 10000"/>
              </a:avLst>
            </a:prstGeom>
            <a:solidFill>
              <a:schemeClr val="lt1">
                <a:alpha val="89803"/>
              </a:schemeClr>
            </a:solidFill>
            <a:ln w="12700" cap="flat" cmpd="sng">
              <a:solidFill>
                <a:schemeClr val="accent3">
                  <a:alpha val="6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6905138" y="1272588"/>
              <a:ext cx="507966" cy="393513"/>
            </a:xfrm>
            <a:prstGeom prst="rightArrow">
              <a:avLst>
                <a:gd name="adj1" fmla="val 60000"/>
                <a:gd name="adj2" fmla="val 50000"/>
              </a:avLst>
            </a:prstGeom>
            <a:solidFill>
              <a:srgbClr val="C1B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txBox="1"/>
            <p:nvPr/>
          </p:nvSpPr>
          <p:spPr>
            <a:xfrm>
              <a:off x="6905138" y="1351291"/>
              <a:ext cx="389912" cy="2361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Rockwell"/>
                <a:buNone/>
              </a:pPr>
              <a:endParaRPr sz="1000">
                <a:solidFill>
                  <a:schemeClr val="lt1"/>
                </a:solidFill>
                <a:latin typeface="Rockwell"/>
                <a:ea typeface="Rockwell"/>
                <a:cs typeface="Rockwell"/>
                <a:sym typeface="Rockwell"/>
              </a:endParaRPr>
            </a:p>
          </p:txBody>
        </p:sp>
        <p:sp>
          <p:nvSpPr>
            <p:cNvPr id="167" name="Google Shape;167;p4"/>
            <p:cNvSpPr/>
            <p:nvPr/>
          </p:nvSpPr>
          <p:spPr>
            <a:xfrm>
              <a:off x="7623959" y="1161211"/>
              <a:ext cx="1580557" cy="924402"/>
            </a:xfrm>
            <a:prstGeom prst="roundRect">
              <a:avLst>
                <a:gd name="adj" fmla="val 10000"/>
              </a:avLst>
            </a:prstGeom>
            <a:solidFill>
              <a:schemeClr val="accent3">
                <a:alpha val="60000"/>
              </a:schemeClr>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txBox="1"/>
            <p:nvPr/>
          </p:nvSpPr>
          <p:spPr>
            <a:xfrm>
              <a:off x="7623959" y="1161211"/>
              <a:ext cx="1580557" cy="616268"/>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a:solidFill>
                    <a:schemeClr val="dk1"/>
                  </a:solidFill>
                  <a:latin typeface="Rockwell"/>
                  <a:ea typeface="Rockwell"/>
                  <a:cs typeface="Rockwell"/>
                  <a:sym typeface="Rockwell"/>
                </a:rPr>
                <a:t>Importing data</a:t>
              </a:r>
              <a:endParaRPr/>
            </a:p>
          </p:txBody>
        </p:sp>
        <p:sp>
          <p:nvSpPr>
            <p:cNvPr id="169" name="Google Shape;169;p4"/>
            <p:cNvSpPr/>
            <p:nvPr/>
          </p:nvSpPr>
          <p:spPr>
            <a:xfrm>
              <a:off x="7947687" y="1777479"/>
              <a:ext cx="1580557" cy="691200"/>
            </a:xfrm>
            <a:prstGeom prst="roundRect">
              <a:avLst>
                <a:gd name="adj" fmla="val 10000"/>
              </a:avLst>
            </a:prstGeom>
            <a:solidFill>
              <a:schemeClr val="lt1">
                <a:alpha val="89803"/>
              </a:schemeClr>
            </a:solidFill>
            <a:ln w="12700" cap="flat" cmpd="sng">
              <a:solidFill>
                <a:schemeClr val="accent3">
                  <a:alpha val="6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9444123" y="1272588"/>
              <a:ext cx="507966" cy="393513"/>
            </a:xfrm>
            <a:prstGeom prst="rightArrow">
              <a:avLst>
                <a:gd name="adj1" fmla="val 60000"/>
                <a:gd name="adj2" fmla="val 50000"/>
              </a:avLst>
            </a:prstGeom>
            <a:solidFill>
              <a:srgbClr val="D6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txBox="1"/>
            <p:nvPr/>
          </p:nvSpPr>
          <p:spPr>
            <a:xfrm>
              <a:off x="9444123" y="1351291"/>
              <a:ext cx="389912" cy="2361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Rockwell"/>
                <a:buNone/>
              </a:pPr>
              <a:endParaRPr sz="1000">
                <a:solidFill>
                  <a:schemeClr val="lt1"/>
                </a:solidFill>
                <a:latin typeface="Rockwell"/>
                <a:ea typeface="Rockwell"/>
                <a:cs typeface="Rockwell"/>
                <a:sym typeface="Rockwell"/>
              </a:endParaRPr>
            </a:p>
          </p:txBody>
        </p:sp>
        <p:sp>
          <p:nvSpPr>
            <p:cNvPr id="172" name="Google Shape;172;p4"/>
            <p:cNvSpPr/>
            <p:nvPr/>
          </p:nvSpPr>
          <p:spPr>
            <a:xfrm>
              <a:off x="10162943" y="1161211"/>
              <a:ext cx="1580557" cy="924402"/>
            </a:xfrm>
            <a:prstGeom prst="roundRect">
              <a:avLst>
                <a:gd name="adj" fmla="val 10000"/>
              </a:avLst>
            </a:prstGeom>
            <a:solidFill>
              <a:schemeClr val="accent3">
                <a:alpha val="49803"/>
              </a:schemeClr>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txBox="1"/>
            <p:nvPr/>
          </p:nvSpPr>
          <p:spPr>
            <a:xfrm>
              <a:off x="10162943" y="1161211"/>
              <a:ext cx="1580557" cy="616268"/>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dk1"/>
                </a:buClr>
                <a:buSzPts val="1200"/>
                <a:buFont typeface="Rockwell"/>
                <a:buNone/>
              </a:pPr>
              <a:r>
                <a:rPr lang="en-US" sz="1200">
                  <a:solidFill>
                    <a:schemeClr val="dk1"/>
                  </a:solidFill>
                  <a:latin typeface="Rockwell"/>
                  <a:ea typeface="Rockwell"/>
                  <a:cs typeface="Rockwell"/>
                  <a:sym typeface="Rockwell"/>
                </a:rPr>
                <a:t>Importing tables into Tableau using ODBC driver</a:t>
              </a:r>
              <a:endParaRPr/>
            </a:p>
          </p:txBody>
        </p:sp>
        <p:sp>
          <p:nvSpPr>
            <p:cNvPr id="174" name="Google Shape;174;p4"/>
            <p:cNvSpPr/>
            <p:nvPr/>
          </p:nvSpPr>
          <p:spPr>
            <a:xfrm>
              <a:off x="10486672" y="1777479"/>
              <a:ext cx="1580557" cy="691200"/>
            </a:xfrm>
            <a:prstGeom prst="roundRect">
              <a:avLst>
                <a:gd name="adj" fmla="val 10000"/>
              </a:avLst>
            </a:prstGeom>
            <a:solidFill>
              <a:schemeClr val="lt1">
                <a:alpha val="89803"/>
              </a:schemeClr>
            </a:solidFill>
            <a:ln w="12700" cap="flat" cmpd="sng">
              <a:solidFill>
                <a:schemeClr val="accent3">
                  <a:alpha val="4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 name="Google Shape;175;p4" descr="Csv file - Free files and folders icons"/>
          <p:cNvPicPr preferRelativeResize="0"/>
          <p:nvPr/>
        </p:nvPicPr>
        <p:blipFill rotWithShape="1">
          <a:blip r:embed="rId3">
            <a:alphaModFix/>
          </a:blip>
          <a:srcRect/>
          <a:stretch/>
        </p:blipFill>
        <p:spPr>
          <a:xfrm>
            <a:off x="835940" y="2297454"/>
            <a:ext cx="557851" cy="589382"/>
          </a:xfrm>
          <a:prstGeom prst="rect">
            <a:avLst/>
          </a:prstGeom>
          <a:noFill/>
          <a:ln>
            <a:noFill/>
          </a:ln>
        </p:spPr>
      </p:pic>
      <p:pic>
        <p:nvPicPr>
          <p:cNvPr id="176" name="Google Shape;176;p4" descr="Logo vmware free vector icon - Iconbolt"/>
          <p:cNvPicPr preferRelativeResize="0"/>
          <p:nvPr/>
        </p:nvPicPr>
        <p:blipFill rotWithShape="1">
          <a:blip r:embed="rId4">
            <a:alphaModFix/>
          </a:blip>
          <a:srcRect l="24270" t="14521" r="23820" b="14521"/>
          <a:stretch/>
        </p:blipFill>
        <p:spPr>
          <a:xfrm>
            <a:off x="3264568" y="2342034"/>
            <a:ext cx="881168" cy="583873"/>
          </a:xfrm>
          <a:prstGeom prst="rect">
            <a:avLst/>
          </a:prstGeom>
          <a:noFill/>
          <a:ln>
            <a:noFill/>
          </a:ln>
        </p:spPr>
      </p:pic>
      <p:pic>
        <p:nvPicPr>
          <p:cNvPr id="177" name="Google Shape;177;p4" descr="Hadoop brings far-flung people together across time and space"/>
          <p:cNvPicPr preferRelativeResize="0"/>
          <p:nvPr/>
        </p:nvPicPr>
        <p:blipFill rotWithShape="1">
          <a:blip r:embed="rId5">
            <a:alphaModFix/>
          </a:blip>
          <a:srcRect/>
          <a:stretch/>
        </p:blipFill>
        <p:spPr>
          <a:xfrm>
            <a:off x="5875703" y="2318907"/>
            <a:ext cx="735581" cy="627957"/>
          </a:xfrm>
          <a:prstGeom prst="rect">
            <a:avLst/>
          </a:prstGeom>
          <a:noFill/>
          <a:ln>
            <a:noFill/>
          </a:ln>
        </p:spPr>
      </p:pic>
      <p:pic>
        <p:nvPicPr>
          <p:cNvPr id="178" name="Google Shape;178;p4" descr="Apache Impala- Features and Architecture - Analytics Vidhya"/>
          <p:cNvPicPr preferRelativeResize="0"/>
          <p:nvPr/>
        </p:nvPicPr>
        <p:blipFill rotWithShape="1">
          <a:blip r:embed="rId6">
            <a:alphaModFix/>
          </a:blip>
          <a:srcRect l="11471" t="11919" r="8993" b="3959"/>
          <a:stretch/>
        </p:blipFill>
        <p:spPr>
          <a:xfrm>
            <a:off x="8192349" y="2294974"/>
            <a:ext cx="1239790" cy="642508"/>
          </a:xfrm>
          <a:prstGeom prst="rect">
            <a:avLst/>
          </a:prstGeom>
          <a:noFill/>
          <a:ln>
            <a:noFill/>
          </a:ln>
        </p:spPr>
      </p:pic>
      <p:pic>
        <p:nvPicPr>
          <p:cNvPr id="179" name="Google Shape;179;p4" descr="Big Data Services"/>
          <p:cNvPicPr preferRelativeResize="0"/>
          <p:nvPr/>
        </p:nvPicPr>
        <p:blipFill rotWithShape="1">
          <a:blip r:embed="rId7">
            <a:alphaModFix/>
          </a:blip>
          <a:srcRect l="8060" r="6003" b="6817"/>
          <a:stretch/>
        </p:blipFill>
        <p:spPr>
          <a:xfrm>
            <a:off x="5416663" y="233108"/>
            <a:ext cx="1224738" cy="720712"/>
          </a:xfrm>
          <a:prstGeom prst="rect">
            <a:avLst/>
          </a:prstGeom>
          <a:solidFill>
            <a:schemeClr val="lt1"/>
          </a:solidFill>
          <a:ln>
            <a:noFill/>
          </a:ln>
        </p:spPr>
      </p:pic>
      <p:sp>
        <p:nvSpPr>
          <p:cNvPr id="180" name="Google Shape;180;p4"/>
          <p:cNvSpPr/>
          <p:nvPr/>
        </p:nvSpPr>
        <p:spPr>
          <a:xfrm>
            <a:off x="5812220" y="956441"/>
            <a:ext cx="430924" cy="572813"/>
          </a:xfrm>
          <a:prstGeom prst="downArrow">
            <a:avLst>
              <a:gd name="adj1" fmla="val 50000"/>
              <a:gd name="adj2" fmla="val 50000"/>
            </a:avLst>
          </a:prstGeom>
          <a:solidFill>
            <a:srgbClr val="F4CCC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pic>
        <p:nvPicPr>
          <p:cNvPr id="181" name="Google Shape;181;p4" descr="Tableau - Workforce EdTech"/>
          <p:cNvPicPr preferRelativeResize="0"/>
          <p:nvPr/>
        </p:nvPicPr>
        <p:blipFill rotWithShape="1">
          <a:blip r:embed="rId8">
            <a:alphaModFix/>
          </a:blip>
          <a:srcRect t="14844" b="16750"/>
          <a:stretch/>
        </p:blipFill>
        <p:spPr>
          <a:xfrm>
            <a:off x="10870174" y="2342237"/>
            <a:ext cx="891211" cy="610353"/>
          </a:xfrm>
          <a:prstGeom prst="rect">
            <a:avLst/>
          </a:prstGeom>
          <a:noFill/>
          <a:ln>
            <a:noFill/>
          </a:ln>
        </p:spPr>
      </p:pic>
      <p:pic>
        <p:nvPicPr>
          <p:cNvPr id="182" name="Google Shape;182;p4"/>
          <p:cNvPicPr preferRelativeResize="0"/>
          <p:nvPr/>
        </p:nvPicPr>
        <p:blipFill rotWithShape="1">
          <a:blip r:embed="rId9">
            <a:alphaModFix/>
          </a:blip>
          <a:srcRect/>
          <a:stretch/>
        </p:blipFill>
        <p:spPr>
          <a:xfrm>
            <a:off x="265552" y="4155918"/>
            <a:ext cx="11721330" cy="2076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pic>
        <p:nvPicPr>
          <p:cNvPr id="187" name="Google Shape;187;p5"/>
          <p:cNvPicPr preferRelativeResize="0"/>
          <p:nvPr/>
        </p:nvPicPr>
        <p:blipFill rotWithShape="1">
          <a:blip r:embed="rId3">
            <a:alphaModFix/>
          </a:blip>
          <a:srcRect/>
          <a:stretch/>
        </p:blipFill>
        <p:spPr>
          <a:xfrm>
            <a:off x="19834" y="616873"/>
            <a:ext cx="5777405" cy="2785640"/>
          </a:xfrm>
          <a:prstGeom prst="rect">
            <a:avLst/>
          </a:prstGeom>
          <a:noFill/>
          <a:ln>
            <a:noFill/>
          </a:ln>
        </p:spPr>
      </p:pic>
      <p:cxnSp>
        <p:nvCxnSpPr>
          <p:cNvPr id="188" name="Google Shape;188;p5"/>
          <p:cNvCxnSpPr/>
          <p:nvPr/>
        </p:nvCxnSpPr>
        <p:spPr>
          <a:xfrm>
            <a:off x="6091214" y="1111170"/>
            <a:ext cx="11040" cy="4645103"/>
          </a:xfrm>
          <a:prstGeom prst="straightConnector1">
            <a:avLst/>
          </a:prstGeom>
          <a:noFill/>
          <a:ln w="19050" cap="flat" cmpd="sng">
            <a:solidFill>
              <a:srgbClr val="7F7F7F"/>
            </a:solidFill>
            <a:prstDash val="solid"/>
            <a:round/>
            <a:headEnd type="none" w="sm" len="sm"/>
            <a:tailEnd type="none" w="sm" len="sm"/>
          </a:ln>
        </p:spPr>
      </p:cxnSp>
      <p:pic>
        <p:nvPicPr>
          <p:cNvPr id="189" name="Google Shape;189;p5"/>
          <p:cNvPicPr preferRelativeResize="0"/>
          <p:nvPr/>
        </p:nvPicPr>
        <p:blipFill rotWithShape="1">
          <a:blip r:embed="rId4">
            <a:alphaModFix/>
          </a:blip>
          <a:srcRect/>
          <a:stretch/>
        </p:blipFill>
        <p:spPr>
          <a:xfrm>
            <a:off x="6296522" y="619697"/>
            <a:ext cx="5500583" cy="2809301"/>
          </a:xfrm>
          <a:prstGeom prst="rect">
            <a:avLst/>
          </a:prstGeom>
          <a:noFill/>
          <a:ln>
            <a:noFill/>
          </a:ln>
        </p:spPr>
      </p:pic>
      <p:cxnSp>
        <p:nvCxnSpPr>
          <p:cNvPr id="190" name="Google Shape;190;p5"/>
          <p:cNvCxnSpPr/>
          <p:nvPr/>
        </p:nvCxnSpPr>
        <p:spPr>
          <a:xfrm>
            <a:off x="1403027" y="3428998"/>
            <a:ext cx="4188904" cy="1"/>
          </a:xfrm>
          <a:prstGeom prst="straightConnector1">
            <a:avLst/>
          </a:prstGeom>
          <a:noFill/>
          <a:ln w="19050" cap="flat" cmpd="sng">
            <a:solidFill>
              <a:srgbClr val="7F7F7F"/>
            </a:solidFill>
            <a:prstDash val="solid"/>
            <a:round/>
            <a:headEnd type="none" w="sm" len="sm"/>
            <a:tailEnd type="none" w="sm" len="sm"/>
          </a:ln>
        </p:spPr>
      </p:cxnSp>
      <p:cxnSp>
        <p:nvCxnSpPr>
          <p:cNvPr id="191" name="Google Shape;191;p5"/>
          <p:cNvCxnSpPr/>
          <p:nvPr/>
        </p:nvCxnSpPr>
        <p:spPr>
          <a:xfrm>
            <a:off x="6610334" y="3428998"/>
            <a:ext cx="4188904" cy="1"/>
          </a:xfrm>
          <a:prstGeom prst="straightConnector1">
            <a:avLst/>
          </a:prstGeom>
          <a:noFill/>
          <a:ln w="19050" cap="flat" cmpd="sng">
            <a:solidFill>
              <a:srgbClr val="7F7F7F"/>
            </a:solidFill>
            <a:prstDash val="solid"/>
            <a:round/>
            <a:headEnd type="none" w="sm" len="sm"/>
            <a:tailEnd type="none" w="sm" len="sm"/>
          </a:ln>
        </p:spPr>
      </p:cxnSp>
      <p:pic>
        <p:nvPicPr>
          <p:cNvPr id="192" name="Google Shape;192;p5"/>
          <p:cNvPicPr preferRelativeResize="0"/>
          <p:nvPr/>
        </p:nvPicPr>
        <p:blipFill rotWithShape="1">
          <a:blip r:embed="rId5">
            <a:alphaModFix/>
          </a:blip>
          <a:srcRect/>
          <a:stretch/>
        </p:blipFill>
        <p:spPr>
          <a:xfrm>
            <a:off x="14447" y="3458313"/>
            <a:ext cx="6039504" cy="3336082"/>
          </a:xfrm>
          <a:prstGeom prst="rect">
            <a:avLst/>
          </a:prstGeom>
          <a:noFill/>
          <a:ln>
            <a:noFill/>
          </a:ln>
        </p:spPr>
      </p:pic>
      <p:pic>
        <p:nvPicPr>
          <p:cNvPr id="193" name="Google Shape;193;p5"/>
          <p:cNvPicPr preferRelativeResize="0"/>
          <p:nvPr/>
        </p:nvPicPr>
        <p:blipFill rotWithShape="1">
          <a:blip r:embed="rId6">
            <a:alphaModFix/>
          </a:blip>
          <a:srcRect/>
          <a:stretch/>
        </p:blipFill>
        <p:spPr>
          <a:xfrm>
            <a:off x="6396229" y="3575864"/>
            <a:ext cx="4876863" cy="3100980"/>
          </a:xfrm>
          <a:prstGeom prst="rect">
            <a:avLst/>
          </a:prstGeom>
          <a:noFill/>
          <a:ln>
            <a:noFill/>
          </a:ln>
        </p:spPr>
      </p:pic>
      <p:sp>
        <p:nvSpPr>
          <p:cNvPr id="194" name="Google Shape;194;p5"/>
          <p:cNvSpPr txBox="1"/>
          <p:nvPr/>
        </p:nvSpPr>
        <p:spPr>
          <a:xfrm>
            <a:off x="20948" y="5968"/>
            <a:ext cx="7894616" cy="55510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5400"/>
              <a:buFont typeface="Rockwell"/>
              <a:buNone/>
            </a:pPr>
            <a:r>
              <a:rPr lang="en-US" sz="3600" cap="none" dirty="0">
                <a:latin typeface="Rockwell"/>
                <a:ea typeface="Rockwell"/>
                <a:cs typeface="Rockwell"/>
                <a:sym typeface="Rockwell"/>
              </a:rPr>
              <a:t>LINEAR REGRESSION</a:t>
            </a: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Rockwell"/>
              <a:buNone/>
            </a:pPr>
            <a:endParaRPr sz="1800" b="0" i="0" u="none" strike="noStrike" cap="none" dirty="0">
              <a:solidFill>
                <a:srgbClr val="FFFFFF"/>
              </a:solidFill>
              <a:latin typeface="Rockwell"/>
              <a:ea typeface="Rockwell"/>
              <a:cs typeface="Rockwell"/>
              <a:sym typeface="Rockwell"/>
            </a:endParaRPr>
          </a:p>
        </p:txBody>
      </p:sp>
      <p:sp>
        <p:nvSpPr>
          <p:cNvPr id="203" name="Google Shape;203;p6"/>
          <p:cNvSpPr/>
          <p:nvPr/>
        </p:nvSpPr>
        <p:spPr>
          <a:xfrm>
            <a:off x="11401725" y="6229681"/>
            <a:ext cx="457200" cy="45720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4" name="Google Shape;204;p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5" name="Google Shape;205;p6"/>
          <p:cNvSpPr txBox="1"/>
          <p:nvPr/>
        </p:nvSpPr>
        <p:spPr>
          <a:xfrm>
            <a:off x="7786255" y="729972"/>
            <a:ext cx="4250318"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202124"/>
                </a:solidFill>
                <a:latin typeface="Rockwell"/>
                <a:ea typeface="Rockwell"/>
                <a:cs typeface="Rockwell"/>
                <a:sym typeface="Rockwell"/>
              </a:rPr>
              <a:t>HOW DOES THE SEVERITY OF RISKY DRIVING BEHAVIORS VARY AMONG DIFFERENT CITIES?</a:t>
            </a:r>
            <a:endParaRPr sz="1800" b="1" dirty="0">
              <a:solidFill>
                <a:schemeClr val="dk1"/>
              </a:solidFill>
              <a:latin typeface="Rockwell"/>
              <a:ea typeface="Rockwell"/>
              <a:cs typeface="Rockwell"/>
              <a:sym typeface="Rockwell"/>
            </a:endParaRPr>
          </a:p>
        </p:txBody>
      </p:sp>
      <p:pic>
        <p:nvPicPr>
          <p:cNvPr id="206" name="Google Shape;206;p6" descr="A screenshot of a screen shot of a number of cities&#10;&#10;Description automatically generated"/>
          <p:cNvPicPr preferRelativeResize="0"/>
          <p:nvPr/>
        </p:nvPicPr>
        <p:blipFill rotWithShape="1">
          <a:blip r:embed="rId4">
            <a:alphaModFix/>
          </a:blip>
          <a:srcRect/>
          <a:stretch/>
        </p:blipFill>
        <p:spPr>
          <a:xfrm>
            <a:off x="5653029" y="1110484"/>
            <a:ext cx="2133226" cy="4247276"/>
          </a:xfrm>
          <a:prstGeom prst="rect">
            <a:avLst/>
          </a:prstGeom>
          <a:noFill/>
          <a:ln>
            <a:noFill/>
          </a:ln>
        </p:spPr>
      </p:pic>
      <p:pic>
        <p:nvPicPr>
          <p:cNvPr id="207" name="Google Shape;207;p6"/>
          <p:cNvPicPr preferRelativeResize="0"/>
          <p:nvPr/>
        </p:nvPicPr>
        <p:blipFill rotWithShape="1">
          <a:blip r:embed="rId5">
            <a:alphaModFix/>
          </a:blip>
          <a:srcRect/>
          <a:stretch/>
        </p:blipFill>
        <p:spPr>
          <a:xfrm>
            <a:off x="89868" y="915355"/>
            <a:ext cx="5407734" cy="5027289"/>
          </a:xfrm>
          <a:prstGeom prst="rect">
            <a:avLst/>
          </a:prstGeom>
          <a:noFill/>
          <a:ln>
            <a:noFill/>
          </a:ln>
        </p:spPr>
      </p:pic>
      <p:sp>
        <p:nvSpPr>
          <p:cNvPr id="208" name="Google Shape;208;p6"/>
          <p:cNvSpPr txBox="1"/>
          <p:nvPr/>
        </p:nvSpPr>
        <p:spPr>
          <a:xfrm>
            <a:off x="8044873" y="2230212"/>
            <a:ext cx="3991700"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Rockwell"/>
                <a:ea typeface="Rockwell"/>
                <a:cs typeface="Rockwell"/>
                <a:sym typeface="Rockwell"/>
              </a:rPr>
              <a:t>- Image shows top 15 cities by average risk factor for driving events.​</a:t>
            </a:r>
            <a:endParaRPr sz="1800" dirty="0"/>
          </a:p>
          <a:p>
            <a:pPr marL="0" marR="0" lvl="0" indent="0" algn="l" rtl="0">
              <a:spcBef>
                <a:spcPts val="0"/>
              </a:spcBef>
              <a:spcAft>
                <a:spcPts val="0"/>
              </a:spcAft>
              <a:buNone/>
            </a:pPr>
            <a:endParaRPr sz="1800" dirty="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dirty="0">
                <a:solidFill>
                  <a:schemeClr val="dk1"/>
                </a:solidFill>
                <a:latin typeface="Rockwell"/>
                <a:ea typeface="Rockwell"/>
                <a:cs typeface="Rockwell"/>
                <a:sym typeface="Rockwell"/>
              </a:rPr>
              <a:t>- Helps understand high-risk event distribution.​</a:t>
            </a:r>
            <a:endParaRPr sz="1800" dirty="0"/>
          </a:p>
          <a:p>
            <a:pPr marL="0" marR="0" lvl="0" indent="0" algn="l" rtl="0">
              <a:spcBef>
                <a:spcPts val="0"/>
              </a:spcBef>
              <a:spcAft>
                <a:spcPts val="0"/>
              </a:spcAft>
              <a:buNone/>
            </a:pPr>
            <a:endParaRPr sz="1800" dirty="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dirty="0">
                <a:solidFill>
                  <a:schemeClr val="dk1"/>
                </a:solidFill>
                <a:latin typeface="Rockwell"/>
                <a:ea typeface="Rockwell"/>
                <a:cs typeface="Rockwell"/>
                <a:sym typeface="Rockwell"/>
              </a:rPr>
              <a:t>- Analyze correlation between event frequency and risk scores.​</a:t>
            </a:r>
            <a:endParaRPr sz="1800" dirty="0"/>
          </a:p>
          <a:p>
            <a:pPr marL="0" marR="0" lvl="0" indent="0" algn="l" rtl="0">
              <a:spcBef>
                <a:spcPts val="0"/>
              </a:spcBef>
              <a:spcAft>
                <a:spcPts val="0"/>
              </a:spcAft>
              <a:buNone/>
            </a:pPr>
            <a:endParaRPr sz="1800" dirty="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dirty="0">
                <a:solidFill>
                  <a:schemeClr val="dk1"/>
                </a:solidFill>
                <a:latin typeface="Rockwell"/>
                <a:ea typeface="Rockwell"/>
                <a:cs typeface="Rockwell"/>
                <a:sym typeface="Rockwell"/>
              </a:rPr>
              <a:t>- Provides insights into overall risk levels in cities.​</a:t>
            </a:r>
            <a:endParaRPr sz="1800" dirty="0"/>
          </a:p>
          <a:p>
            <a:pPr marL="0" marR="0" lvl="0" indent="0" algn="l" rtl="0">
              <a:spcBef>
                <a:spcPts val="0"/>
              </a:spcBef>
              <a:spcAft>
                <a:spcPts val="0"/>
              </a:spcAft>
              <a:buNone/>
            </a:pPr>
            <a:endParaRPr sz="1800" dirty="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dirty="0">
                <a:solidFill>
                  <a:schemeClr val="dk1"/>
                </a:solidFill>
                <a:latin typeface="Rockwell"/>
                <a:ea typeface="Rockwell"/>
                <a:cs typeface="Rockwell"/>
                <a:sym typeface="Rockwell"/>
              </a:rPr>
              <a:t>- Enhances decision-making for risk mitigation strategies.</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grpSp>
        <p:nvGrpSpPr>
          <p:cNvPr id="213" name="Google Shape;213;p7"/>
          <p:cNvGrpSpPr/>
          <p:nvPr/>
        </p:nvGrpSpPr>
        <p:grpSpPr>
          <a:xfrm>
            <a:off x="11401725" y="6229681"/>
            <a:ext cx="457200" cy="457200"/>
            <a:chOff x="11361456" y="6195813"/>
            <a:chExt cx="548640" cy="548640"/>
          </a:xfrm>
        </p:grpSpPr>
        <p:sp>
          <p:nvSpPr>
            <p:cNvPr id="214" name="Google Shape;214;p7"/>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5" name="Google Shape;215;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17" name="Google Shape;217;p7"/>
          <p:cNvPicPr preferRelativeResize="0"/>
          <p:nvPr/>
        </p:nvPicPr>
        <p:blipFill rotWithShape="1">
          <a:blip r:embed="rId4">
            <a:alphaModFix/>
          </a:blip>
          <a:srcRect b="37441"/>
          <a:stretch/>
        </p:blipFill>
        <p:spPr>
          <a:xfrm>
            <a:off x="410400" y="3231300"/>
            <a:ext cx="5198975" cy="1910801"/>
          </a:xfrm>
          <a:prstGeom prst="rect">
            <a:avLst/>
          </a:prstGeom>
          <a:noFill/>
          <a:ln>
            <a:noFill/>
          </a:ln>
        </p:spPr>
      </p:pic>
      <p:sp>
        <p:nvSpPr>
          <p:cNvPr id="218" name="Google Shape;218;p7"/>
          <p:cNvSpPr txBox="1">
            <a:spLocks noGrp="1"/>
          </p:cNvSpPr>
          <p:nvPr>
            <p:ph type="body" idx="1"/>
          </p:nvPr>
        </p:nvSpPr>
        <p:spPr>
          <a:xfrm>
            <a:off x="6400799" y="222419"/>
            <a:ext cx="5299585" cy="6435270"/>
          </a:xfrm>
          <a:prstGeom prst="rect">
            <a:avLst/>
          </a:prstGeom>
          <a:noFill/>
          <a:ln>
            <a:noFill/>
          </a:ln>
        </p:spPr>
        <p:txBody>
          <a:bodyPr spcFirstLastPara="1" wrap="square" lIns="91425" tIns="45700" rIns="91425" bIns="45700" anchor="t" anchorCtr="0">
            <a:normAutofit lnSpcReduction="10000"/>
          </a:bodyPr>
          <a:lstStyle/>
          <a:p>
            <a:pPr marL="182880" lvl="0" indent="-85724" algn="l" rtl="0">
              <a:lnSpc>
                <a:spcPct val="90000"/>
              </a:lnSpc>
              <a:spcBef>
                <a:spcPts val="0"/>
              </a:spcBef>
              <a:spcAft>
                <a:spcPts val="0"/>
              </a:spcAft>
              <a:buSzPts val="1530"/>
              <a:buNone/>
            </a:pPr>
            <a:endParaRPr sz="1800" dirty="0"/>
          </a:p>
          <a:p>
            <a:pPr marL="182880" lvl="0" indent="-85724" algn="l" rtl="0">
              <a:lnSpc>
                <a:spcPct val="90000"/>
              </a:lnSpc>
              <a:spcBef>
                <a:spcPts val="1200"/>
              </a:spcBef>
              <a:spcAft>
                <a:spcPts val="0"/>
              </a:spcAft>
              <a:buSzPts val="1530"/>
              <a:buNone/>
            </a:pPr>
            <a:endParaRPr sz="1800" dirty="0"/>
          </a:p>
          <a:p>
            <a:pPr marL="182880" lvl="0" indent="-182880" algn="l" rtl="0">
              <a:lnSpc>
                <a:spcPct val="90000"/>
              </a:lnSpc>
              <a:spcBef>
                <a:spcPts val="1200"/>
              </a:spcBef>
              <a:spcAft>
                <a:spcPts val="0"/>
              </a:spcAft>
              <a:buSzPts val="1530"/>
              <a:buChar char="▪"/>
            </a:pPr>
            <a:endParaRPr lang="en-US" sz="1800" dirty="0"/>
          </a:p>
          <a:p>
            <a:pPr marL="182880" lvl="0" indent="-182880" algn="l" rtl="0">
              <a:lnSpc>
                <a:spcPct val="90000"/>
              </a:lnSpc>
              <a:spcBef>
                <a:spcPts val="1200"/>
              </a:spcBef>
              <a:spcAft>
                <a:spcPts val="0"/>
              </a:spcAft>
              <a:buSzPts val="1530"/>
              <a:buChar char="▪"/>
            </a:pPr>
            <a:endParaRPr lang="en-US" sz="1800" dirty="0"/>
          </a:p>
          <a:p>
            <a:pPr marL="182880" lvl="0" indent="-182880" algn="l" rtl="0">
              <a:lnSpc>
                <a:spcPct val="90000"/>
              </a:lnSpc>
              <a:spcBef>
                <a:spcPts val="1200"/>
              </a:spcBef>
              <a:spcAft>
                <a:spcPts val="0"/>
              </a:spcAft>
              <a:buSzPts val="1530"/>
              <a:buChar char="▪"/>
            </a:pPr>
            <a:r>
              <a:rPr lang="en-US" sz="1800" dirty="0"/>
              <a:t>The chart lists the top 10 drivers with high risk factors, ranging from highest to lowest.</a:t>
            </a:r>
            <a:endParaRPr dirty="0"/>
          </a:p>
          <a:p>
            <a:pPr marL="182880" lvl="0" indent="-182880" algn="l" rtl="0">
              <a:lnSpc>
                <a:spcPct val="90000"/>
              </a:lnSpc>
              <a:spcBef>
                <a:spcPts val="1200"/>
              </a:spcBef>
              <a:spcAft>
                <a:spcPts val="0"/>
              </a:spcAft>
              <a:buSzPts val="1530"/>
              <a:buChar char="▪"/>
            </a:pPr>
            <a:r>
              <a:rPr lang="en-US" sz="1800" dirty="0"/>
              <a:t>The driver with the identifier A97 has the highest risk factor, significantly higher than the others.</a:t>
            </a:r>
            <a:endParaRPr dirty="0"/>
          </a:p>
          <a:p>
            <a:pPr marL="182880" lvl="0" indent="-182880" algn="l" rtl="0">
              <a:lnSpc>
                <a:spcPct val="90000"/>
              </a:lnSpc>
              <a:spcBef>
                <a:spcPts val="1200"/>
              </a:spcBef>
              <a:spcAft>
                <a:spcPts val="0"/>
              </a:spcAft>
              <a:buSzPts val="1530"/>
              <a:buChar char="▪"/>
            </a:pPr>
            <a:r>
              <a:rPr lang="en-US" sz="1800" dirty="0"/>
              <a:t>The risk factors range from above 30 for the highest to below 10 for the lowest.</a:t>
            </a:r>
            <a:endParaRPr dirty="0"/>
          </a:p>
          <a:p>
            <a:pPr marL="182880" lvl="0" indent="-85724" algn="l" rtl="0">
              <a:lnSpc>
                <a:spcPct val="90000"/>
              </a:lnSpc>
              <a:spcBef>
                <a:spcPts val="1200"/>
              </a:spcBef>
              <a:spcAft>
                <a:spcPts val="0"/>
              </a:spcAft>
              <a:buSzPts val="1530"/>
              <a:buNone/>
            </a:pPr>
            <a:endParaRPr sz="1800" dirty="0"/>
          </a:p>
          <a:p>
            <a:pPr marL="182880" lvl="0" indent="-85724" algn="l" rtl="0">
              <a:lnSpc>
                <a:spcPct val="90000"/>
              </a:lnSpc>
              <a:spcBef>
                <a:spcPts val="1200"/>
              </a:spcBef>
              <a:spcAft>
                <a:spcPts val="0"/>
              </a:spcAft>
              <a:buSzPts val="1530"/>
              <a:buNone/>
            </a:pPr>
            <a:endParaRPr sz="1800" dirty="0"/>
          </a:p>
          <a:p>
            <a:pPr marL="0" lvl="0" indent="0" algn="l" rtl="0">
              <a:lnSpc>
                <a:spcPct val="90000"/>
              </a:lnSpc>
              <a:spcBef>
                <a:spcPts val="1200"/>
              </a:spcBef>
              <a:spcAft>
                <a:spcPts val="0"/>
              </a:spcAft>
              <a:buSzPts val="1530"/>
              <a:buNone/>
            </a:pPr>
            <a:r>
              <a:rPr lang="en-US" sz="1800" dirty="0"/>
              <a:t>Recommendations:</a:t>
            </a:r>
            <a:endParaRPr dirty="0"/>
          </a:p>
          <a:p>
            <a:pPr marL="182880" lvl="0" indent="-182880" algn="l" rtl="0">
              <a:lnSpc>
                <a:spcPct val="90000"/>
              </a:lnSpc>
              <a:spcBef>
                <a:spcPts val="1200"/>
              </a:spcBef>
              <a:spcAft>
                <a:spcPts val="0"/>
              </a:spcAft>
              <a:buSzPts val="1530"/>
              <a:buChar char="▪"/>
            </a:pPr>
            <a:r>
              <a:rPr lang="en-US" sz="1800" dirty="0"/>
              <a:t>Focus on additional training for A97, who has the highest risk.</a:t>
            </a:r>
            <a:endParaRPr dirty="0"/>
          </a:p>
          <a:p>
            <a:pPr marL="182880" lvl="0" indent="-182880" algn="l" rtl="0">
              <a:lnSpc>
                <a:spcPct val="90000"/>
              </a:lnSpc>
              <a:spcBef>
                <a:spcPts val="1200"/>
              </a:spcBef>
              <a:spcAft>
                <a:spcPts val="0"/>
              </a:spcAft>
              <a:buSzPts val="1530"/>
              <a:buChar char="▪"/>
            </a:pPr>
            <a:r>
              <a:rPr lang="en-US" sz="1800" dirty="0"/>
              <a:t>Review and reinforce safety protocols with all listed drivers.</a:t>
            </a:r>
            <a:endParaRPr dirty="0"/>
          </a:p>
          <a:p>
            <a:pPr marL="182880" lvl="0" indent="-182880" algn="l" rtl="0">
              <a:lnSpc>
                <a:spcPct val="90000"/>
              </a:lnSpc>
              <a:spcBef>
                <a:spcPts val="1200"/>
              </a:spcBef>
              <a:spcAft>
                <a:spcPts val="0"/>
              </a:spcAft>
              <a:buSzPts val="1530"/>
              <a:buChar char="▪"/>
            </a:pPr>
            <a:r>
              <a:rPr lang="en-US" sz="1800" dirty="0"/>
              <a:t>Monitor these drivers more closely to track improvements.</a:t>
            </a:r>
            <a:endParaRPr dirty="0"/>
          </a:p>
          <a:p>
            <a:pPr marL="182880" lvl="0" indent="-85724" algn="l" rtl="0">
              <a:lnSpc>
                <a:spcPct val="90000"/>
              </a:lnSpc>
              <a:spcBef>
                <a:spcPts val="1200"/>
              </a:spcBef>
              <a:spcAft>
                <a:spcPts val="0"/>
              </a:spcAft>
              <a:buSzPts val="1530"/>
              <a:buNone/>
            </a:pPr>
            <a:endParaRPr sz="1800" dirty="0"/>
          </a:p>
        </p:txBody>
      </p:sp>
      <p:grpSp>
        <p:nvGrpSpPr>
          <p:cNvPr id="219" name="Google Shape;219;p7"/>
          <p:cNvGrpSpPr/>
          <p:nvPr/>
        </p:nvGrpSpPr>
        <p:grpSpPr>
          <a:xfrm>
            <a:off x="11401725" y="6229681"/>
            <a:ext cx="457200" cy="457200"/>
            <a:chOff x="11361456" y="6195813"/>
            <a:chExt cx="548640" cy="548640"/>
          </a:xfrm>
        </p:grpSpPr>
        <p:sp>
          <p:nvSpPr>
            <p:cNvPr id="220" name="Google Shape;220;p7"/>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1" name="Google Shape;221;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22" name="Google Shape;222;p7" descr="Bar chart outline"/>
          <p:cNvPicPr preferRelativeResize="0">
            <a:picLocks noGrp="1"/>
          </p:cNvPicPr>
          <p:nvPr>
            <p:ph type="body" idx="2"/>
          </p:nvPr>
        </p:nvPicPr>
        <p:blipFill rotWithShape="1">
          <a:blip r:embed="rId5">
            <a:alphaModFix/>
          </a:blip>
          <a:srcRect/>
          <a:stretch/>
        </p:blipFill>
        <p:spPr>
          <a:xfrm>
            <a:off x="123313" y="222419"/>
            <a:ext cx="470525" cy="470525"/>
          </a:xfrm>
          <a:prstGeom prst="rect">
            <a:avLst/>
          </a:prstGeom>
          <a:noFill/>
          <a:ln>
            <a:noFill/>
          </a:ln>
        </p:spPr>
      </p:pic>
      <p:pic>
        <p:nvPicPr>
          <p:cNvPr id="223" name="Google Shape;223;p7" descr="A screenshot of a graph&#10;&#10;Description automatically generated"/>
          <p:cNvPicPr preferRelativeResize="0"/>
          <p:nvPr/>
        </p:nvPicPr>
        <p:blipFill rotWithShape="1">
          <a:blip r:embed="rId6">
            <a:alphaModFix/>
          </a:blip>
          <a:srcRect/>
          <a:stretch/>
        </p:blipFill>
        <p:spPr>
          <a:xfrm>
            <a:off x="593838" y="222419"/>
            <a:ext cx="4998725" cy="3027407"/>
          </a:xfrm>
          <a:prstGeom prst="rect">
            <a:avLst/>
          </a:prstGeom>
          <a:noFill/>
          <a:ln>
            <a:noFill/>
          </a:ln>
        </p:spPr>
      </p:pic>
      <p:sp>
        <p:nvSpPr>
          <p:cNvPr id="224" name="Google Shape;224;p7"/>
          <p:cNvSpPr txBox="1"/>
          <p:nvPr/>
        </p:nvSpPr>
        <p:spPr>
          <a:xfrm>
            <a:off x="6344420" y="164938"/>
            <a:ext cx="572426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202124"/>
                </a:solidFill>
                <a:latin typeface="Rockwell"/>
                <a:ea typeface="Rockwell"/>
                <a:cs typeface="Rockwell"/>
                <a:sym typeface="Rockwell"/>
              </a:rPr>
              <a:t>WHO ARE THE TOP 10 RISKY DRIVERS, AND WHAT SPECIFIC BEHAVIORS CONTRIBUTE TO THE HIGHEST RISK FOR THE RISKIEST DRIVER?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grpSp>
        <p:nvGrpSpPr>
          <p:cNvPr id="229" name="Google Shape;229;p8"/>
          <p:cNvGrpSpPr/>
          <p:nvPr/>
        </p:nvGrpSpPr>
        <p:grpSpPr>
          <a:xfrm>
            <a:off x="11401725" y="6229681"/>
            <a:ext cx="457200" cy="457200"/>
            <a:chOff x="11361456" y="6195813"/>
            <a:chExt cx="548640" cy="548640"/>
          </a:xfrm>
        </p:grpSpPr>
        <p:sp>
          <p:nvSpPr>
            <p:cNvPr id="230" name="Google Shape;230;p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1" name="Google Shape;231;p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33" name="Google Shape;233;p8"/>
          <p:cNvSpPr txBox="1">
            <a:spLocks noGrp="1"/>
          </p:cNvSpPr>
          <p:nvPr>
            <p:ph type="body" idx="2"/>
          </p:nvPr>
        </p:nvSpPr>
        <p:spPr>
          <a:xfrm>
            <a:off x="5966692" y="1755590"/>
            <a:ext cx="5946380" cy="476194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360"/>
              <a:buChar char="▪"/>
            </a:pPr>
            <a:r>
              <a:rPr lang="en-US" sz="1600" dirty="0"/>
              <a:t>Bar chart shows average risk scores for drivers (A41, A85, A70, etc.). </a:t>
            </a:r>
          </a:p>
          <a:p>
            <a:pPr marL="0" lvl="0" indent="0" algn="l" rtl="0">
              <a:lnSpc>
                <a:spcPct val="90000"/>
              </a:lnSpc>
              <a:spcBef>
                <a:spcPts val="0"/>
              </a:spcBef>
              <a:spcAft>
                <a:spcPts val="0"/>
              </a:spcAft>
              <a:buSzPts val="1360"/>
              <a:buNone/>
            </a:pPr>
            <a:endParaRPr dirty="0"/>
          </a:p>
          <a:p>
            <a:pPr marL="182880" lvl="0" indent="-182880" algn="l" rtl="0">
              <a:lnSpc>
                <a:spcPct val="90000"/>
              </a:lnSpc>
              <a:spcBef>
                <a:spcPts val="1200"/>
              </a:spcBef>
              <a:spcAft>
                <a:spcPts val="0"/>
              </a:spcAft>
              <a:buSzPts val="1360"/>
              <a:buChar char="▪"/>
            </a:pPr>
            <a:r>
              <a:rPr lang="en-US" sz="1600" dirty="0"/>
              <a:t>Red indicates risk alerts triggered, green for no alerts. </a:t>
            </a:r>
            <a:endParaRPr dirty="0"/>
          </a:p>
          <a:p>
            <a:pPr marL="0" lvl="0" indent="0" algn="l" rtl="0">
              <a:lnSpc>
                <a:spcPct val="90000"/>
              </a:lnSpc>
              <a:spcBef>
                <a:spcPts val="1200"/>
              </a:spcBef>
              <a:spcAft>
                <a:spcPts val="0"/>
              </a:spcAft>
              <a:buSzPts val="1360"/>
              <a:buNone/>
            </a:pPr>
            <a:endParaRPr lang="en-US" sz="1600" dirty="0"/>
          </a:p>
          <a:p>
            <a:pPr marL="182880" lvl="0" indent="-182880" algn="l" rtl="0">
              <a:lnSpc>
                <a:spcPct val="90000"/>
              </a:lnSpc>
              <a:spcBef>
                <a:spcPts val="1200"/>
              </a:spcBef>
              <a:spcAft>
                <a:spcPts val="0"/>
              </a:spcAft>
              <a:buSzPts val="1360"/>
              <a:buChar char="▪"/>
            </a:pPr>
            <a:r>
              <a:rPr lang="en-US" sz="1600" dirty="0"/>
              <a:t>Helps identify high-risk drivers for corrective actions. </a:t>
            </a:r>
            <a:endParaRPr dirty="0"/>
          </a:p>
          <a:p>
            <a:pPr marL="182880" lvl="0" indent="-182880" algn="l" rtl="0">
              <a:lnSpc>
                <a:spcPct val="90000"/>
              </a:lnSpc>
              <a:spcBef>
                <a:spcPts val="1200"/>
              </a:spcBef>
              <a:spcAft>
                <a:spcPts val="0"/>
              </a:spcAft>
              <a:buSzPts val="1360"/>
              <a:buChar char="▪"/>
            </a:pPr>
            <a:endParaRPr lang="en-US" sz="1600" dirty="0"/>
          </a:p>
          <a:p>
            <a:pPr marL="182880" lvl="0" indent="-182880" algn="l" rtl="0">
              <a:lnSpc>
                <a:spcPct val="90000"/>
              </a:lnSpc>
              <a:spcBef>
                <a:spcPts val="1200"/>
              </a:spcBef>
              <a:spcAft>
                <a:spcPts val="0"/>
              </a:spcAft>
              <a:buSzPts val="1360"/>
              <a:buChar char="▪"/>
            </a:pPr>
            <a:r>
              <a:rPr lang="en-US" sz="1600" dirty="0"/>
              <a:t>Allows adjustments for improved safety and compliance.</a:t>
            </a:r>
            <a:endParaRPr dirty="0"/>
          </a:p>
          <a:p>
            <a:pPr marL="182880" lvl="0" indent="-96519" algn="l" rtl="0">
              <a:lnSpc>
                <a:spcPct val="90000"/>
              </a:lnSpc>
              <a:spcBef>
                <a:spcPts val="1200"/>
              </a:spcBef>
              <a:spcAft>
                <a:spcPts val="0"/>
              </a:spcAft>
              <a:buSzPts val="1360"/>
              <a:buNone/>
            </a:pPr>
            <a:endParaRPr sz="1600" dirty="0"/>
          </a:p>
        </p:txBody>
      </p:sp>
      <p:grpSp>
        <p:nvGrpSpPr>
          <p:cNvPr id="234" name="Google Shape;234;p8"/>
          <p:cNvGrpSpPr/>
          <p:nvPr/>
        </p:nvGrpSpPr>
        <p:grpSpPr>
          <a:xfrm>
            <a:off x="11401725" y="6229681"/>
            <a:ext cx="457200" cy="457200"/>
            <a:chOff x="11361456" y="6195813"/>
            <a:chExt cx="548640" cy="548640"/>
          </a:xfrm>
        </p:grpSpPr>
        <p:sp>
          <p:nvSpPr>
            <p:cNvPr id="235" name="Google Shape;235;p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6" name="Google Shape;236;p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37" name="Google Shape;237;p8" descr="Statistics with solid fill"/>
          <p:cNvPicPr preferRelativeResize="0">
            <a:picLocks noGrp="1"/>
          </p:cNvPicPr>
          <p:nvPr>
            <p:ph type="body" idx="1"/>
          </p:nvPr>
        </p:nvPicPr>
        <p:blipFill rotWithShape="1">
          <a:blip r:embed="rId4">
            <a:alphaModFix/>
          </a:blip>
          <a:srcRect/>
          <a:stretch/>
        </p:blipFill>
        <p:spPr>
          <a:xfrm>
            <a:off x="11347576" y="288414"/>
            <a:ext cx="565495" cy="607421"/>
          </a:xfrm>
          <a:prstGeom prst="rect">
            <a:avLst/>
          </a:prstGeom>
          <a:noFill/>
          <a:ln>
            <a:noFill/>
          </a:ln>
        </p:spPr>
      </p:pic>
      <p:pic>
        <p:nvPicPr>
          <p:cNvPr id="238" name="Google Shape;238;p8" descr="A graph of a number of red and gray bars&#10;&#10;Description automatically generated"/>
          <p:cNvPicPr preferRelativeResize="0"/>
          <p:nvPr/>
        </p:nvPicPr>
        <p:blipFill rotWithShape="1">
          <a:blip r:embed="rId5">
            <a:alphaModFix/>
          </a:blip>
          <a:srcRect/>
          <a:stretch/>
        </p:blipFill>
        <p:spPr>
          <a:xfrm>
            <a:off x="23275" y="0"/>
            <a:ext cx="5004486" cy="3156575"/>
          </a:xfrm>
          <a:prstGeom prst="rect">
            <a:avLst/>
          </a:prstGeom>
          <a:noFill/>
          <a:ln>
            <a:noFill/>
          </a:ln>
        </p:spPr>
      </p:pic>
      <p:pic>
        <p:nvPicPr>
          <p:cNvPr id="239" name="Google Shape;239;p8"/>
          <p:cNvPicPr preferRelativeResize="0"/>
          <p:nvPr/>
        </p:nvPicPr>
        <p:blipFill rotWithShape="1">
          <a:blip r:embed="rId6">
            <a:alphaModFix/>
          </a:blip>
          <a:srcRect/>
          <a:stretch/>
        </p:blipFill>
        <p:spPr>
          <a:xfrm>
            <a:off x="55426" y="3073106"/>
            <a:ext cx="5036636" cy="3156575"/>
          </a:xfrm>
          <a:prstGeom prst="rect">
            <a:avLst/>
          </a:prstGeom>
          <a:noFill/>
          <a:ln>
            <a:noFill/>
          </a:ln>
        </p:spPr>
      </p:pic>
      <p:sp>
        <p:nvSpPr>
          <p:cNvPr id="240" name="Google Shape;240;p8"/>
          <p:cNvSpPr txBox="1"/>
          <p:nvPr/>
        </p:nvSpPr>
        <p:spPr>
          <a:xfrm>
            <a:off x="5966692" y="560337"/>
            <a:ext cx="5611604"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000000"/>
                </a:solidFill>
                <a:latin typeface="Rockwell"/>
                <a:ea typeface="Rockwell"/>
                <a:cs typeface="Rockwell"/>
                <a:sym typeface="Rockwell"/>
              </a:rPr>
              <a:t>CAN ANT IDENTIFY HIGH-RISK DRIVERS BASED ON THEIR PERFORMANCE METRICS?</a:t>
            </a:r>
            <a:endParaRPr sz="1800" b="1" dirty="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pic>
        <p:nvPicPr>
          <p:cNvPr id="246" name="Google Shape;246;p9"/>
          <p:cNvPicPr preferRelativeResize="0"/>
          <p:nvPr/>
        </p:nvPicPr>
        <p:blipFill rotWithShape="1">
          <a:blip r:embed="rId3">
            <a:alphaModFix/>
          </a:blip>
          <a:srcRect/>
          <a:stretch/>
        </p:blipFill>
        <p:spPr>
          <a:xfrm>
            <a:off x="1" y="1123929"/>
            <a:ext cx="7836310" cy="4603832"/>
          </a:xfrm>
          <a:prstGeom prst="rect">
            <a:avLst/>
          </a:prstGeom>
          <a:noFill/>
          <a:ln>
            <a:noFill/>
          </a:ln>
        </p:spPr>
      </p:pic>
      <p:sp>
        <p:nvSpPr>
          <p:cNvPr id="247" name="Google Shape;247;p9"/>
          <p:cNvSpPr txBox="1">
            <a:spLocks noGrp="1"/>
          </p:cNvSpPr>
          <p:nvPr>
            <p:ph type="body" idx="1"/>
          </p:nvPr>
        </p:nvSpPr>
        <p:spPr>
          <a:xfrm>
            <a:off x="8156351" y="1568368"/>
            <a:ext cx="3544034" cy="4603832"/>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ct val="85000"/>
              <a:buChar char="▪"/>
            </a:pPr>
            <a:endParaRPr lang="en-US" sz="1400" dirty="0"/>
          </a:p>
          <a:p>
            <a:pPr marL="182880" lvl="0" indent="-182880" algn="l" rtl="0">
              <a:lnSpc>
                <a:spcPct val="90000"/>
              </a:lnSpc>
              <a:spcBef>
                <a:spcPts val="0"/>
              </a:spcBef>
              <a:spcAft>
                <a:spcPts val="0"/>
              </a:spcAft>
              <a:buSzPct val="85000"/>
              <a:buChar char="▪"/>
            </a:pPr>
            <a:r>
              <a:rPr lang="en-US" sz="1400" dirty="0"/>
              <a:t>It shows different vehicle models along the y-axis, with the corresponding average risk factor displayed along the x-axis.</a:t>
            </a:r>
            <a:endParaRPr sz="1400" dirty="0"/>
          </a:p>
          <a:p>
            <a:pPr marL="182880" lvl="0" indent="-182880" algn="l" rtl="0">
              <a:lnSpc>
                <a:spcPct val="90000"/>
              </a:lnSpc>
              <a:spcBef>
                <a:spcPts val="1200"/>
              </a:spcBef>
              <a:spcAft>
                <a:spcPts val="0"/>
              </a:spcAft>
              <a:buSzPct val="85000"/>
              <a:buChar char="▪"/>
            </a:pPr>
            <a:r>
              <a:rPr lang="en-US" sz="1400" dirty="0"/>
              <a:t>The risk factors are broken down into four event categories: lane departure, overspeed, unsafe following distance, and unsafe tail distance.</a:t>
            </a:r>
            <a:endParaRPr sz="1400" dirty="0"/>
          </a:p>
          <a:p>
            <a:pPr marL="182880" lvl="0" indent="-182880" algn="l" rtl="0">
              <a:lnSpc>
                <a:spcPct val="90000"/>
              </a:lnSpc>
              <a:spcBef>
                <a:spcPts val="1200"/>
              </a:spcBef>
              <a:spcAft>
                <a:spcPts val="0"/>
              </a:spcAft>
              <a:buSzPct val="85000"/>
              <a:buChar char="▪"/>
            </a:pPr>
            <a:r>
              <a:rPr lang="en-US" sz="1400" dirty="0"/>
              <a:t>Oshkosh has the highest average risk factor, with significant contributions from lane departure and overspeed events.</a:t>
            </a:r>
            <a:endParaRPr sz="1400" dirty="0"/>
          </a:p>
          <a:p>
            <a:pPr marL="182880" lvl="0" indent="-182880" algn="l" rtl="0">
              <a:lnSpc>
                <a:spcPct val="90000"/>
              </a:lnSpc>
              <a:spcBef>
                <a:spcPts val="1200"/>
              </a:spcBef>
              <a:spcAft>
                <a:spcPts val="0"/>
              </a:spcAft>
              <a:buSzPct val="85000"/>
              <a:buChar char="▪"/>
            </a:pPr>
            <a:r>
              <a:rPr lang="en-US" sz="1400" dirty="0"/>
              <a:t>Western Star has the lowest average risk factor among the listed models, with a more balanced distribution of event types.</a:t>
            </a:r>
            <a:endParaRPr sz="1400" dirty="0"/>
          </a:p>
          <a:p>
            <a:pPr marL="182880" lvl="0" indent="-182880" algn="l" rtl="0">
              <a:lnSpc>
                <a:spcPct val="90000"/>
              </a:lnSpc>
              <a:spcBef>
                <a:spcPts val="1200"/>
              </a:spcBef>
              <a:spcAft>
                <a:spcPts val="0"/>
              </a:spcAft>
              <a:buSzPct val="85000"/>
              <a:buChar char="▪"/>
            </a:pPr>
            <a:r>
              <a:rPr lang="en-US" sz="1400" dirty="0"/>
              <a:t>The bar segments' colors correspond to different driving events, indicating which types of events are most prevalent for each vehicle model.</a:t>
            </a:r>
            <a:endParaRPr sz="1400" dirty="0"/>
          </a:p>
          <a:p>
            <a:pPr marL="182880" lvl="0" indent="-102996" algn="l" rtl="0">
              <a:lnSpc>
                <a:spcPct val="90000"/>
              </a:lnSpc>
              <a:spcBef>
                <a:spcPts val="1200"/>
              </a:spcBef>
              <a:spcAft>
                <a:spcPts val="0"/>
              </a:spcAft>
              <a:buSzPct val="85000"/>
              <a:buNone/>
            </a:pPr>
            <a:endParaRPr sz="1400" dirty="0"/>
          </a:p>
        </p:txBody>
      </p:sp>
      <p:grpSp>
        <p:nvGrpSpPr>
          <p:cNvPr id="248" name="Google Shape;248;p9"/>
          <p:cNvGrpSpPr/>
          <p:nvPr/>
        </p:nvGrpSpPr>
        <p:grpSpPr>
          <a:xfrm>
            <a:off x="11401725" y="6229681"/>
            <a:ext cx="457200" cy="457200"/>
            <a:chOff x="11361456" y="6195813"/>
            <a:chExt cx="548640" cy="548640"/>
          </a:xfrm>
        </p:grpSpPr>
        <p:sp>
          <p:nvSpPr>
            <p:cNvPr id="249" name="Google Shape;249;p9"/>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0" name="Google Shape;25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51" name="Google Shape;251;p9" descr="Research outline"/>
          <p:cNvPicPr preferRelativeResize="0"/>
          <p:nvPr/>
        </p:nvPicPr>
        <p:blipFill rotWithShape="1">
          <a:blip r:embed="rId5">
            <a:alphaModFix/>
          </a:blip>
          <a:srcRect/>
          <a:stretch/>
        </p:blipFill>
        <p:spPr>
          <a:xfrm>
            <a:off x="11354849" y="98693"/>
            <a:ext cx="665575" cy="656916"/>
          </a:xfrm>
          <a:prstGeom prst="rect">
            <a:avLst/>
          </a:prstGeom>
          <a:noFill/>
          <a:ln>
            <a:noFill/>
          </a:ln>
        </p:spPr>
      </p:pic>
      <p:sp>
        <p:nvSpPr>
          <p:cNvPr id="252" name="Google Shape;252;p9"/>
          <p:cNvSpPr txBox="1"/>
          <p:nvPr/>
        </p:nvSpPr>
        <p:spPr>
          <a:xfrm>
            <a:off x="8325380" y="377557"/>
            <a:ext cx="285789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000000"/>
                </a:solidFill>
                <a:latin typeface="Rockwell"/>
                <a:ea typeface="Rockwell"/>
                <a:cs typeface="Rockwell"/>
                <a:sym typeface="Rockwell"/>
              </a:rPr>
              <a:t>DOES THE RISK FACTOR INCREASE BASED ON THE TRUCK MODEL?</a:t>
            </a:r>
            <a:endParaRPr sz="1800" b="1" dirty="0">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971</Words>
  <Application>Microsoft Office PowerPoint</Application>
  <PresentationFormat>Widescreen</PresentationFormat>
  <Paragraphs>93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Noto Sans Symbols</vt:lpstr>
      <vt:lpstr>Rockwell</vt:lpstr>
      <vt:lpstr>Wood Type</vt:lpstr>
      <vt:lpstr>ANALYZING TRUCKING DATA FROM  AZ NATIONALLY</vt:lpstr>
      <vt:lpstr>CONTENTS</vt:lpstr>
      <vt:lpstr>PROBLEM STATEMENT</vt:lpstr>
      <vt:lpstr>DATA LINEAGE</vt:lpstr>
      <vt:lpstr>PowerPoint Presentation</vt:lpstr>
      <vt:lpstr>PowerPoint Presentation</vt:lpstr>
      <vt:lpstr>PowerPoint Presentation</vt:lpstr>
      <vt:lpstr>PowerPoint Presentation</vt:lpstr>
      <vt:lpstr>PowerPoint Presentation</vt:lpstr>
      <vt:lpstr>HOW HAS THE MILES PER GALLON CHANGED OVER THE YEARS FOR DIFFERENT TRUCK MODELS?</vt:lpstr>
      <vt:lpstr>CHALLENGES</vt:lpstr>
      <vt:lpstr>CONCLUSION &amp;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TRUCKING DATA FROM  AZ NATIONALLY</dc:title>
  <dc:creator>Kopparthy, Midhilesh Sai</dc:creator>
  <cp:lastModifiedBy>Pujari, Shrutika</cp:lastModifiedBy>
  <cp:revision>4</cp:revision>
  <dcterms:created xsi:type="dcterms:W3CDTF">2024-04-21T20:54:16Z</dcterms:created>
  <dcterms:modified xsi:type="dcterms:W3CDTF">2024-08-18T17:38:11Z</dcterms:modified>
</cp:coreProperties>
</file>