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2"/>
  </p:notesMasterIdLst>
  <p:sldIdLst>
    <p:sldId id="257" r:id="rId5"/>
    <p:sldId id="258" r:id="rId6"/>
    <p:sldId id="259" r:id="rId7"/>
    <p:sldId id="261" r:id="rId8"/>
    <p:sldId id="262" r:id="rId9"/>
    <p:sldId id="263" r:id="rId10"/>
    <p:sldId id="264" r:id="rId11"/>
    <p:sldId id="265" r:id="rId12"/>
    <p:sldId id="267" r:id="rId13"/>
    <p:sldId id="266" r:id="rId14"/>
    <p:sldId id="268" r:id="rId15"/>
    <p:sldId id="269" r:id="rId16"/>
    <p:sldId id="277" r:id="rId17"/>
    <p:sldId id="279" r:id="rId18"/>
    <p:sldId id="278" r:id="rId19"/>
    <p:sldId id="274" r:id="rId20"/>
    <p:sldId id="276" r:id="rId21"/>
    <p:sldId id="275" r:id="rId22"/>
    <p:sldId id="270" r:id="rId23"/>
    <p:sldId id="273" r:id="rId24"/>
    <p:sldId id="271" r:id="rId25"/>
    <p:sldId id="272" r:id="rId26"/>
    <p:sldId id="281" r:id="rId27"/>
    <p:sldId id="282" r:id="rId28"/>
    <p:sldId id="280" r:id="rId29"/>
    <p:sldId id="288" r:id="rId30"/>
    <p:sldId id="287" r:id="rId31"/>
    <p:sldId id="286" r:id="rId32"/>
    <p:sldId id="285" r:id="rId33"/>
    <p:sldId id="284" r:id="rId34"/>
    <p:sldId id="283" r:id="rId35"/>
    <p:sldId id="297" r:id="rId36"/>
    <p:sldId id="296" r:id="rId37"/>
    <p:sldId id="295" r:id="rId38"/>
    <p:sldId id="289" r:id="rId39"/>
    <p:sldId id="294"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404470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7/11/2023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7/11/2023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7/11/2023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7/11/2023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7/11/2023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7/11/2023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7/11/2023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7/11/2023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7/11/2023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7/11/2023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hrutikayarkar9@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alyticsvidhya.com/blog/2022/03/eda-on-superstore-dataset-using-python/" TargetMode="External"/><Relationship Id="rId2" Type="http://schemas.openxmlformats.org/officeDocument/2006/relationships/hyperlink" Target="https://www.kaggle.com/datasets/saurabh00007/iriscsv?resource=download" TargetMode="External"/><Relationship Id="rId1" Type="http://schemas.openxmlformats.org/officeDocument/2006/relationships/slideLayout" Target="../slideLayouts/slideLayout2.xml"/><Relationship Id="rId4" Type="http://schemas.openxmlformats.org/officeDocument/2006/relationships/hyperlink" Target="https://powerbi.microsoft.com/en-us/tutorials/analyze-and-visualize-superstore-data/"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893833"/>
            <a:ext cx="10993549" cy="603316"/>
          </a:xfrm>
        </p:spPr>
        <p:txBody>
          <a:bodyPr>
            <a:normAutofit fontScale="90000"/>
          </a:bodyPr>
          <a:lstStyle/>
          <a:p>
            <a:pPr algn="ctr"/>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62956" y="1647892"/>
            <a:ext cx="10760704" cy="3393091"/>
          </a:xfrm>
        </p:spPr>
        <p:txBody>
          <a:bodyPr>
            <a:normAutofit lnSpcReduction="10000"/>
          </a:bodyPr>
          <a:lstStyle/>
          <a:p>
            <a:endParaRPr lang="en-GB" cap="none" dirty="0"/>
          </a:p>
          <a:p>
            <a:r>
              <a:rPr lang="en-GB" sz="24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Name</a:t>
            </a:r>
            <a:r>
              <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400" cap="none" dirty="0">
                <a:solidFill>
                  <a:schemeClr val="tx1"/>
                </a:solidFill>
                <a:latin typeface="Calibri" panose="020F0502020204030204" pitchFamily="34" charset="0"/>
                <a:ea typeface="Calibri" panose="020F0502020204030204" pitchFamily="34" charset="0"/>
                <a:cs typeface="Calibri" panose="020F0502020204030204" pitchFamily="34" charset="0"/>
              </a:rPr>
              <a:t>Shruti </a:t>
            </a:r>
            <a:r>
              <a:rPr lang="en-GB" sz="2400" cap="none" dirty="0" err="1">
                <a:solidFill>
                  <a:schemeClr val="tx1"/>
                </a:solidFill>
                <a:latin typeface="Calibri" panose="020F0502020204030204" pitchFamily="34" charset="0"/>
                <a:ea typeface="Calibri" panose="020F0502020204030204" pitchFamily="34" charset="0"/>
                <a:cs typeface="Calibri" panose="020F0502020204030204" pitchFamily="34" charset="0"/>
              </a:rPr>
              <a:t>Kayarkar</a:t>
            </a:r>
            <a:endPar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GB" sz="2400" b="1" cap="none" dirty="0" err="1">
                <a:solidFill>
                  <a:schemeClr val="tx1"/>
                </a:solidFill>
                <a:latin typeface="Calibri" panose="020F0502020204030204" pitchFamily="34" charset="0"/>
                <a:ea typeface="Calibri" panose="020F0502020204030204" pitchFamily="34" charset="0"/>
                <a:cs typeface="Calibri" panose="020F0502020204030204" pitchFamily="34" charset="0"/>
              </a:rPr>
              <a:t>SkillsBuild</a:t>
            </a:r>
            <a:r>
              <a:rPr lang="en-GB" sz="24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 Email Id</a:t>
            </a:r>
            <a:r>
              <a:rPr lang="en-GB"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400" cap="none"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shrutikayarkar9@gmail.com</a:t>
            </a:r>
            <a:endParaRPr lang="en-GB" sz="2400" cap="none"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r>
              <a:rPr lang="en-GB" sz="24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College Name:</a:t>
            </a:r>
            <a:r>
              <a:rPr lang="en-GB" sz="2400" cap="none" dirty="0">
                <a:solidFill>
                  <a:schemeClr val="tx1"/>
                </a:solidFill>
                <a:latin typeface="Calibri" panose="020F0502020204030204" pitchFamily="34" charset="0"/>
                <a:ea typeface="Calibri" panose="020F0502020204030204" pitchFamily="34" charset="0"/>
                <a:cs typeface="Calibri" panose="020F0502020204030204" pitchFamily="34" charset="0"/>
              </a:rPr>
              <a:t> St. Vincent </a:t>
            </a:r>
            <a:r>
              <a:rPr lang="en-GB" sz="2400" cap="none" dirty="0" err="1">
                <a:solidFill>
                  <a:schemeClr val="tx1"/>
                </a:solidFill>
                <a:latin typeface="Calibri" panose="020F0502020204030204" pitchFamily="34" charset="0"/>
                <a:ea typeface="Calibri" panose="020F0502020204030204" pitchFamily="34" charset="0"/>
                <a:cs typeface="Calibri" panose="020F0502020204030204" pitchFamily="34" charset="0"/>
              </a:rPr>
              <a:t>Pallotti</a:t>
            </a:r>
            <a:r>
              <a:rPr lang="en-GB" sz="2400" cap="none" dirty="0">
                <a:solidFill>
                  <a:schemeClr val="tx1"/>
                </a:solidFill>
                <a:latin typeface="Calibri" panose="020F0502020204030204" pitchFamily="34" charset="0"/>
                <a:ea typeface="Calibri" panose="020F0502020204030204" pitchFamily="34" charset="0"/>
                <a:cs typeface="Calibri" panose="020F0502020204030204" pitchFamily="34" charset="0"/>
              </a:rPr>
              <a:t> College of Engineering and Technology</a:t>
            </a:r>
          </a:p>
          <a:p>
            <a:r>
              <a:rPr lang="en-GB" sz="24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College State</a:t>
            </a:r>
            <a:r>
              <a:rPr lang="en-GB" sz="2400" cap="none" dirty="0">
                <a:solidFill>
                  <a:schemeClr val="tx1"/>
                </a:solidFill>
                <a:latin typeface="Calibri" panose="020F0502020204030204" pitchFamily="34" charset="0"/>
                <a:ea typeface="Calibri" panose="020F0502020204030204" pitchFamily="34" charset="0"/>
                <a:cs typeface="Calibri" panose="020F0502020204030204" pitchFamily="34" charset="0"/>
              </a:rPr>
              <a:t>: Maharashtra</a:t>
            </a:r>
          </a:p>
          <a:p>
            <a:r>
              <a:rPr lang="en-GB" sz="24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Internship Domain and Internship Start and End date:</a:t>
            </a:r>
            <a:r>
              <a:rPr lang="en-GB" sz="2400" cap="none" dirty="0">
                <a:solidFill>
                  <a:schemeClr val="tx1"/>
                </a:solidFill>
                <a:latin typeface="Calibri" panose="020F0502020204030204" pitchFamily="34" charset="0"/>
                <a:ea typeface="Calibri" panose="020F0502020204030204" pitchFamily="34" charset="0"/>
                <a:cs typeface="Calibri" panose="020F0502020204030204" pitchFamily="34" charset="0"/>
              </a:rPr>
              <a:t> [Data Analytics] [12/06/2023 – 24/07/2023]</a:t>
            </a: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224EE7C-B83F-65B3-BB39-D5C682864470}"/>
              </a:ext>
            </a:extLst>
          </p:cNvPr>
          <p:cNvPicPr>
            <a:picLocks noChangeAspect="1"/>
          </p:cNvPicPr>
          <p:nvPr/>
        </p:nvPicPr>
        <p:blipFill>
          <a:blip r:embed="rId3"/>
          <a:stretch>
            <a:fillRect/>
          </a:stretch>
        </p:blipFill>
        <p:spPr>
          <a:xfrm>
            <a:off x="9780576" y="1446030"/>
            <a:ext cx="1659507" cy="2330134"/>
          </a:xfrm>
          <a:prstGeom prst="rect">
            <a:avLst/>
          </a:prstGeom>
          <a:ln>
            <a:solidFill>
              <a:schemeClr val="tx1"/>
            </a:solidFill>
          </a:ln>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ctr"/>
            <a:r>
              <a:rPr lang="en-GB" sz="3200" dirty="0"/>
              <a:t>links</a:t>
            </a:r>
            <a:endParaRPr lang="en-US" sz="32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66033" y="4152355"/>
            <a:ext cx="11029615" cy="1806023"/>
          </a:xfrm>
        </p:spPr>
        <p:txBody>
          <a:bodyPr>
            <a:normAutofit/>
          </a:bodyPr>
          <a:lstStyle/>
          <a:p>
            <a:r>
              <a:rPr lang="en-US" dirty="0">
                <a:hlinkClick r:id="rId2"/>
              </a:rPr>
              <a:t>https://www.kaggle.com/datasets/saurabh00007/iriscsv?resource=download</a:t>
            </a:r>
            <a:endParaRPr lang="en-US" dirty="0"/>
          </a:p>
          <a:p>
            <a:r>
              <a:rPr lang="en-US" dirty="0">
                <a:hlinkClick r:id="rId3"/>
              </a:rPr>
              <a:t>https://www.analyticsvidhya.com/blog/2022/03/eda-on-superstore-dataset-using-python/</a:t>
            </a:r>
            <a:endParaRPr lang="en-US" dirty="0"/>
          </a:p>
          <a:p>
            <a:r>
              <a:rPr lang="en-US" dirty="0">
                <a:hlinkClick r:id="rId4"/>
              </a:rPr>
              <a:t>https://powerbi.microsoft.com/en-us/tutorials/analyze-and-visualize-superstore-data/</a:t>
            </a:r>
            <a:endParaRPr lang="en-US" dirty="0"/>
          </a:p>
          <a:p>
            <a:endParaRPr lang="en-US" dirty="0"/>
          </a:p>
        </p:txBody>
      </p:sp>
      <p:sp>
        <p:nvSpPr>
          <p:cNvPr id="4" name="TextBox 3">
            <a:extLst>
              <a:ext uri="{FF2B5EF4-FFF2-40B4-BE49-F238E27FC236}">
                <a16:creationId xmlns:a16="http://schemas.microsoft.com/office/drawing/2014/main" id="{7A6C5D1A-8324-10AC-3E72-0AB968E1837D}"/>
              </a:ext>
            </a:extLst>
          </p:cNvPr>
          <p:cNvSpPr txBox="1"/>
          <p:nvPr/>
        </p:nvSpPr>
        <p:spPr>
          <a:xfrm>
            <a:off x="772997" y="3579829"/>
            <a:ext cx="3506771" cy="523220"/>
          </a:xfrm>
          <a:prstGeom prst="rect">
            <a:avLst/>
          </a:prstGeom>
          <a:noFill/>
        </p:spPr>
        <p:txBody>
          <a:bodyPr wrap="square" rtlCol="0">
            <a:spAutoFit/>
          </a:bodyPr>
          <a:lstStyle/>
          <a:p>
            <a:r>
              <a:rPr lang="en-US" sz="2800" b="1" u="sng" dirty="0"/>
              <a:t>RESEARCH PAPERS</a:t>
            </a:r>
            <a:endParaRPr lang="en-IN" sz="2800" b="1" u="sng" dirty="0"/>
          </a:p>
        </p:txBody>
      </p:sp>
      <p:sp>
        <p:nvSpPr>
          <p:cNvPr id="5" name="TextBox 4">
            <a:extLst>
              <a:ext uri="{FF2B5EF4-FFF2-40B4-BE49-F238E27FC236}">
                <a16:creationId xmlns:a16="http://schemas.microsoft.com/office/drawing/2014/main" id="{5176732E-1F9B-DE46-ECF7-A4BFD2E0E3EE}"/>
              </a:ext>
            </a:extLst>
          </p:cNvPr>
          <p:cNvSpPr txBox="1"/>
          <p:nvPr/>
        </p:nvSpPr>
        <p:spPr>
          <a:xfrm>
            <a:off x="772997" y="1722411"/>
            <a:ext cx="2837468" cy="523220"/>
          </a:xfrm>
          <a:prstGeom prst="rect">
            <a:avLst/>
          </a:prstGeom>
          <a:noFill/>
        </p:spPr>
        <p:txBody>
          <a:bodyPr wrap="square" rtlCol="0">
            <a:spAutoFit/>
          </a:bodyPr>
          <a:lstStyle/>
          <a:p>
            <a:r>
              <a:rPr lang="en-US" sz="2800" b="1" u="sng" dirty="0"/>
              <a:t>GITHUB LINK</a:t>
            </a:r>
            <a:endParaRPr lang="en-IN" sz="2800" b="1" u="sng" dirty="0"/>
          </a:p>
        </p:txBody>
      </p:sp>
      <p:sp>
        <p:nvSpPr>
          <p:cNvPr id="6" name="TextBox 5">
            <a:extLst>
              <a:ext uri="{FF2B5EF4-FFF2-40B4-BE49-F238E27FC236}">
                <a16:creationId xmlns:a16="http://schemas.microsoft.com/office/drawing/2014/main" id="{B064B8D8-552D-9D9C-F629-FEA0DC640D16}"/>
              </a:ext>
            </a:extLst>
          </p:cNvPr>
          <p:cNvSpPr txBox="1"/>
          <p:nvPr/>
        </p:nvSpPr>
        <p:spPr>
          <a:xfrm>
            <a:off x="5637229" y="2974156"/>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0C35120A-B98E-2F48-08ED-C30650E705BE}"/>
              </a:ext>
            </a:extLst>
          </p:cNvPr>
          <p:cNvSpPr txBox="1"/>
          <p:nvPr/>
        </p:nvSpPr>
        <p:spPr>
          <a:xfrm>
            <a:off x="772997" y="2611424"/>
            <a:ext cx="10077256" cy="461665"/>
          </a:xfrm>
          <a:prstGeom prst="rect">
            <a:avLst/>
          </a:prstGeom>
          <a:noFill/>
        </p:spPr>
        <p:txBody>
          <a:bodyPr wrap="square" rtlCol="0">
            <a:spAutoFit/>
          </a:bodyPr>
          <a:lstStyle/>
          <a:p>
            <a:r>
              <a:rPr lang="en-IN" sz="2400" dirty="0"/>
              <a:t>https://github.com/shrutikayarkar0710/Analysis-of-Superstore-Dataset.git</a:t>
            </a:r>
          </a:p>
        </p:txBody>
      </p:sp>
    </p:spTree>
    <p:extLst>
      <p:ext uri="{BB962C8B-B14F-4D97-AF65-F5344CB8AC3E}">
        <p14:creationId xmlns:p14="http://schemas.microsoft.com/office/powerpoint/2010/main" val="95858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993432"/>
            <a:ext cx="11029616" cy="1137026"/>
          </a:xfrm>
        </p:spPr>
        <p:txBody>
          <a:bodyPr anchor="ctr">
            <a:normAutofit fontScale="90000"/>
          </a:bodyPr>
          <a:lstStyle/>
          <a:p>
            <a:r>
              <a:rPr lang="en-US" sz="2200" b="1" u="sng" dirty="0">
                <a:latin typeface="Calibri" panose="020F0502020204030204" pitchFamily="34" charset="0"/>
                <a:ea typeface="Calibri" panose="020F0502020204030204" pitchFamily="34" charset="0"/>
                <a:cs typeface="Calibri" panose="020F0502020204030204" pitchFamily="34" charset="0"/>
              </a:rPr>
              <a:t>SALES ANALYSIS BASED ON REGION</a:t>
            </a:r>
            <a:br>
              <a:rPr lang="en-US" sz="2200" b="1" u="sng" dirty="0">
                <a:latin typeface="Calibri" panose="020F0502020204030204" pitchFamily="34" charset="0"/>
                <a:ea typeface="Calibri" panose="020F0502020204030204" pitchFamily="34" charset="0"/>
                <a:cs typeface="Calibri" panose="020F0502020204030204" pitchFamily="34" charset="0"/>
              </a:rPr>
            </a:br>
            <a:br>
              <a:rPr lang="en-US" sz="2000" b="1" u="sng" dirty="0">
                <a:latin typeface="Calibri" panose="020F0502020204030204" pitchFamily="34" charset="0"/>
                <a:ea typeface="Calibri" panose="020F0502020204030204" pitchFamily="34" charset="0"/>
                <a:cs typeface="Calibri" panose="020F0502020204030204" pitchFamily="34" charset="0"/>
              </a:rPr>
            </a:br>
            <a:r>
              <a:rPr lang="en-US" sz="2200" cap="none" dirty="0" err="1">
                <a:solidFill>
                  <a:schemeClr val="tx1"/>
                </a:solidFill>
                <a:latin typeface="Calibri" panose="020F0502020204030204" pitchFamily="34" charset="0"/>
                <a:ea typeface="Calibri" panose="020F0502020204030204" pitchFamily="34" charset="0"/>
                <a:cs typeface="Calibri" panose="020F0502020204030204" pitchFamily="34" charset="0"/>
              </a:rPr>
              <a:t>df.groupby</a:t>
            </a:r>
            <a:r>
              <a:rPr lang="en-US" sz="2200" cap="none" dirty="0">
                <a:solidFill>
                  <a:schemeClr val="tx1"/>
                </a:solidFill>
                <a:latin typeface="Calibri" panose="020F0502020204030204" pitchFamily="34" charset="0"/>
                <a:ea typeface="Calibri" panose="020F0502020204030204" pitchFamily="34" charset="0"/>
                <a:cs typeface="Calibri" panose="020F0502020204030204" pitchFamily="34" charset="0"/>
              </a:rPr>
              <a:t>("region")["sales"].sum().</a:t>
            </a:r>
            <a:r>
              <a:rPr lang="en-US" sz="2200" cap="none" dirty="0" err="1">
                <a:solidFill>
                  <a:schemeClr val="tx1"/>
                </a:solidFill>
                <a:latin typeface="Calibri" panose="020F0502020204030204" pitchFamily="34" charset="0"/>
                <a:ea typeface="Calibri" panose="020F0502020204030204" pitchFamily="34" charset="0"/>
                <a:cs typeface="Calibri" panose="020F0502020204030204" pitchFamily="34" charset="0"/>
              </a:rPr>
              <a:t>plot.bar</a:t>
            </a:r>
            <a:r>
              <a:rPr lang="en-US" sz="2200" cap="none" dirty="0">
                <a:solidFill>
                  <a:schemeClr val="tx1"/>
                </a:solidFill>
                <a:latin typeface="Calibri" panose="020F0502020204030204" pitchFamily="34" charset="0"/>
                <a:ea typeface="Calibri" panose="020F0502020204030204" pitchFamily="34" charset="0"/>
                <a:cs typeface="Calibri" panose="020F0502020204030204" pitchFamily="34" charset="0"/>
              </a:rPr>
              <a:t>()</a:t>
            </a:r>
            <a:br>
              <a:rPr lang="en-US" sz="2200" b="1" u="sng" dirty="0">
                <a:latin typeface="Calibri" panose="020F0502020204030204" pitchFamily="34" charset="0"/>
                <a:ea typeface="Calibri" panose="020F0502020204030204" pitchFamily="34" charset="0"/>
                <a:cs typeface="Calibri" panose="020F0502020204030204" pitchFamily="34" charset="0"/>
              </a:rPr>
            </a:br>
            <a:br>
              <a:rPr lang="en-US" sz="22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2200" b="1" u="sng"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C860888D-53D6-4002-D26E-8964F66C9849}"/>
              </a:ext>
            </a:extLst>
          </p:cNvPr>
          <p:cNvPicPr>
            <a:picLocks noGrp="1" noChangeAspect="1"/>
          </p:cNvPicPr>
          <p:nvPr>
            <p:ph idx="1"/>
          </p:nvPr>
        </p:nvPicPr>
        <p:blipFill>
          <a:blip r:embed="rId2"/>
          <a:stretch>
            <a:fillRect/>
          </a:stretch>
        </p:blipFill>
        <p:spPr>
          <a:xfrm>
            <a:off x="399615" y="2280780"/>
            <a:ext cx="5020250" cy="4073525"/>
          </a:xfrm>
        </p:spPr>
      </p:pic>
      <p:sp>
        <p:nvSpPr>
          <p:cNvPr id="8" name="TextBox 7">
            <a:extLst>
              <a:ext uri="{FF2B5EF4-FFF2-40B4-BE49-F238E27FC236}">
                <a16:creationId xmlns:a16="http://schemas.microsoft.com/office/drawing/2014/main" id="{B205BACC-7E7B-8A01-D6F8-386C603C54DB}"/>
              </a:ext>
            </a:extLst>
          </p:cNvPr>
          <p:cNvSpPr txBox="1"/>
          <p:nvPr/>
        </p:nvSpPr>
        <p:spPr>
          <a:xfrm>
            <a:off x="5986021" y="2884096"/>
            <a:ext cx="4788816"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Söhne"/>
              </a:rPr>
              <a:t>T</a:t>
            </a:r>
            <a:r>
              <a:rPr lang="en-US" b="0" i="0" dirty="0">
                <a:effectLst/>
                <a:latin typeface="Söhne"/>
              </a:rPr>
              <a:t>he code groups the data by region, calculates the total sales for each region, and then creates a bar plot to display the summed sales values for each region. This visualization helps compare the sales performance across different regions in the dataset.</a:t>
            </a:r>
            <a:endParaRPr lang="en-IN" dirty="0"/>
          </a:p>
        </p:txBody>
      </p:sp>
    </p:spTree>
    <p:extLst>
      <p:ext uri="{BB962C8B-B14F-4D97-AF65-F5344CB8AC3E}">
        <p14:creationId xmlns:p14="http://schemas.microsoft.com/office/powerpoint/2010/main" val="99674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15203" y="899622"/>
            <a:ext cx="11029616" cy="1188720"/>
          </a:xfrm>
        </p:spPr>
        <p:txBody>
          <a:bodyPr anchor="ctr">
            <a:normAutofit fontScale="90000"/>
          </a:bodyPr>
          <a:lstStyle/>
          <a:p>
            <a:r>
              <a:rPr lang="en-US" sz="2000" b="1" u="sng" dirty="0">
                <a:latin typeface="Calibri" panose="020F0502020204030204" pitchFamily="34" charset="0"/>
                <a:ea typeface="Calibri" panose="020F0502020204030204" pitchFamily="34" charset="0"/>
                <a:cs typeface="Calibri" panose="020F0502020204030204" pitchFamily="34" charset="0"/>
              </a:rPr>
              <a:t>PROFIT ANALYSIS BASED ON REGION</a:t>
            </a:r>
            <a:br>
              <a:rPr lang="en-US" sz="2000" b="1" u="sng" dirty="0">
                <a:latin typeface="Calibri" panose="020F0502020204030204" pitchFamily="34" charset="0"/>
                <a:ea typeface="Calibri" panose="020F0502020204030204" pitchFamily="34" charset="0"/>
                <a:cs typeface="Calibri" panose="020F0502020204030204" pitchFamily="34" charset="0"/>
              </a:rPr>
            </a:br>
            <a:br>
              <a:rPr lang="en-US" sz="2000" dirty="0"/>
            </a:br>
            <a:r>
              <a:rPr lang="en-US" sz="22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US" sz="22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("region")["sales"].sum().</a:t>
            </a:r>
            <a:r>
              <a:rPr lang="en-US" sz="22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plot.bar</a:t>
            </a:r>
            <a:r>
              <a:rPr lang="en-US" sz="22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1400" b="0" dirty="0">
                <a:solidFill>
                  <a:srgbClr val="CCCCCC"/>
                </a:solidFill>
                <a:effectLst/>
                <a:latin typeface="Consolas" panose="020B0609020204030204" pitchFamily="49" charset="0"/>
              </a:rPr>
            </a:br>
            <a:endParaRPr lang="en-US" sz="2000" dirty="0"/>
          </a:p>
        </p:txBody>
      </p:sp>
      <p:pic>
        <p:nvPicPr>
          <p:cNvPr id="5" name="Content Placeholder 4">
            <a:extLst>
              <a:ext uri="{FF2B5EF4-FFF2-40B4-BE49-F238E27FC236}">
                <a16:creationId xmlns:a16="http://schemas.microsoft.com/office/drawing/2014/main" id="{CAA2CB8E-5B6C-2389-B35E-872F840DD866}"/>
              </a:ext>
            </a:extLst>
          </p:cNvPr>
          <p:cNvPicPr>
            <a:picLocks noGrp="1" noChangeAspect="1"/>
          </p:cNvPicPr>
          <p:nvPr>
            <p:ph idx="1"/>
          </p:nvPr>
        </p:nvPicPr>
        <p:blipFill>
          <a:blip r:embed="rId2"/>
          <a:stretch>
            <a:fillRect/>
          </a:stretch>
        </p:blipFill>
        <p:spPr>
          <a:xfrm>
            <a:off x="765565" y="2422934"/>
            <a:ext cx="4495921" cy="3648075"/>
          </a:xfrm>
        </p:spPr>
      </p:pic>
      <p:sp>
        <p:nvSpPr>
          <p:cNvPr id="6" name="TextBox 5">
            <a:extLst>
              <a:ext uri="{FF2B5EF4-FFF2-40B4-BE49-F238E27FC236}">
                <a16:creationId xmlns:a16="http://schemas.microsoft.com/office/drawing/2014/main" id="{74B05824-2A66-E135-B2A1-131EF34A39CA}"/>
              </a:ext>
            </a:extLst>
          </p:cNvPr>
          <p:cNvSpPr txBox="1"/>
          <p:nvPr/>
        </p:nvSpPr>
        <p:spPr>
          <a:xfrm>
            <a:off x="5804917" y="2658604"/>
            <a:ext cx="5621518"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Söhne"/>
              </a:rPr>
              <a:t>T</a:t>
            </a:r>
            <a:r>
              <a:rPr lang="en-US" b="0" i="0" dirty="0">
                <a:effectLst/>
                <a:latin typeface="Söhne"/>
              </a:rPr>
              <a:t>he code groups the data by region, calculates the total sales for each region, and then creates a bar plot to display the summed sales values for each region. This visualization helps compare the sales performance across different regions in the dataset, similar to the previous code snippet. The only difference is that the column names "Region" and "Sales" are used instead of "region" and "sales" respectively.</a:t>
            </a:r>
            <a:endParaRPr lang="en-IN" dirty="0"/>
          </a:p>
        </p:txBody>
      </p:sp>
    </p:spTree>
    <p:extLst>
      <p:ext uri="{BB962C8B-B14F-4D97-AF65-F5344CB8AC3E}">
        <p14:creationId xmlns:p14="http://schemas.microsoft.com/office/powerpoint/2010/main" val="258260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4313" y="908592"/>
            <a:ext cx="11029616" cy="1188720"/>
          </a:xfrm>
        </p:spPr>
        <p:txBody>
          <a:bodyPr anchor="ctr">
            <a:normAutofit/>
          </a:bodyPr>
          <a:lstStyle/>
          <a:p>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("region")["profit"].sum().</a:t>
            </a: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plot.bar</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2000" b="0" dirty="0">
                <a:solidFill>
                  <a:srgbClr val="CCCCCC"/>
                </a:solidFill>
                <a:effectLst/>
                <a:latin typeface="Consolas" panose="020B0609020204030204" pitchFamily="49" charset="0"/>
              </a:rPr>
            </a:br>
            <a:endParaRPr lang="en-US" sz="3200" b="1" dirty="0"/>
          </a:p>
        </p:txBody>
      </p:sp>
      <p:pic>
        <p:nvPicPr>
          <p:cNvPr id="5" name="Content Placeholder 4">
            <a:extLst>
              <a:ext uri="{FF2B5EF4-FFF2-40B4-BE49-F238E27FC236}">
                <a16:creationId xmlns:a16="http://schemas.microsoft.com/office/drawing/2014/main" id="{97A180E3-75D4-0EE7-8263-29C8724F69C3}"/>
              </a:ext>
            </a:extLst>
          </p:cNvPr>
          <p:cNvPicPr>
            <a:picLocks noGrp="1" noChangeAspect="1"/>
          </p:cNvPicPr>
          <p:nvPr>
            <p:ph idx="1"/>
          </p:nvPr>
        </p:nvPicPr>
        <p:blipFill>
          <a:blip r:embed="rId2"/>
          <a:stretch>
            <a:fillRect/>
          </a:stretch>
        </p:blipFill>
        <p:spPr>
          <a:xfrm>
            <a:off x="814306" y="2271648"/>
            <a:ext cx="4926340" cy="3997325"/>
          </a:xfrm>
        </p:spPr>
      </p:pic>
      <p:sp>
        <p:nvSpPr>
          <p:cNvPr id="7" name="TextBox 6">
            <a:extLst>
              <a:ext uri="{FF2B5EF4-FFF2-40B4-BE49-F238E27FC236}">
                <a16:creationId xmlns:a16="http://schemas.microsoft.com/office/drawing/2014/main" id="{49DD7AA1-20A5-E639-7927-8D20AA45D71B}"/>
              </a:ext>
            </a:extLst>
          </p:cNvPr>
          <p:cNvSpPr txBox="1"/>
          <p:nvPr/>
        </p:nvSpPr>
        <p:spPr>
          <a:xfrm>
            <a:off x="6297104" y="2950589"/>
            <a:ext cx="5288437"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Söhne"/>
              </a:rPr>
              <a:t>T</a:t>
            </a:r>
            <a:r>
              <a:rPr lang="en-US" b="0" i="0" dirty="0">
                <a:effectLst/>
                <a:latin typeface="Söhne"/>
              </a:rPr>
              <a:t>he code groups the data by region, calculates the total profit for each region, and then creates a bar plot to display the summed profit values for each region. This visualization helps compare the profitability across different regions in the dataset.</a:t>
            </a:r>
            <a:endParaRPr lang="en-IN" dirty="0"/>
          </a:p>
        </p:txBody>
      </p:sp>
    </p:spTree>
    <p:extLst>
      <p:ext uri="{BB962C8B-B14F-4D97-AF65-F5344CB8AC3E}">
        <p14:creationId xmlns:p14="http://schemas.microsoft.com/office/powerpoint/2010/main" val="209796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70885"/>
            <a:ext cx="11029616" cy="1188720"/>
          </a:xfrm>
        </p:spPr>
        <p:txBody>
          <a:bodyPr anchor="ctr">
            <a:normAutofit/>
          </a:bodyPr>
          <a:lstStyle/>
          <a:p>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("region")["sales"].sum().</a:t>
            </a: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plot.pie</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autopct</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="%1.0f%%")</a:t>
            </a:r>
            <a:br>
              <a:rPr lang="en-IN" sz="2000" b="0" dirty="0">
                <a:solidFill>
                  <a:srgbClr val="CCCCCC"/>
                </a:solidFill>
                <a:effectLst/>
                <a:latin typeface="Consolas" panose="020B0609020204030204" pitchFamily="49" charset="0"/>
              </a:rPr>
            </a:br>
            <a:endParaRPr lang="en-US" sz="3200" dirty="0"/>
          </a:p>
        </p:txBody>
      </p:sp>
      <p:pic>
        <p:nvPicPr>
          <p:cNvPr id="5" name="Content Placeholder 4">
            <a:extLst>
              <a:ext uri="{FF2B5EF4-FFF2-40B4-BE49-F238E27FC236}">
                <a16:creationId xmlns:a16="http://schemas.microsoft.com/office/drawing/2014/main" id="{CC76BFCA-884A-8690-5C1F-9EAFA216F21B}"/>
              </a:ext>
            </a:extLst>
          </p:cNvPr>
          <p:cNvPicPr>
            <a:picLocks noGrp="1" noChangeAspect="1"/>
          </p:cNvPicPr>
          <p:nvPr>
            <p:ph idx="1"/>
          </p:nvPr>
        </p:nvPicPr>
        <p:blipFill>
          <a:blip r:embed="rId2"/>
          <a:stretch>
            <a:fillRect/>
          </a:stretch>
        </p:blipFill>
        <p:spPr>
          <a:xfrm>
            <a:off x="870954" y="1989056"/>
            <a:ext cx="4266654" cy="3922778"/>
          </a:xfrm>
        </p:spPr>
      </p:pic>
      <p:sp>
        <p:nvSpPr>
          <p:cNvPr id="9" name="TextBox 8">
            <a:extLst>
              <a:ext uri="{FF2B5EF4-FFF2-40B4-BE49-F238E27FC236}">
                <a16:creationId xmlns:a16="http://schemas.microsoft.com/office/drawing/2014/main" id="{42DD7852-C182-2E71-FC8B-9986047136BE}"/>
              </a:ext>
            </a:extLst>
          </p:cNvPr>
          <p:cNvSpPr txBox="1"/>
          <p:nvPr/>
        </p:nvSpPr>
        <p:spPr>
          <a:xfrm>
            <a:off x="5618375" y="2837468"/>
            <a:ext cx="5702671"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Söhne"/>
              </a:rPr>
              <a:t>T</a:t>
            </a:r>
            <a:r>
              <a:rPr lang="en-US" b="0" i="0" dirty="0">
                <a:effectLst/>
                <a:latin typeface="Söhne"/>
              </a:rPr>
              <a:t>he code groups the data by region, calculates the total sales for each region, and then creates a pie chart to visualize the distribution of sales across different regions. The pie chart shows the proportion of sales contributed by each region, allowing for easy comparison of sales distribution. The ‘</a:t>
            </a:r>
            <a:r>
              <a:rPr lang="en-US" b="0" i="0" dirty="0" err="1">
                <a:effectLst/>
                <a:latin typeface="Söhne"/>
              </a:rPr>
              <a:t>autopct</a:t>
            </a:r>
            <a:r>
              <a:rPr lang="en-US" b="0" i="0" dirty="0">
                <a:effectLst/>
                <a:latin typeface="Söhne"/>
              </a:rPr>
              <a:t>’ parameter formats the percentage labels on the chart. </a:t>
            </a:r>
            <a:endParaRPr lang="en-IN" dirty="0"/>
          </a:p>
        </p:txBody>
      </p:sp>
    </p:spTree>
    <p:extLst>
      <p:ext uri="{BB962C8B-B14F-4D97-AF65-F5344CB8AC3E}">
        <p14:creationId xmlns:p14="http://schemas.microsoft.com/office/powerpoint/2010/main" val="182961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99622"/>
            <a:ext cx="11029616" cy="1188720"/>
          </a:xfrm>
        </p:spPr>
        <p:txBody>
          <a:bodyPr anchor="ctr">
            <a:normAutofit/>
          </a:bodyPr>
          <a:lstStyle/>
          <a:p>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("region")["profit"].sum().</a:t>
            </a: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plot.pie</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autopct</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="%1.0f%%")</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32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13FEB7B-57EC-9D20-1DB3-B7DAE4751D7B}"/>
              </a:ext>
            </a:extLst>
          </p:cNvPr>
          <p:cNvPicPr>
            <a:picLocks noGrp="1" noChangeAspect="1"/>
          </p:cNvPicPr>
          <p:nvPr>
            <p:ph idx="1"/>
          </p:nvPr>
        </p:nvPicPr>
        <p:blipFill>
          <a:blip r:embed="rId2"/>
          <a:stretch>
            <a:fillRect/>
          </a:stretch>
        </p:blipFill>
        <p:spPr>
          <a:xfrm>
            <a:off x="862258" y="1885362"/>
            <a:ext cx="4454460" cy="4087462"/>
          </a:xfrm>
        </p:spPr>
      </p:pic>
      <p:sp>
        <p:nvSpPr>
          <p:cNvPr id="6" name="TextBox 5">
            <a:extLst>
              <a:ext uri="{FF2B5EF4-FFF2-40B4-BE49-F238E27FC236}">
                <a16:creationId xmlns:a16="http://schemas.microsoft.com/office/drawing/2014/main" id="{8E420502-FD12-6426-5BFC-B5B0DC736DA3}"/>
              </a:ext>
            </a:extLst>
          </p:cNvPr>
          <p:cNvSpPr txBox="1"/>
          <p:nvPr/>
        </p:nvSpPr>
        <p:spPr>
          <a:xfrm flipH="1">
            <a:off x="5753556" y="2639505"/>
            <a:ext cx="5420413"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groups the data by region, calculates the total profit for each region, and then creates a pie chart to visualize the distribution of profits across different regions. The pie chart shows the proportion of profits contributed by each region, allowing for easy comparison of profit distribution. The ‘</a:t>
            </a:r>
            <a:r>
              <a:rPr lang="en-US" b="0" i="0" dirty="0" err="1">
                <a:effectLst/>
                <a:latin typeface="Calibri" panose="020F0502020204030204" pitchFamily="34" charset="0"/>
                <a:ea typeface="Calibri" panose="020F0502020204030204" pitchFamily="34" charset="0"/>
                <a:cs typeface="Calibri" panose="020F0502020204030204" pitchFamily="34" charset="0"/>
              </a:rPr>
              <a:t>autopct</a:t>
            </a:r>
            <a:r>
              <a:rPr lang="en-US" b="0" i="0" dirty="0">
                <a:effectLst/>
                <a:latin typeface="Calibri" panose="020F0502020204030204" pitchFamily="34" charset="0"/>
                <a:ea typeface="Calibri" panose="020F0502020204030204" pitchFamily="34" charset="0"/>
                <a:cs typeface="Calibri" panose="020F0502020204030204" pitchFamily="34" charset="0"/>
              </a:rPr>
              <a:t>’ parameter formats the percentage labels on the chart.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3644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94271"/>
            <a:ext cx="11029616" cy="1188720"/>
          </a:xfrm>
        </p:spPr>
        <p:txBody>
          <a:bodyPr anchor="ctr">
            <a:normAutofit/>
          </a:bodyPr>
          <a:lstStyle/>
          <a:p>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("segment")["sales"].sum().</a:t>
            </a: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plot.bar</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2000" b="0" dirty="0">
                <a:solidFill>
                  <a:srgbClr val="CCCCCC"/>
                </a:solidFill>
                <a:effectLst/>
                <a:latin typeface="Consolas" panose="020B0609020204030204" pitchFamily="49" charset="0"/>
              </a:rPr>
            </a:br>
            <a:endParaRPr lang="en-US" sz="3200" dirty="0"/>
          </a:p>
        </p:txBody>
      </p:sp>
      <p:pic>
        <p:nvPicPr>
          <p:cNvPr id="5" name="Content Placeholder 4">
            <a:extLst>
              <a:ext uri="{FF2B5EF4-FFF2-40B4-BE49-F238E27FC236}">
                <a16:creationId xmlns:a16="http://schemas.microsoft.com/office/drawing/2014/main" id="{FC41FE41-E97C-29DB-101A-D0A8D3A98826}"/>
              </a:ext>
            </a:extLst>
          </p:cNvPr>
          <p:cNvPicPr>
            <a:picLocks noGrp="1" noChangeAspect="1"/>
          </p:cNvPicPr>
          <p:nvPr>
            <p:ph idx="1"/>
          </p:nvPr>
        </p:nvPicPr>
        <p:blipFill>
          <a:blip r:embed="rId2"/>
          <a:stretch>
            <a:fillRect/>
          </a:stretch>
        </p:blipFill>
        <p:spPr>
          <a:xfrm>
            <a:off x="750875" y="2082991"/>
            <a:ext cx="4467057" cy="4246563"/>
          </a:xfrm>
        </p:spPr>
      </p:pic>
      <p:sp>
        <p:nvSpPr>
          <p:cNvPr id="6" name="TextBox 5">
            <a:extLst>
              <a:ext uri="{FF2B5EF4-FFF2-40B4-BE49-F238E27FC236}">
                <a16:creationId xmlns:a16="http://schemas.microsoft.com/office/drawing/2014/main" id="{F3AF2F99-9D81-5D27-B13D-AB609179D78F}"/>
              </a:ext>
            </a:extLst>
          </p:cNvPr>
          <p:cNvSpPr txBox="1"/>
          <p:nvPr/>
        </p:nvSpPr>
        <p:spPr>
          <a:xfrm>
            <a:off x="5687632" y="2441542"/>
            <a:ext cx="5753493" cy="255454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T</a:t>
            </a:r>
            <a:r>
              <a:rPr lang="en-US" sz="2000" b="0" i="0" dirty="0">
                <a:effectLst/>
                <a:latin typeface="Calibri" panose="020F0502020204030204" pitchFamily="34" charset="0"/>
                <a:ea typeface="Calibri" panose="020F0502020204030204" pitchFamily="34" charset="0"/>
                <a:cs typeface="Calibri" panose="020F0502020204030204" pitchFamily="34" charset="0"/>
              </a:rPr>
              <a:t>he code groups the data by segment, calculates the total sales for each segment, and then creates a bar plot to display the summed sales values for each segment. This visualization helps compare the sales performance across different segments in the dataset. Each segment will have a corresponding bar, and the height of each bar represents the total sales for that segment.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76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76616"/>
            <a:ext cx="11029616" cy="1188720"/>
          </a:xfrm>
        </p:spPr>
        <p:txBody>
          <a:bodyPr anchor="ctr">
            <a:normAutofit/>
          </a:bodyPr>
          <a:lstStyle/>
          <a:p>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("segment")["profit"].sum().</a:t>
            </a: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plot.bar</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2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60B8D098-5E23-A49E-9FDA-DC056F1681BE}"/>
              </a:ext>
            </a:extLst>
          </p:cNvPr>
          <p:cNvPicPr>
            <a:picLocks noGrp="1" noChangeAspect="1"/>
          </p:cNvPicPr>
          <p:nvPr>
            <p:ph idx="1"/>
          </p:nvPr>
        </p:nvPicPr>
        <p:blipFill>
          <a:blip r:embed="rId2"/>
          <a:stretch>
            <a:fillRect/>
          </a:stretch>
        </p:blipFill>
        <p:spPr>
          <a:xfrm>
            <a:off x="875910" y="2145237"/>
            <a:ext cx="4369318" cy="3840162"/>
          </a:xfrm>
        </p:spPr>
      </p:pic>
      <p:sp>
        <p:nvSpPr>
          <p:cNvPr id="6" name="TextBox 5">
            <a:extLst>
              <a:ext uri="{FF2B5EF4-FFF2-40B4-BE49-F238E27FC236}">
                <a16:creationId xmlns:a16="http://schemas.microsoft.com/office/drawing/2014/main" id="{916AE6A3-6BAA-7FC8-EF86-9B48BCBAC2E4}"/>
              </a:ext>
            </a:extLst>
          </p:cNvPr>
          <p:cNvSpPr txBox="1"/>
          <p:nvPr/>
        </p:nvSpPr>
        <p:spPr>
          <a:xfrm flipH="1">
            <a:off x="5797484" y="2384981"/>
            <a:ext cx="5813323" cy="255454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T</a:t>
            </a:r>
            <a:r>
              <a:rPr lang="en-US" sz="2000" b="0" i="0" dirty="0">
                <a:effectLst/>
                <a:latin typeface="Calibri" panose="020F0502020204030204" pitchFamily="34" charset="0"/>
                <a:ea typeface="Calibri" panose="020F0502020204030204" pitchFamily="34" charset="0"/>
                <a:cs typeface="Calibri" panose="020F0502020204030204" pitchFamily="34" charset="0"/>
              </a:rPr>
              <a:t>he code groups the data by segment, calculates the total profit for each segment, and then creates a bar plot to display the summed profit values for each segment. This visualization helps compare the profitability across different segments in the dataset. Each segment will have a corresponding bar, and the height of each bar represents the total profit for that segment.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159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14324"/>
            <a:ext cx="11029616" cy="1188720"/>
          </a:xfrm>
        </p:spPr>
        <p:txBody>
          <a:bodyPr anchor="ctr">
            <a:normAutofit/>
          </a:bodyPr>
          <a:lstStyle/>
          <a:p>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("category")["sales"].sum().</a:t>
            </a: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plot.bar</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32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08A833AD-4767-A888-EE23-CF001CCE2F51}"/>
              </a:ext>
            </a:extLst>
          </p:cNvPr>
          <p:cNvPicPr>
            <a:picLocks noGrp="1" noChangeAspect="1"/>
          </p:cNvPicPr>
          <p:nvPr>
            <p:ph idx="1"/>
          </p:nvPr>
        </p:nvPicPr>
        <p:blipFill>
          <a:blip r:embed="rId2"/>
          <a:stretch>
            <a:fillRect/>
          </a:stretch>
        </p:blipFill>
        <p:spPr>
          <a:xfrm>
            <a:off x="923082" y="1927288"/>
            <a:ext cx="4557992" cy="4116388"/>
          </a:xfrm>
        </p:spPr>
      </p:pic>
      <p:sp>
        <p:nvSpPr>
          <p:cNvPr id="7" name="TextBox 6">
            <a:extLst>
              <a:ext uri="{FF2B5EF4-FFF2-40B4-BE49-F238E27FC236}">
                <a16:creationId xmlns:a16="http://schemas.microsoft.com/office/drawing/2014/main" id="{2FC5E7B1-A2DA-817E-4B7F-9E519B07E27C}"/>
              </a:ext>
            </a:extLst>
          </p:cNvPr>
          <p:cNvSpPr txBox="1"/>
          <p:nvPr/>
        </p:nvSpPr>
        <p:spPr>
          <a:xfrm>
            <a:off x="5822964" y="2269634"/>
            <a:ext cx="5787844"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groups the data by category, calculates the total sales for each category, and then creates a bar plot to display the summed sales values for each category. This visualization helps compare the sales performance across different categories in the dataset. Each category will have a corresponding bar, and the height of each bar represents the total sales for that category.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024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70885"/>
            <a:ext cx="11029616" cy="1188720"/>
          </a:xfrm>
        </p:spPr>
        <p:txBody>
          <a:bodyPr anchor="ctr">
            <a:normAutofit/>
          </a:bodyPr>
          <a:lstStyle/>
          <a:p>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("category")["profit"].sum().</a:t>
            </a: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plot.bar</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2000" b="0" dirty="0">
                <a:solidFill>
                  <a:srgbClr val="CCCCCC"/>
                </a:solidFill>
                <a:effectLst/>
                <a:latin typeface="Consolas" panose="020B0609020204030204" pitchFamily="49" charset="0"/>
              </a:rPr>
            </a:br>
            <a:endParaRPr lang="en-US" sz="3200" dirty="0"/>
          </a:p>
        </p:txBody>
      </p:sp>
      <p:pic>
        <p:nvPicPr>
          <p:cNvPr id="5" name="Content Placeholder 4">
            <a:extLst>
              <a:ext uri="{FF2B5EF4-FFF2-40B4-BE49-F238E27FC236}">
                <a16:creationId xmlns:a16="http://schemas.microsoft.com/office/drawing/2014/main" id="{74095817-6A97-EE56-88AA-492E53D15B33}"/>
              </a:ext>
            </a:extLst>
          </p:cNvPr>
          <p:cNvPicPr>
            <a:picLocks noGrp="1" noChangeAspect="1"/>
          </p:cNvPicPr>
          <p:nvPr>
            <p:ph idx="1"/>
          </p:nvPr>
        </p:nvPicPr>
        <p:blipFill>
          <a:blip r:embed="rId2"/>
          <a:stretch>
            <a:fillRect/>
          </a:stretch>
        </p:blipFill>
        <p:spPr>
          <a:xfrm>
            <a:off x="865590" y="1927438"/>
            <a:ext cx="4786506" cy="4322762"/>
          </a:xfrm>
        </p:spPr>
      </p:pic>
      <p:sp>
        <p:nvSpPr>
          <p:cNvPr id="6" name="TextBox 5">
            <a:extLst>
              <a:ext uri="{FF2B5EF4-FFF2-40B4-BE49-F238E27FC236}">
                <a16:creationId xmlns:a16="http://schemas.microsoft.com/office/drawing/2014/main" id="{D80D682C-1593-0F99-146E-A8EBD2969FB7}"/>
              </a:ext>
            </a:extLst>
          </p:cNvPr>
          <p:cNvSpPr txBox="1"/>
          <p:nvPr/>
        </p:nvSpPr>
        <p:spPr>
          <a:xfrm>
            <a:off x="6096000" y="2406814"/>
            <a:ext cx="5389118"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groups the data by category, calculates the total profit for each category, and then creates a bar plot to display the summed profit values for each category. This visualization helps compare the profitability across different categories in the dataset. Each category will have a corresponding bar, and the height of each bar represents the total profit for that category.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678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fontScale="90000"/>
          </a:bodyPr>
          <a:lstStyle/>
          <a:p>
            <a:pPr algn="ctr"/>
            <a:br>
              <a:rPr lang="en-GB" dirty="0"/>
            </a:br>
            <a:br>
              <a:rPr lang="en-GB" dirty="0"/>
            </a:br>
            <a:r>
              <a:rPr lang="en-GB" sz="3600"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15203" y="2460255"/>
            <a:ext cx="11029615" cy="2129798"/>
          </a:xfrm>
        </p:spPr>
        <p:txBody>
          <a:bodyPr>
            <a:noAutofit/>
          </a:bodyPr>
          <a:lstStyle/>
          <a:p>
            <a:endParaRPr lang="en-US" sz="2400" b="1" dirty="0"/>
          </a:p>
          <a:p>
            <a:r>
              <a:rPr lang="en-US" sz="2400" b="1" dirty="0"/>
              <a:t>PROJECT TITLE</a:t>
            </a:r>
            <a:r>
              <a:rPr lang="en-US" sz="2400" dirty="0"/>
              <a:t>: </a:t>
            </a:r>
            <a:r>
              <a:rPr lang="en-US" sz="2400" b="1" dirty="0">
                <a:solidFill>
                  <a:schemeClr val="tx1"/>
                </a:solidFill>
                <a:latin typeface="Arial Black" panose="020B0A04020102020204" pitchFamily="34" charset="0"/>
              </a:rPr>
              <a:t>ANALYSIS OF SUPERSTORE DATASET</a:t>
            </a:r>
          </a:p>
          <a:p>
            <a:pPr marL="0" indent="0">
              <a:buNone/>
            </a:pPr>
            <a:endParaRPr lang="en-US" sz="2400" dirty="0"/>
          </a:p>
          <a:p>
            <a:r>
              <a:rPr lang="en-US" sz="2400" b="1" dirty="0"/>
              <a:t>PROBLEM STATEMENT</a:t>
            </a:r>
            <a:r>
              <a:rPr lang="en-US" sz="2400" dirty="0"/>
              <a:t>: </a:t>
            </a:r>
            <a:r>
              <a:rPr lang="en-US" sz="2400" b="0" i="0" dirty="0">
                <a:solidFill>
                  <a:schemeClr val="tx1"/>
                </a:solidFill>
                <a:effectLst/>
                <a:latin typeface="Söhne"/>
              </a:rPr>
              <a:t>The problem at hand is to perform a comprehensive analysis of a Superstore dataset. The Superstore dataset contains information about various aspects of the store's operations, such as sales, profits, customer demographics, product categories, and shipping details. The goal of this analysis is to extract valuable insights and provide actionable recommendations to optimize the store's performance and profitability.</a:t>
            </a:r>
            <a:endParaRPr lang="en-US" sz="2400" dirty="0">
              <a:solidFill>
                <a:schemeClr val="tx1"/>
              </a:solidFill>
            </a:endParaRPr>
          </a:p>
        </p:txBody>
      </p:sp>
    </p:spTree>
    <p:extLst>
      <p:ext uri="{BB962C8B-B14F-4D97-AF65-F5344CB8AC3E}">
        <p14:creationId xmlns:p14="http://schemas.microsoft.com/office/powerpoint/2010/main" val="44283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33177"/>
            <a:ext cx="11029616" cy="1188720"/>
          </a:xfrm>
        </p:spPr>
        <p:txBody>
          <a:bodyPr anchor="ctr">
            <a:normAutofit/>
          </a:bodyPr>
          <a:lstStyle/>
          <a:p>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("category")["sales"].sum().</a:t>
            </a: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plot.pie</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autopct</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="%1.0f%%")</a:t>
            </a:r>
            <a:br>
              <a:rPr lang="en-US" sz="2000" b="0" dirty="0">
                <a:solidFill>
                  <a:srgbClr val="CCCCCC"/>
                </a:solidFill>
                <a:effectLst/>
                <a:latin typeface="Consolas" panose="020B0609020204030204" pitchFamily="49" charset="0"/>
              </a:rPr>
            </a:br>
            <a:endParaRPr lang="en-US" sz="3200" dirty="0"/>
          </a:p>
        </p:txBody>
      </p:sp>
      <p:pic>
        <p:nvPicPr>
          <p:cNvPr id="5" name="Content Placeholder 4">
            <a:extLst>
              <a:ext uri="{FF2B5EF4-FFF2-40B4-BE49-F238E27FC236}">
                <a16:creationId xmlns:a16="http://schemas.microsoft.com/office/drawing/2014/main" id="{3D914711-2476-BB2E-A393-48020E0A6863}"/>
              </a:ext>
            </a:extLst>
          </p:cNvPr>
          <p:cNvPicPr>
            <a:picLocks noGrp="1" noChangeAspect="1"/>
          </p:cNvPicPr>
          <p:nvPr>
            <p:ph idx="1"/>
          </p:nvPr>
        </p:nvPicPr>
        <p:blipFill>
          <a:blip r:embed="rId2"/>
          <a:stretch>
            <a:fillRect/>
          </a:stretch>
        </p:blipFill>
        <p:spPr>
          <a:xfrm>
            <a:off x="845810" y="2142625"/>
            <a:ext cx="4467225" cy="3705225"/>
          </a:xfrm>
        </p:spPr>
      </p:pic>
      <p:sp>
        <p:nvSpPr>
          <p:cNvPr id="6" name="TextBox 5">
            <a:extLst>
              <a:ext uri="{FF2B5EF4-FFF2-40B4-BE49-F238E27FC236}">
                <a16:creationId xmlns:a16="http://schemas.microsoft.com/office/drawing/2014/main" id="{7CC27E18-38CB-C1FE-FADD-415481B2B4D5}"/>
              </a:ext>
            </a:extLst>
          </p:cNvPr>
          <p:cNvSpPr txBox="1"/>
          <p:nvPr/>
        </p:nvSpPr>
        <p:spPr>
          <a:xfrm>
            <a:off x="5831381" y="2677212"/>
            <a:ext cx="5697599"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groups the data by category, calculates the total sales for each category, and then creates a pie chart to visualize the distribution of sales across different categories. The pie chart shows the proportion of sales contributed by each category, allowing for easy comparison of sales distribution. The ‘</a:t>
            </a:r>
            <a:r>
              <a:rPr lang="en-US" b="0" i="0" dirty="0" err="1">
                <a:effectLst/>
                <a:latin typeface="Calibri" panose="020F0502020204030204" pitchFamily="34" charset="0"/>
                <a:ea typeface="Calibri" panose="020F0502020204030204" pitchFamily="34" charset="0"/>
                <a:cs typeface="Calibri" panose="020F0502020204030204" pitchFamily="34" charset="0"/>
              </a:rPr>
              <a:t>autopct</a:t>
            </a:r>
            <a:r>
              <a:rPr lang="en-US" b="0" i="0" dirty="0">
                <a:effectLst/>
                <a:latin typeface="Calibri" panose="020F0502020204030204" pitchFamily="34" charset="0"/>
                <a:ea typeface="Calibri" panose="020F0502020204030204" pitchFamily="34" charset="0"/>
                <a:cs typeface="Calibri" panose="020F0502020204030204" pitchFamily="34" charset="0"/>
              </a:rPr>
              <a:t>’ parameter formats the percentage labels on the chart.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142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04896"/>
            <a:ext cx="11029616" cy="1188720"/>
          </a:xfrm>
        </p:spPr>
        <p:txBody>
          <a:bodyPr anchor="ctr">
            <a:normAutofit/>
          </a:bodyPr>
          <a:lstStyle/>
          <a:p>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("category")["profit"].sum().</a:t>
            </a: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plot.pie</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autopct</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="%1.0f%%")</a:t>
            </a:r>
            <a:br>
              <a:rPr lang="en-IN" sz="2000" b="0" dirty="0">
                <a:solidFill>
                  <a:srgbClr val="CCCCCC"/>
                </a:solidFill>
                <a:effectLst/>
                <a:latin typeface="Consolas" panose="020B0609020204030204" pitchFamily="49" charset="0"/>
              </a:rPr>
            </a:br>
            <a:endParaRPr lang="en-US" sz="3200" dirty="0"/>
          </a:p>
        </p:txBody>
      </p:sp>
      <p:pic>
        <p:nvPicPr>
          <p:cNvPr id="5" name="Content Placeholder 4">
            <a:extLst>
              <a:ext uri="{FF2B5EF4-FFF2-40B4-BE49-F238E27FC236}">
                <a16:creationId xmlns:a16="http://schemas.microsoft.com/office/drawing/2014/main" id="{E1A693CD-37E3-000C-F4E2-0BF6DAA54FB1}"/>
              </a:ext>
            </a:extLst>
          </p:cNvPr>
          <p:cNvPicPr>
            <a:picLocks noGrp="1" noChangeAspect="1"/>
          </p:cNvPicPr>
          <p:nvPr>
            <p:ph idx="1"/>
          </p:nvPr>
        </p:nvPicPr>
        <p:blipFill>
          <a:blip r:embed="rId2"/>
          <a:stretch>
            <a:fillRect/>
          </a:stretch>
        </p:blipFill>
        <p:spPr>
          <a:xfrm>
            <a:off x="936503" y="2189760"/>
            <a:ext cx="4248150" cy="3705225"/>
          </a:xfrm>
        </p:spPr>
      </p:pic>
      <p:sp>
        <p:nvSpPr>
          <p:cNvPr id="6" name="TextBox 5">
            <a:extLst>
              <a:ext uri="{FF2B5EF4-FFF2-40B4-BE49-F238E27FC236}">
                <a16:creationId xmlns:a16="http://schemas.microsoft.com/office/drawing/2014/main" id="{2221CE9A-B8AA-97B3-634E-D70279DD5F2B}"/>
              </a:ext>
            </a:extLst>
          </p:cNvPr>
          <p:cNvSpPr txBox="1"/>
          <p:nvPr/>
        </p:nvSpPr>
        <p:spPr>
          <a:xfrm>
            <a:off x="5495719" y="2705492"/>
            <a:ext cx="5759778"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groups the data by category, calculates the total profit for each category, and then creates a pie chart to visualize the distribution of profits across different categories. The pie chart shows the proportion of profits contributed by each category, allowing for easy comparison of profit distribution. The ‘</a:t>
            </a:r>
            <a:r>
              <a:rPr lang="en-US" b="0" i="0" dirty="0" err="1">
                <a:effectLst/>
                <a:latin typeface="Calibri" panose="020F0502020204030204" pitchFamily="34" charset="0"/>
                <a:ea typeface="Calibri" panose="020F0502020204030204" pitchFamily="34" charset="0"/>
                <a:cs typeface="Calibri" panose="020F0502020204030204" pitchFamily="34" charset="0"/>
              </a:rPr>
              <a:t>autopct</a:t>
            </a:r>
            <a:r>
              <a:rPr lang="en-US" b="0" i="0" dirty="0">
                <a:effectLst/>
                <a:latin typeface="Calibri" panose="020F0502020204030204" pitchFamily="34" charset="0"/>
                <a:ea typeface="Calibri" panose="020F0502020204030204" pitchFamily="34" charset="0"/>
                <a:cs typeface="Calibri" panose="020F0502020204030204" pitchFamily="34" charset="0"/>
              </a:rPr>
              <a:t>’ parameter formats the percentage labels on the chart.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905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9728" y="814323"/>
            <a:ext cx="11029616" cy="1188720"/>
          </a:xfrm>
        </p:spPr>
        <p:txBody>
          <a:bodyPr anchor="ctr">
            <a:normAutofit/>
          </a:bodyPr>
          <a:lstStyle/>
          <a:p>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("state")["sales"].sum().</a:t>
            </a: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plot.bar</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32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A3472477-A0E7-7F87-2507-4E8E43104D79}"/>
              </a:ext>
            </a:extLst>
          </p:cNvPr>
          <p:cNvPicPr>
            <a:picLocks noGrp="1" noChangeAspect="1"/>
          </p:cNvPicPr>
          <p:nvPr>
            <p:ph idx="1"/>
          </p:nvPr>
        </p:nvPicPr>
        <p:blipFill>
          <a:blip r:embed="rId2"/>
          <a:stretch>
            <a:fillRect/>
          </a:stretch>
        </p:blipFill>
        <p:spPr>
          <a:xfrm>
            <a:off x="925508" y="2003043"/>
            <a:ext cx="4439804" cy="4256088"/>
          </a:xfrm>
        </p:spPr>
      </p:pic>
      <p:sp>
        <p:nvSpPr>
          <p:cNvPr id="6" name="TextBox 5">
            <a:extLst>
              <a:ext uri="{FF2B5EF4-FFF2-40B4-BE49-F238E27FC236}">
                <a16:creationId xmlns:a16="http://schemas.microsoft.com/office/drawing/2014/main" id="{20821119-2822-3400-B93B-2FFA98E0C74F}"/>
              </a:ext>
            </a:extLst>
          </p:cNvPr>
          <p:cNvSpPr txBox="1"/>
          <p:nvPr/>
        </p:nvSpPr>
        <p:spPr>
          <a:xfrm>
            <a:off x="5874581" y="2413261"/>
            <a:ext cx="5748668"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groups the data by state, calculates the total sales for each state, and then creates a bar plot to display the summed sales values for each state. This visualization helps compare the sales performance across different states in the dataset. Each state will have a corresponding bar, and the height of each bar represents the total sales for that state.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8316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67190"/>
            <a:ext cx="11029616" cy="1188720"/>
          </a:xfrm>
        </p:spPr>
        <p:txBody>
          <a:bodyPr anchor="ctr">
            <a:normAutofit/>
          </a:bodyPr>
          <a:lstStyle/>
          <a:p>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("state")["profit"].sum().</a:t>
            </a: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plot.bar</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32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B0107D51-C5AE-BFFA-7CDB-F345B802871A}"/>
              </a:ext>
            </a:extLst>
          </p:cNvPr>
          <p:cNvPicPr>
            <a:picLocks noGrp="1" noChangeAspect="1"/>
          </p:cNvPicPr>
          <p:nvPr>
            <p:ph idx="1"/>
          </p:nvPr>
        </p:nvPicPr>
        <p:blipFill>
          <a:blip r:embed="rId2"/>
          <a:stretch>
            <a:fillRect/>
          </a:stretch>
        </p:blipFill>
        <p:spPr>
          <a:xfrm>
            <a:off x="684865" y="1728886"/>
            <a:ext cx="4939943" cy="4719637"/>
          </a:xfrm>
        </p:spPr>
      </p:pic>
      <p:sp>
        <p:nvSpPr>
          <p:cNvPr id="6" name="TextBox 5">
            <a:extLst>
              <a:ext uri="{FF2B5EF4-FFF2-40B4-BE49-F238E27FC236}">
                <a16:creationId xmlns:a16="http://schemas.microsoft.com/office/drawing/2014/main" id="{19491407-7F27-4AC2-8C30-77436020BE23}"/>
              </a:ext>
            </a:extLst>
          </p:cNvPr>
          <p:cNvSpPr txBox="1"/>
          <p:nvPr/>
        </p:nvSpPr>
        <p:spPr>
          <a:xfrm flipH="1">
            <a:off x="6059146" y="2432116"/>
            <a:ext cx="5551661"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groups the data by state, calculates the total profit for each state, and then creates a bar plot to display the summed profit values for each state. This visualization helps compare the profitability across different states in the dataset. Each state will have a corresponding bar, and the height of each bar represents the total profit for that state.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00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54568" y="1281103"/>
            <a:ext cx="11029616" cy="1806023"/>
          </a:xfrm>
        </p:spPr>
        <p:txBody>
          <a:bodyPr anchor="ctr">
            <a:noAutofit/>
          </a:bodyPr>
          <a:lstStyle/>
          <a:p>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top_3_selling_categories.plot(kind = "bar")</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plt.title</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("top 3 selling categories in superstore")</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plt.xlabel</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("category")</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plt.ylabel</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("total profit")</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20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16C43147-D400-F5BA-BB1C-CEB10D4CD554}"/>
              </a:ext>
            </a:extLst>
          </p:cNvPr>
          <p:cNvPicPr>
            <a:picLocks noGrp="1" noChangeAspect="1"/>
          </p:cNvPicPr>
          <p:nvPr>
            <p:ph idx="1"/>
          </p:nvPr>
        </p:nvPicPr>
        <p:blipFill>
          <a:blip r:embed="rId2"/>
          <a:stretch>
            <a:fillRect/>
          </a:stretch>
        </p:blipFill>
        <p:spPr>
          <a:xfrm>
            <a:off x="2342291" y="2771480"/>
            <a:ext cx="4011375" cy="3469064"/>
          </a:xfrm>
        </p:spPr>
      </p:pic>
      <p:sp>
        <p:nvSpPr>
          <p:cNvPr id="6" name="TextBox 5">
            <a:extLst>
              <a:ext uri="{FF2B5EF4-FFF2-40B4-BE49-F238E27FC236}">
                <a16:creationId xmlns:a16="http://schemas.microsoft.com/office/drawing/2014/main" id="{F553AACF-D180-4927-4DE5-74AB275B95DC}"/>
              </a:ext>
            </a:extLst>
          </p:cNvPr>
          <p:cNvSpPr txBox="1"/>
          <p:nvPr/>
        </p:nvSpPr>
        <p:spPr>
          <a:xfrm>
            <a:off x="6777872" y="2913876"/>
            <a:ext cx="4967926"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generates a bar plot to visualize the top 3 selling categories in the Superstore dataset. The x-axis represents the categories, the y-axis represents the total profit, and the bars represent the total profit values for each category. The plot is given a title, and the x and y axes are labeled accordingly. Finally, the plot is displayed on the screen using ‘</a:t>
            </a:r>
            <a:r>
              <a:rPr lang="en-US" b="0" i="0" dirty="0" err="1">
                <a:effectLst/>
                <a:latin typeface="Calibri" panose="020F0502020204030204" pitchFamily="34" charset="0"/>
                <a:ea typeface="Calibri" panose="020F0502020204030204" pitchFamily="34" charset="0"/>
                <a:cs typeface="Calibri" panose="020F0502020204030204" pitchFamily="34" charset="0"/>
              </a:rPr>
              <a:t>plt.show</a:t>
            </a:r>
            <a:r>
              <a:rPr lang="en-US" b="0" i="0" dirty="0">
                <a:effectLst/>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7802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88580" y="1516925"/>
            <a:ext cx="11029616" cy="1188720"/>
          </a:xfrm>
        </p:spPr>
        <p:txBody>
          <a:bodyPr anchor="ctr">
            <a:normAutofit fontScale="90000"/>
          </a:bodyPr>
          <a:lstStyle/>
          <a:p>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top_3_profit_categories.plot(kind="bar")</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plt.title</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("top 3 profit categories in superstore")</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plt.xlabel</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("category")</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plt.ylabel</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("total profit")</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32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52EA2F54-C588-500F-C81A-96A71E05A269}"/>
              </a:ext>
            </a:extLst>
          </p:cNvPr>
          <p:cNvPicPr>
            <a:picLocks noGrp="1" noChangeAspect="1"/>
          </p:cNvPicPr>
          <p:nvPr>
            <p:ph idx="1"/>
          </p:nvPr>
        </p:nvPicPr>
        <p:blipFill>
          <a:blip r:embed="rId2"/>
          <a:stretch>
            <a:fillRect/>
          </a:stretch>
        </p:blipFill>
        <p:spPr>
          <a:xfrm>
            <a:off x="2348832" y="2573518"/>
            <a:ext cx="3882286" cy="3742441"/>
          </a:xfrm>
        </p:spPr>
      </p:pic>
      <p:sp>
        <p:nvSpPr>
          <p:cNvPr id="6" name="TextBox 5">
            <a:extLst>
              <a:ext uri="{FF2B5EF4-FFF2-40B4-BE49-F238E27FC236}">
                <a16:creationId xmlns:a16="http://schemas.microsoft.com/office/drawing/2014/main" id="{31975868-C1DF-B5BF-C7FE-0E6A39EB55EB}"/>
              </a:ext>
            </a:extLst>
          </p:cNvPr>
          <p:cNvSpPr txBox="1"/>
          <p:nvPr/>
        </p:nvSpPr>
        <p:spPr>
          <a:xfrm flipH="1">
            <a:off x="6636470" y="2705645"/>
            <a:ext cx="4939644"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generates a bar plot to visualize the top 3 profit categories in the Superstore dataset. The x-axis represents the categories, the y-axis represents the total profit, and the bars represent the total profit values for each category. The plot is given a title, and the x and y axes are labeled accordingly. Finally, the plot is displayed on the screen using ‘</a:t>
            </a:r>
            <a:r>
              <a:rPr lang="en-US" b="0" i="0" dirty="0" err="1">
                <a:effectLst/>
                <a:latin typeface="Calibri" panose="020F0502020204030204" pitchFamily="34" charset="0"/>
                <a:ea typeface="Calibri" panose="020F0502020204030204" pitchFamily="34" charset="0"/>
                <a:cs typeface="Calibri" panose="020F0502020204030204" pitchFamily="34" charset="0"/>
              </a:rPr>
              <a:t>plt.show</a:t>
            </a:r>
            <a:r>
              <a:rPr lang="en-US" b="0" i="0" dirty="0">
                <a:effectLst/>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3704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219676"/>
            <a:ext cx="11029616" cy="2362509"/>
          </a:xfrm>
        </p:spPr>
        <p:txBody>
          <a:bodyPr anchor="ctr">
            <a:noAutofit/>
          </a:bodyPr>
          <a:lstStyle/>
          <a:p>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group the data by region and city and calculate the total sales for each group</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region_sales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df_places.groupby</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(['region'],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as_index</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=false).sum()</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region_sales.sort_values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(by='sales', ascending=false,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inplace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=true)</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plot the total sales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geprofitnerated</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by each region and city</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plt.figure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figsize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=(10,5))</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plt.bar</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region_sales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['region'],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region_sales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 align='</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center</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plt.xlabel</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("region")</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plt.ylabel</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plt.title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 generated by region")</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plt.xticks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(rotation=90)</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region_sales</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0586B708-F1CA-680E-8815-E6281B738318}"/>
              </a:ext>
            </a:extLst>
          </p:cNvPr>
          <p:cNvPicPr>
            <a:picLocks noGrp="1" noChangeAspect="1"/>
          </p:cNvPicPr>
          <p:nvPr>
            <p:ph idx="1"/>
          </p:nvPr>
        </p:nvPicPr>
        <p:blipFill>
          <a:blip r:embed="rId2"/>
          <a:stretch>
            <a:fillRect/>
          </a:stretch>
        </p:blipFill>
        <p:spPr>
          <a:xfrm>
            <a:off x="2613955" y="3261674"/>
            <a:ext cx="4069649" cy="3299087"/>
          </a:xfrm>
        </p:spPr>
      </p:pic>
      <p:sp>
        <p:nvSpPr>
          <p:cNvPr id="6" name="TextBox 5">
            <a:extLst>
              <a:ext uri="{FF2B5EF4-FFF2-40B4-BE49-F238E27FC236}">
                <a16:creationId xmlns:a16="http://schemas.microsoft.com/office/drawing/2014/main" id="{B0620313-3B18-D93B-63FD-CC7B43212FEB}"/>
              </a:ext>
            </a:extLst>
          </p:cNvPr>
          <p:cNvSpPr txBox="1"/>
          <p:nvPr/>
        </p:nvSpPr>
        <p:spPr>
          <a:xfrm>
            <a:off x="6954602" y="3582185"/>
            <a:ext cx="4885464"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groups the data by region, calculates the total sales for each region, sorts the results, and then creates a bar plot to visualize the sales generated by each region. The plot is labeled and displayed on the screen. The resulting </a:t>
            </a:r>
            <a:r>
              <a:rPr lang="en-US" b="0" i="0" dirty="0" err="1">
                <a:effectLst/>
                <a:latin typeface="Calibri" panose="020F0502020204030204" pitchFamily="34" charset="0"/>
                <a:ea typeface="Calibri" panose="020F0502020204030204" pitchFamily="34" charset="0"/>
                <a:cs typeface="Calibri" panose="020F0502020204030204" pitchFamily="34" charset="0"/>
              </a:rPr>
              <a:t>DataFrame</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0" i="0" dirty="0" err="1">
                <a:effectLst/>
                <a:latin typeface="Calibri" panose="020F0502020204030204" pitchFamily="34" charset="0"/>
                <a:ea typeface="Calibri" panose="020F0502020204030204" pitchFamily="34" charset="0"/>
                <a:cs typeface="Calibri" panose="020F0502020204030204" pitchFamily="34" charset="0"/>
              </a:rPr>
              <a:t>region_sales</a:t>
            </a:r>
            <a:r>
              <a:rPr lang="en-US" b="0" i="0" dirty="0">
                <a:effectLst/>
                <a:latin typeface="Calibri" panose="020F0502020204030204" pitchFamily="34" charset="0"/>
                <a:ea typeface="Calibri" panose="020F0502020204030204" pitchFamily="34" charset="0"/>
                <a:cs typeface="Calibri" panose="020F0502020204030204" pitchFamily="34" charset="0"/>
              </a:rPr>
              <a:t>’, contains the summed sales values for each region.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503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99622"/>
            <a:ext cx="11029616" cy="2965825"/>
          </a:xfrm>
        </p:spPr>
        <p:txBody>
          <a:bodyPr anchor="ctr">
            <a:noAutofit/>
          </a:bodyPr>
          <a:lstStyle/>
          <a:p>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group the data by region and city and calculate the total sales for each group</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region_profit</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df_places.groupby</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(['region'],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as_index</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=false).sum()</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region_profit.sort_values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(by='profit', ascending=false,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inplace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=true)</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plot the total sales generated by each region and city</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plt.figure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figsize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=(10,5))</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plt.bar</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region_profit</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['region'],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region_profit</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['profit'], align='</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center</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plt.xlabel</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("region")</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plt.ylabel</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("profit")</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plt.title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("profit generated by region")</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plt.xticks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(rotation=90)</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region_profit</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F1A54F86-5608-D22D-FCFC-1BE4EB2295F0}"/>
              </a:ext>
            </a:extLst>
          </p:cNvPr>
          <p:cNvPicPr>
            <a:picLocks noGrp="1" noChangeAspect="1"/>
          </p:cNvPicPr>
          <p:nvPr>
            <p:ph idx="1"/>
          </p:nvPr>
        </p:nvPicPr>
        <p:blipFill>
          <a:blip r:embed="rId2"/>
          <a:stretch>
            <a:fillRect/>
          </a:stretch>
        </p:blipFill>
        <p:spPr>
          <a:xfrm>
            <a:off x="1925466" y="3337089"/>
            <a:ext cx="4626163" cy="3129699"/>
          </a:xfrm>
        </p:spPr>
      </p:pic>
      <p:sp>
        <p:nvSpPr>
          <p:cNvPr id="7" name="TextBox 6">
            <a:extLst>
              <a:ext uri="{FF2B5EF4-FFF2-40B4-BE49-F238E27FC236}">
                <a16:creationId xmlns:a16="http://schemas.microsoft.com/office/drawing/2014/main" id="{7C5BE7AC-DEA5-5F8C-6898-DBD0D18BB9BC}"/>
              </a:ext>
            </a:extLst>
          </p:cNvPr>
          <p:cNvSpPr txBox="1"/>
          <p:nvPr/>
        </p:nvSpPr>
        <p:spPr>
          <a:xfrm flipH="1">
            <a:off x="6928147" y="3429000"/>
            <a:ext cx="4779943"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groups the data by region, calculates the total profits for each region, sorts the results, and then creates a bar plot to visualize the profits generated by each region. The plot is labeled and displayed on the screen. The resulting </a:t>
            </a:r>
            <a:r>
              <a:rPr lang="en-US" b="0" i="0" dirty="0" err="1">
                <a:effectLst/>
                <a:latin typeface="Calibri" panose="020F0502020204030204" pitchFamily="34" charset="0"/>
                <a:ea typeface="Calibri" panose="020F0502020204030204" pitchFamily="34" charset="0"/>
                <a:cs typeface="Calibri" panose="020F0502020204030204" pitchFamily="34" charset="0"/>
              </a:rPr>
              <a:t>DataFrame</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0" i="0" dirty="0" err="1">
                <a:effectLst/>
                <a:latin typeface="Calibri" panose="020F0502020204030204" pitchFamily="34" charset="0"/>
                <a:ea typeface="Calibri" panose="020F0502020204030204" pitchFamily="34" charset="0"/>
                <a:cs typeface="Calibri" panose="020F0502020204030204" pitchFamily="34" charset="0"/>
              </a:rPr>
              <a:t>region_profit</a:t>
            </a:r>
            <a:r>
              <a:rPr lang="en-US" b="0" i="0" dirty="0">
                <a:effectLst/>
                <a:latin typeface="Calibri" panose="020F0502020204030204" pitchFamily="34" charset="0"/>
                <a:ea typeface="Calibri" panose="020F0502020204030204" pitchFamily="34" charset="0"/>
                <a:cs typeface="Calibri" panose="020F0502020204030204" pitchFamily="34" charset="0"/>
              </a:rPr>
              <a:t>’, contains the summed profit values for each region.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2312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66032" y="899622"/>
            <a:ext cx="11029616" cy="3060093"/>
          </a:xfrm>
        </p:spPr>
        <p:txBody>
          <a:bodyPr anchor="ctr">
            <a:noAutofit/>
          </a:bodyPr>
          <a:lstStyle/>
          <a:p>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state_sales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df_places.groupby</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(['state'],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as_index</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=false).sum()</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state_sales.sort_values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(by='sales', ascending=false,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inplace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=true)</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plt.figure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figsize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=(22,10))</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plt.bar</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state_sales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['state'],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state_sales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 align='</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center</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plt.xlabel</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("state")</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plt.ylabel</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plt.title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 generated by state")</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plt.xticks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(rotation=90)</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state_sales</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1F489159-D1E6-9061-7A54-476EA3D8B01E}"/>
              </a:ext>
            </a:extLst>
          </p:cNvPr>
          <p:cNvPicPr>
            <a:picLocks noGrp="1" noChangeAspect="1"/>
          </p:cNvPicPr>
          <p:nvPr>
            <p:ph idx="1"/>
          </p:nvPr>
        </p:nvPicPr>
        <p:blipFill>
          <a:blip r:embed="rId2"/>
          <a:stretch>
            <a:fillRect/>
          </a:stretch>
        </p:blipFill>
        <p:spPr>
          <a:xfrm>
            <a:off x="2054593" y="3355942"/>
            <a:ext cx="4638437" cy="3060093"/>
          </a:xfrm>
        </p:spPr>
      </p:pic>
      <p:sp>
        <p:nvSpPr>
          <p:cNvPr id="6" name="TextBox 5">
            <a:extLst>
              <a:ext uri="{FF2B5EF4-FFF2-40B4-BE49-F238E27FC236}">
                <a16:creationId xmlns:a16="http://schemas.microsoft.com/office/drawing/2014/main" id="{8240DEAC-F158-5CF0-55A3-4DD9CC771CAF}"/>
              </a:ext>
            </a:extLst>
          </p:cNvPr>
          <p:cNvSpPr txBox="1"/>
          <p:nvPr/>
        </p:nvSpPr>
        <p:spPr>
          <a:xfrm>
            <a:off x="6943033" y="3429000"/>
            <a:ext cx="4835949"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code groups the data by state, calculates the total sales for each state, sorts the results, and then creates a bar plot to visualize the sales generated by each state. The plot is labeled and displayed on the screen. The resulting </a:t>
            </a:r>
            <a:r>
              <a:rPr lang="en-US" b="0" i="0" dirty="0" err="1">
                <a:effectLst/>
                <a:latin typeface="Calibri" panose="020F0502020204030204" pitchFamily="34" charset="0"/>
                <a:ea typeface="Calibri" panose="020F0502020204030204" pitchFamily="34" charset="0"/>
                <a:cs typeface="Calibri" panose="020F0502020204030204" pitchFamily="34" charset="0"/>
              </a:rPr>
              <a:t>DataFrame</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0" i="0" dirty="0" err="1">
                <a:effectLst/>
                <a:latin typeface="Calibri" panose="020F0502020204030204" pitchFamily="34" charset="0"/>
                <a:ea typeface="Calibri" panose="020F0502020204030204" pitchFamily="34" charset="0"/>
                <a:cs typeface="Calibri" panose="020F0502020204030204" pitchFamily="34" charset="0"/>
              </a:rPr>
              <a:t>state_sales</a:t>
            </a:r>
            <a:r>
              <a:rPr lang="en-US" b="0" i="0" dirty="0">
                <a:effectLst/>
                <a:latin typeface="Calibri" panose="020F0502020204030204" pitchFamily="34" charset="0"/>
                <a:ea typeface="Calibri" panose="020F0502020204030204" pitchFamily="34" charset="0"/>
                <a:cs typeface="Calibri" panose="020F0502020204030204" pitchFamily="34" charset="0"/>
              </a:rPr>
              <a:t>’, contains the summed sales values for each state.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0487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05777" y="767646"/>
            <a:ext cx="11029616" cy="3088374"/>
          </a:xfrm>
        </p:spPr>
        <p:txBody>
          <a:bodyPr anchor="ctr">
            <a:noAutofit/>
          </a:bodyPr>
          <a:lstStyle/>
          <a:p>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state_profit</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df_places.groupby</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(['state'],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as_index</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=false).sum()</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state_profit.sort_values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(by='profit', ascending=false,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inplace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=true)</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plt.figure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figsize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=(22,10))</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plt.bar</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state_profit</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['state'], </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state_profit</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['profit'], align='</a:t>
            </a: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center</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plt.xlabel</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("state")</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plt.ylabel</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("profit")</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plt.title</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 generated by state")</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plt.xticks</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(rotation=90)</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state_profit</a:t>
            </a:r>
            <a:endParaRPr lang="en-IN"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E7652997-B17F-E2DB-A48C-004ED1AE5AAD}"/>
              </a:ext>
            </a:extLst>
          </p:cNvPr>
          <p:cNvPicPr>
            <a:picLocks noGrp="1" noChangeAspect="1"/>
          </p:cNvPicPr>
          <p:nvPr>
            <p:ph idx="1"/>
          </p:nvPr>
        </p:nvPicPr>
        <p:blipFill>
          <a:blip r:embed="rId2"/>
          <a:stretch>
            <a:fillRect/>
          </a:stretch>
        </p:blipFill>
        <p:spPr>
          <a:xfrm>
            <a:off x="1980995" y="3246455"/>
            <a:ext cx="4042733" cy="3192052"/>
          </a:xfrm>
        </p:spPr>
      </p:pic>
      <p:sp>
        <p:nvSpPr>
          <p:cNvPr id="6" name="TextBox 5">
            <a:extLst>
              <a:ext uri="{FF2B5EF4-FFF2-40B4-BE49-F238E27FC236}">
                <a16:creationId xmlns:a16="http://schemas.microsoft.com/office/drawing/2014/main" id="{552ECB76-79E1-B812-099E-C80C32CBE21D}"/>
              </a:ext>
            </a:extLst>
          </p:cNvPr>
          <p:cNvSpPr txBox="1"/>
          <p:nvPr/>
        </p:nvSpPr>
        <p:spPr>
          <a:xfrm>
            <a:off x="6363093" y="3429000"/>
            <a:ext cx="5323130"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Söhne"/>
              </a:rPr>
              <a:t>T</a:t>
            </a:r>
            <a:r>
              <a:rPr lang="en-US" b="0" i="0" dirty="0">
                <a:effectLst/>
                <a:latin typeface="Söhne"/>
              </a:rPr>
              <a:t>he code groups the data by state, calculates the total profits for each state, sorts the results, and then creates a bar plot to visualize the profits generated by each state. The plot is labeled and displayed on the screen. The resulting </a:t>
            </a:r>
            <a:r>
              <a:rPr lang="en-US" b="0" i="0" dirty="0" err="1">
                <a:effectLst/>
                <a:latin typeface="Söhne"/>
              </a:rPr>
              <a:t>DataFrame</a:t>
            </a:r>
            <a:r>
              <a:rPr lang="en-US" b="0" i="0" dirty="0">
                <a:effectLst/>
                <a:latin typeface="Söhne"/>
              </a:rPr>
              <a:t>, ‘</a:t>
            </a:r>
            <a:r>
              <a:rPr lang="en-US" b="0" i="0" dirty="0" err="1">
                <a:effectLst/>
                <a:latin typeface="Söhne"/>
              </a:rPr>
              <a:t>state_profit</a:t>
            </a:r>
            <a:r>
              <a:rPr lang="en-US" b="0" i="0" dirty="0">
                <a:effectLst/>
                <a:latin typeface="Söhne"/>
              </a:rPr>
              <a:t>’, contains the summed profit values for each state.</a:t>
            </a:r>
            <a:endParaRPr lang="en-IN" dirty="0"/>
          </a:p>
        </p:txBody>
      </p:sp>
    </p:spTree>
    <p:extLst>
      <p:ext uri="{BB962C8B-B14F-4D97-AF65-F5344CB8AC3E}">
        <p14:creationId xmlns:p14="http://schemas.microsoft.com/office/powerpoint/2010/main" val="252180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pPr algn="ctr"/>
            <a:r>
              <a:rPr lang="en-US" sz="3200"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6351" y="1890876"/>
            <a:ext cx="11029615" cy="3634486"/>
          </a:xfrm>
        </p:spPr>
        <p:txBody>
          <a:bodyPr>
            <a:noAutofit/>
          </a:bodyPr>
          <a:lstStyle/>
          <a:p>
            <a:r>
              <a:rPr lang="en-IN" sz="2400" b="0" i="0" dirty="0">
                <a:solidFill>
                  <a:schemeClr val="tx1"/>
                </a:solidFill>
                <a:effectLst/>
                <a:latin typeface="Söhne"/>
              </a:rPr>
              <a:t>Data Exploration and Understanding</a:t>
            </a:r>
          </a:p>
          <a:p>
            <a:r>
              <a:rPr lang="en-IN" sz="2400" b="0" i="0" dirty="0">
                <a:solidFill>
                  <a:schemeClr val="tx1"/>
                </a:solidFill>
                <a:effectLst/>
                <a:latin typeface="Söhne"/>
              </a:rPr>
              <a:t>Sales Analysis</a:t>
            </a:r>
            <a:endParaRPr lang="en-IN" sz="2400" dirty="0">
              <a:solidFill>
                <a:schemeClr val="tx1"/>
              </a:solidFill>
              <a:latin typeface="Söhne"/>
            </a:endParaRPr>
          </a:p>
          <a:p>
            <a:r>
              <a:rPr lang="en-IN" sz="2400" b="0" i="0" dirty="0">
                <a:solidFill>
                  <a:schemeClr val="tx1"/>
                </a:solidFill>
                <a:effectLst/>
                <a:latin typeface="Söhne"/>
              </a:rPr>
              <a:t>Profit Analysis</a:t>
            </a:r>
          </a:p>
          <a:p>
            <a:r>
              <a:rPr lang="en-IN" sz="2400" b="0" i="0" dirty="0">
                <a:solidFill>
                  <a:schemeClr val="tx1"/>
                </a:solidFill>
                <a:effectLst/>
                <a:latin typeface="Söhne"/>
              </a:rPr>
              <a:t>Customer Analysis</a:t>
            </a:r>
            <a:endParaRPr lang="en-IN" sz="2400" dirty="0">
              <a:solidFill>
                <a:schemeClr val="tx1"/>
              </a:solidFill>
              <a:latin typeface="Söhne"/>
            </a:endParaRPr>
          </a:p>
          <a:p>
            <a:r>
              <a:rPr lang="en-IN" sz="2400" b="0" i="0" dirty="0">
                <a:solidFill>
                  <a:schemeClr val="tx1"/>
                </a:solidFill>
                <a:effectLst/>
                <a:latin typeface="Söhne"/>
              </a:rPr>
              <a:t>Inventory Analysis</a:t>
            </a:r>
          </a:p>
          <a:p>
            <a:r>
              <a:rPr lang="en-IN" sz="2400" b="0" i="0" dirty="0">
                <a:solidFill>
                  <a:schemeClr val="tx1"/>
                </a:solidFill>
                <a:effectLst/>
                <a:latin typeface="Söhne"/>
              </a:rPr>
              <a:t>Operational Efficiency Analysis</a:t>
            </a:r>
            <a:endParaRPr lang="en-IN" sz="2400" dirty="0">
              <a:solidFill>
                <a:schemeClr val="tx1"/>
              </a:solidFill>
              <a:latin typeface="Söhne"/>
            </a:endParaRPr>
          </a:p>
          <a:p>
            <a:r>
              <a:rPr lang="en-IN" sz="2400" b="0" i="0" dirty="0">
                <a:solidFill>
                  <a:schemeClr val="tx1"/>
                </a:solidFill>
                <a:effectLst/>
                <a:latin typeface="Söhne"/>
              </a:rPr>
              <a:t>Data Visualization and Reporting</a:t>
            </a:r>
            <a:endParaRPr lang="en-US" sz="2400" dirty="0">
              <a:solidFill>
                <a:schemeClr val="tx1"/>
              </a:solidFill>
            </a:endParaRPr>
          </a:p>
        </p:txBody>
      </p:sp>
    </p:spTree>
    <p:extLst>
      <p:ext uri="{BB962C8B-B14F-4D97-AF65-F5344CB8AC3E}">
        <p14:creationId xmlns:p14="http://schemas.microsoft.com/office/powerpoint/2010/main" val="2116825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96351" y="1389359"/>
            <a:ext cx="11029616" cy="3210922"/>
          </a:xfrm>
        </p:spPr>
        <p:txBody>
          <a:bodyPr anchor="ctr">
            <a:noAutofit/>
          </a:bodyPr>
          <a:lstStyle/>
          <a:p>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city_sales</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df_places.groupby</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('city', </a:t>
            </a: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as_index</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=false).sum()</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sort the data by sales in descending order</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city_sales.sort_values</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(by='sales', ascending=false, </a:t>
            </a: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inplace</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=true)</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select the top 5 cities</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top_5_cities_sales = </a:t>
            </a: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city_sales.head</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plt.bar</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(top_5_cities_sales['city'], top_5_cities_sales['sales'], align='center')</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plt.xlabel</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("city")</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plt.ylabel</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plt.title</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("top 5 cities by sales")</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plt.xticks</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(rotation=90)</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top_5_cities_sales</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59F9314-A725-5EF0-06F0-7407B3E723B6}"/>
              </a:ext>
            </a:extLst>
          </p:cNvPr>
          <p:cNvPicPr>
            <a:picLocks noGrp="1" noChangeAspect="1"/>
          </p:cNvPicPr>
          <p:nvPr>
            <p:ph idx="1"/>
          </p:nvPr>
        </p:nvPicPr>
        <p:blipFill>
          <a:blip r:embed="rId2"/>
          <a:stretch>
            <a:fillRect/>
          </a:stretch>
        </p:blipFill>
        <p:spPr>
          <a:xfrm>
            <a:off x="3185699" y="3184923"/>
            <a:ext cx="3780709" cy="3210921"/>
          </a:xfrm>
        </p:spPr>
      </p:pic>
      <p:sp>
        <p:nvSpPr>
          <p:cNvPr id="7" name="TextBox 6">
            <a:extLst>
              <a:ext uri="{FF2B5EF4-FFF2-40B4-BE49-F238E27FC236}">
                <a16:creationId xmlns:a16="http://schemas.microsoft.com/office/drawing/2014/main" id="{E6B39CAF-A77C-AB97-0AFD-039B40A03C44}"/>
              </a:ext>
            </a:extLst>
          </p:cNvPr>
          <p:cNvSpPr txBox="1"/>
          <p:nvPr/>
        </p:nvSpPr>
        <p:spPr>
          <a:xfrm>
            <a:off x="6960188" y="2473357"/>
            <a:ext cx="4908158"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Söhne"/>
              </a:rPr>
              <a:t>T</a:t>
            </a:r>
            <a:r>
              <a:rPr lang="en-US" b="0" i="0" dirty="0">
                <a:effectLst/>
                <a:latin typeface="Söhne"/>
              </a:rPr>
              <a:t>he code groups the data by city, calculates the total sales for each city, sorts the results, and selects the top 5 cities with the highest sales. It then creates a bar plot to visualize the sales for these top 5 cities. The plot is labeled and displayed on the screen. The </a:t>
            </a:r>
            <a:r>
              <a:rPr lang="en-IN" b="0" i="0" dirty="0">
                <a:effectLst/>
                <a:latin typeface="Söhne"/>
              </a:rPr>
              <a:t>resulting </a:t>
            </a:r>
            <a:r>
              <a:rPr lang="en-IN" b="0" i="0" dirty="0" err="1">
                <a:effectLst/>
                <a:latin typeface="Söhne"/>
              </a:rPr>
              <a:t>DataFrame</a:t>
            </a:r>
            <a:r>
              <a:rPr lang="en-IN" b="0" i="0" dirty="0">
                <a:effectLst/>
                <a:latin typeface="Söhne"/>
              </a:rPr>
              <a:t>, ‘top_5_cities_sales’, </a:t>
            </a:r>
            <a:r>
              <a:rPr lang="en-US" b="0" i="0" dirty="0">
                <a:effectLst/>
                <a:latin typeface="Söhne"/>
              </a:rPr>
              <a:t>contains the top 5 cities and their corresponding sales values.</a:t>
            </a:r>
            <a:endParaRPr lang="en-IN" dirty="0"/>
          </a:p>
        </p:txBody>
      </p:sp>
    </p:spTree>
    <p:extLst>
      <p:ext uri="{BB962C8B-B14F-4D97-AF65-F5344CB8AC3E}">
        <p14:creationId xmlns:p14="http://schemas.microsoft.com/office/powerpoint/2010/main" val="739552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25408"/>
            <a:ext cx="11029616" cy="1188720"/>
          </a:xfrm>
        </p:spPr>
        <p:txBody>
          <a:bodyPr anchor="ctr">
            <a:noAutofit/>
          </a:bodyPr>
          <a:lstStyle/>
          <a:p>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create a scatter plot between sales and discounts</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plt.scatter</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a:t>
            </a: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['discount'])</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plt.ylabel</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("discount")</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plt.xlabel</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20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4AE27896-5346-407D-25D2-66A1A4CD579D}"/>
              </a:ext>
            </a:extLst>
          </p:cNvPr>
          <p:cNvPicPr>
            <a:picLocks noGrp="1" noChangeAspect="1"/>
          </p:cNvPicPr>
          <p:nvPr>
            <p:ph idx="1"/>
          </p:nvPr>
        </p:nvPicPr>
        <p:blipFill>
          <a:blip r:embed="rId2"/>
          <a:stretch>
            <a:fillRect/>
          </a:stretch>
        </p:blipFill>
        <p:spPr>
          <a:xfrm>
            <a:off x="581191" y="2705493"/>
            <a:ext cx="4396161" cy="3478491"/>
          </a:xfrm>
        </p:spPr>
      </p:pic>
      <p:sp>
        <p:nvSpPr>
          <p:cNvPr id="6" name="TextBox 5">
            <a:extLst>
              <a:ext uri="{FF2B5EF4-FFF2-40B4-BE49-F238E27FC236}">
                <a16:creationId xmlns:a16="http://schemas.microsoft.com/office/drawing/2014/main" id="{E755B80E-FCFA-727F-3D22-E5FA51EF1004}"/>
              </a:ext>
            </a:extLst>
          </p:cNvPr>
          <p:cNvSpPr txBox="1"/>
          <p:nvPr/>
        </p:nvSpPr>
        <p:spPr>
          <a:xfrm>
            <a:off x="5241304" y="2879737"/>
            <a:ext cx="6369504" cy="2585323"/>
          </a:xfrm>
          <a:prstGeom prst="rect">
            <a:avLst/>
          </a:prstGeom>
          <a:noFill/>
        </p:spPr>
        <p:txBody>
          <a:bodyPr wrap="square" rtlCol="0">
            <a:spAutoFit/>
          </a:bodyPr>
          <a:lstStyle/>
          <a:p>
            <a:pPr marL="285750" indent="-285750">
              <a:buFont typeface="Wingdings" panose="05000000000000000000" pitchFamily="2" charset="2"/>
              <a:buChar char="q"/>
            </a:pPr>
            <a:r>
              <a:rPr lang="en-US" b="0" i="0" dirty="0">
                <a:effectLst/>
                <a:latin typeface="Calibri" panose="020F0502020204030204" pitchFamily="34" charset="0"/>
                <a:ea typeface="Calibri" panose="020F0502020204030204" pitchFamily="34" charset="0"/>
                <a:cs typeface="Calibri" panose="020F0502020204030204" pitchFamily="34" charset="0"/>
              </a:rPr>
              <a:t>By visualizing the scatter plot, we can analyze the relationship between sales and discounts. Each point on the plot represents a specific data point, where the x-coordinate represents the sales amount and the y-coordinate represents the discount given for that sale. The scatter plot allows us to observe if there is any correlation or pattern between the two variables. For example, we can determine if higher discounts are associated with higher sales or if there are any outliers or clusters of data points.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331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408212"/>
            <a:ext cx="11029616" cy="1188720"/>
          </a:xfrm>
        </p:spPr>
        <p:txBody>
          <a:bodyPr anchor="ctr">
            <a:noAutofit/>
          </a:bodyPr>
          <a:lstStyle/>
          <a:p>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group the data by the discount and compute the average sales</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discount_group</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(["discount"]).sum()[["profit"]]</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ax = </a:t>
            </a: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discount_group.plot</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(kind="bar")</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ax.set_ylabel</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("profit")</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20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68F418CD-E8E1-DDAF-D4F0-0C03092B627D}"/>
              </a:ext>
            </a:extLst>
          </p:cNvPr>
          <p:cNvPicPr>
            <a:picLocks noGrp="1" noChangeAspect="1"/>
          </p:cNvPicPr>
          <p:nvPr>
            <p:ph idx="1"/>
          </p:nvPr>
        </p:nvPicPr>
        <p:blipFill>
          <a:blip r:embed="rId2"/>
          <a:stretch>
            <a:fillRect/>
          </a:stretch>
        </p:blipFill>
        <p:spPr>
          <a:xfrm>
            <a:off x="647463" y="3176833"/>
            <a:ext cx="4395877" cy="3261674"/>
          </a:xfrm>
        </p:spPr>
      </p:pic>
      <p:sp>
        <p:nvSpPr>
          <p:cNvPr id="6" name="TextBox 5">
            <a:extLst>
              <a:ext uri="{FF2B5EF4-FFF2-40B4-BE49-F238E27FC236}">
                <a16:creationId xmlns:a16="http://schemas.microsoft.com/office/drawing/2014/main" id="{6F151684-3CA7-28E7-28B9-38E1651299C1}"/>
              </a:ext>
            </a:extLst>
          </p:cNvPr>
          <p:cNvSpPr txBox="1"/>
          <p:nvPr/>
        </p:nvSpPr>
        <p:spPr>
          <a:xfrm flipH="1">
            <a:off x="5522690" y="3245406"/>
            <a:ext cx="6175973" cy="2031325"/>
          </a:xfrm>
          <a:prstGeom prst="rect">
            <a:avLst/>
          </a:prstGeom>
          <a:noFill/>
        </p:spPr>
        <p:txBody>
          <a:bodyPr wrap="square" rtlCol="0">
            <a:spAutoFit/>
          </a:bodyPr>
          <a:lstStyle/>
          <a:p>
            <a:pPr marL="285750" indent="-285750">
              <a:buFont typeface="Wingdings" panose="05000000000000000000" pitchFamily="2" charset="2"/>
              <a:buChar char="q"/>
            </a:pPr>
            <a:r>
              <a:rPr lang="en-US" b="0" i="0" dirty="0">
                <a:effectLst/>
                <a:latin typeface="Söhne"/>
              </a:rPr>
              <a:t>By visualizing the bar plot, we can compare the average profits for different discount levels. The plot allows us to identify which discount level is associated with higher profits and which might be less effective in generating profits. It provides a clear visual representation of the relationship between discounts and profits, helping us make informed decisions about pricing strategies or discount offers.</a:t>
            </a:r>
            <a:endParaRPr lang="en-IN" dirty="0"/>
          </a:p>
        </p:txBody>
      </p:sp>
    </p:spTree>
    <p:extLst>
      <p:ext uri="{BB962C8B-B14F-4D97-AF65-F5344CB8AC3E}">
        <p14:creationId xmlns:p14="http://schemas.microsoft.com/office/powerpoint/2010/main" val="551555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54144"/>
            <a:ext cx="11029616" cy="2889953"/>
          </a:xfrm>
        </p:spPr>
        <p:txBody>
          <a:bodyPr anchor="ctr">
            <a:noAutofit/>
          </a:bodyPr>
          <a:lstStyle/>
          <a:p>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['profit margin'] = </a:t>
            </a: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['profit'] / </a:t>
            </a: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group the data by product category and calculate the average profit margin for each category</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avg_profit_margin_by_category</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df.groupby</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('category')['profit margin'].mean()</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plot the average profit margin for each category as a bar chart</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avg_profit_margin_by_category.plot</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(kind='bar')</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add a title and labels to the chart</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plt.title</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("average profit margin by product category")</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plt.xlabel</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("product category")</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plt.ylabel</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("average profit margin")</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6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16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120627D5-4B04-2C9F-B6C7-A4DE9498CE6A}"/>
              </a:ext>
            </a:extLst>
          </p:cNvPr>
          <p:cNvPicPr>
            <a:picLocks noGrp="1" noChangeAspect="1"/>
          </p:cNvPicPr>
          <p:nvPr>
            <p:ph idx="1"/>
          </p:nvPr>
        </p:nvPicPr>
        <p:blipFill>
          <a:blip r:embed="rId2"/>
          <a:stretch>
            <a:fillRect/>
          </a:stretch>
        </p:blipFill>
        <p:spPr>
          <a:xfrm>
            <a:off x="2233929" y="3859344"/>
            <a:ext cx="2960240" cy="2889953"/>
          </a:xfrm>
        </p:spPr>
      </p:pic>
      <p:sp>
        <p:nvSpPr>
          <p:cNvPr id="6" name="TextBox 5">
            <a:extLst>
              <a:ext uri="{FF2B5EF4-FFF2-40B4-BE49-F238E27FC236}">
                <a16:creationId xmlns:a16="http://schemas.microsoft.com/office/drawing/2014/main" id="{8652240C-23DD-3E63-7B91-F0842442F16F}"/>
              </a:ext>
            </a:extLst>
          </p:cNvPr>
          <p:cNvSpPr txBox="1"/>
          <p:nvPr/>
        </p:nvSpPr>
        <p:spPr>
          <a:xfrm>
            <a:off x="5536804" y="3365371"/>
            <a:ext cx="6074004" cy="2031325"/>
          </a:xfrm>
          <a:prstGeom prst="rect">
            <a:avLst/>
          </a:prstGeom>
          <a:noFill/>
        </p:spPr>
        <p:txBody>
          <a:bodyPr wrap="square" rtlCol="0">
            <a:spAutoFit/>
          </a:bodyPr>
          <a:lstStyle/>
          <a:p>
            <a:pPr marL="285750" indent="-285750">
              <a:buFont typeface="Wingdings" panose="05000000000000000000" pitchFamily="2" charset="2"/>
              <a:buChar char="q"/>
            </a:pPr>
            <a:r>
              <a:rPr lang="en-US" b="0" i="0" dirty="0">
                <a:effectLst/>
                <a:latin typeface="Calibri" panose="020F0502020204030204" pitchFamily="34" charset="0"/>
                <a:ea typeface="Calibri" panose="020F0502020204030204" pitchFamily="34" charset="0"/>
                <a:cs typeface="Calibri" panose="020F0502020204030204" pitchFamily="34" charset="0"/>
              </a:rPr>
              <a:t>By visualizing the bar chart, we can compare the average profit margin across different product categories. This allows us to identify which categories have higher or lower profit margins, providing insights into the profitability of different product lines. The chart helps us make informed decisions about resource allocation, pricing strategies, or potential improvements in specific product categories.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2217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15204" y="823751"/>
            <a:ext cx="11029616" cy="1188720"/>
          </a:xfrm>
        </p:spPr>
        <p:txBody>
          <a:bodyPr anchor="ctr">
            <a:normAutofit fontScale="90000"/>
          </a:bodyPr>
          <a:lstStyle/>
          <a:p>
            <a:r>
              <a:rPr lang="en-US" sz="22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plot the pivot table as a bar chart</a:t>
            </a:r>
            <a:br>
              <a:rPr lang="en-US" sz="22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2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pivot_table.plot</a:t>
            </a:r>
            <a:r>
              <a:rPr lang="en-US" sz="22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(kind='bar', stacked=false)</a:t>
            </a:r>
            <a:br>
              <a:rPr lang="en-US" sz="22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2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US" sz="22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US" sz="2000" b="0" dirty="0">
                <a:solidFill>
                  <a:srgbClr val="CCCCCC"/>
                </a:solidFill>
                <a:effectLst/>
                <a:latin typeface="Consolas" panose="020B0609020204030204" pitchFamily="49" charset="0"/>
              </a:rPr>
            </a:br>
            <a:endParaRPr lang="en-US" sz="3200" dirty="0"/>
          </a:p>
        </p:txBody>
      </p:sp>
      <p:pic>
        <p:nvPicPr>
          <p:cNvPr id="5" name="Content Placeholder 4">
            <a:extLst>
              <a:ext uri="{FF2B5EF4-FFF2-40B4-BE49-F238E27FC236}">
                <a16:creationId xmlns:a16="http://schemas.microsoft.com/office/drawing/2014/main" id="{2D85B390-09CE-2E43-1AD8-1BCE18F2BD0E}"/>
              </a:ext>
            </a:extLst>
          </p:cNvPr>
          <p:cNvPicPr>
            <a:picLocks noGrp="1" noChangeAspect="1"/>
          </p:cNvPicPr>
          <p:nvPr>
            <p:ph idx="1"/>
          </p:nvPr>
        </p:nvPicPr>
        <p:blipFill>
          <a:blip r:embed="rId2"/>
          <a:stretch>
            <a:fillRect/>
          </a:stretch>
        </p:blipFill>
        <p:spPr>
          <a:xfrm>
            <a:off x="811770" y="2240279"/>
            <a:ext cx="4278704" cy="3698607"/>
          </a:xfrm>
        </p:spPr>
      </p:pic>
      <p:sp>
        <p:nvSpPr>
          <p:cNvPr id="6" name="TextBox 5">
            <a:extLst>
              <a:ext uri="{FF2B5EF4-FFF2-40B4-BE49-F238E27FC236}">
                <a16:creationId xmlns:a16="http://schemas.microsoft.com/office/drawing/2014/main" id="{DD4043ED-7508-FA89-130C-60BD02A0AB5B}"/>
              </a:ext>
            </a:extLst>
          </p:cNvPr>
          <p:cNvSpPr txBox="1"/>
          <p:nvPr/>
        </p:nvSpPr>
        <p:spPr>
          <a:xfrm>
            <a:off x="5549244" y="2705493"/>
            <a:ext cx="5995576" cy="1754326"/>
          </a:xfrm>
          <a:prstGeom prst="rect">
            <a:avLst/>
          </a:prstGeom>
          <a:noFill/>
        </p:spPr>
        <p:txBody>
          <a:bodyPr wrap="square" rtlCol="0">
            <a:spAutoFit/>
          </a:bodyPr>
          <a:lstStyle/>
          <a:p>
            <a:pPr marL="285750" indent="-285750">
              <a:buFont typeface="Wingdings" panose="05000000000000000000" pitchFamily="2" charset="2"/>
              <a:buChar char="q"/>
            </a:pPr>
            <a:r>
              <a:rPr lang="en-US" b="0" i="0" dirty="0">
                <a:effectLst/>
                <a:latin typeface="Calibri" panose="020F0502020204030204" pitchFamily="34" charset="0"/>
                <a:ea typeface="Calibri" panose="020F0502020204030204" pitchFamily="34" charset="0"/>
                <a:cs typeface="Calibri" panose="020F0502020204030204" pitchFamily="34" charset="0"/>
              </a:rPr>
              <a:t>By visualizing the pivot table data as a bar chart, we can gain insights into the relationships between different variables and compare their values across different categories. This visualization helps in identifying patterns, trends, and relative magnitudes of the data in a concise and easily understandable manner.</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2201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342682"/>
            <a:ext cx="11029616" cy="1188720"/>
          </a:xfrm>
        </p:spPr>
        <p:txBody>
          <a:bodyPr anchor="ctr">
            <a:noAutofit/>
          </a:bodyPr>
          <a:lstStyle/>
          <a:p>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#profit</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pivot_table</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df.pivot_table</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(index='segment', columns='ship mode', values='profit', </a:t>
            </a: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aggfunc</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='sum')</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pivot_table.plot</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(kind='bar', stacked=false)</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show the plot</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000" b="0"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plt.show</a:t>
            </a:r>
            <a: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lang="en-IN" sz="2000" b="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20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029F1E1D-2552-BD65-5825-785EB504B966}"/>
              </a:ext>
            </a:extLst>
          </p:cNvPr>
          <p:cNvPicPr>
            <a:picLocks noGrp="1" noChangeAspect="1"/>
          </p:cNvPicPr>
          <p:nvPr>
            <p:ph idx="1"/>
          </p:nvPr>
        </p:nvPicPr>
        <p:blipFill>
          <a:blip r:embed="rId2"/>
          <a:stretch>
            <a:fillRect/>
          </a:stretch>
        </p:blipFill>
        <p:spPr>
          <a:xfrm>
            <a:off x="879316" y="3115755"/>
            <a:ext cx="3457534" cy="3068638"/>
          </a:xfrm>
        </p:spPr>
      </p:pic>
      <p:sp>
        <p:nvSpPr>
          <p:cNvPr id="6" name="TextBox 5">
            <a:extLst>
              <a:ext uri="{FF2B5EF4-FFF2-40B4-BE49-F238E27FC236}">
                <a16:creationId xmlns:a16="http://schemas.microsoft.com/office/drawing/2014/main" id="{9C571D12-0AE2-F250-2462-B48E0694B4B0}"/>
              </a:ext>
            </a:extLst>
          </p:cNvPr>
          <p:cNvSpPr txBox="1"/>
          <p:nvPr/>
        </p:nvSpPr>
        <p:spPr>
          <a:xfrm>
            <a:off x="4732256" y="3228876"/>
            <a:ext cx="6878552" cy="2031325"/>
          </a:xfrm>
          <a:prstGeom prst="rect">
            <a:avLst/>
          </a:prstGeom>
          <a:noFill/>
        </p:spPr>
        <p:txBody>
          <a:bodyPr wrap="square" rtlCol="0">
            <a:spAutoFit/>
          </a:bodyPr>
          <a:lstStyle/>
          <a:p>
            <a:pPr marL="285750" indent="-285750">
              <a:buFont typeface="Wingdings" panose="05000000000000000000" pitchFamily="2" charset="2"/>
              <a:buChar char="q"/>
            </a:pPr>
            <a:r>
              <a:rPr lang="en-US" b="0" i="0" dirty="0">
                <a:effectLst/>
                <a:latin typeface="Calibri" panose="020F0502020204030204" pitchFamily="34" charset="0"/>
                <a:ea typeface="Calibri" panose="020F0502020204030204" pitchFamily="34" charset="0"/>
                <a:cs typeface="Calibri" panose="020F0502020204030204" pitchFamily="34" charset="0"/>
              </a:rPr>
              <a:t>By visualizing the pivot table data as a bar chart, we can compare the profits for different segment and ship mode combinations. This allows us to identify which combinations are more profitable and gain insights into the performance of different segments and ship modes in terms of generating profits. The chart helps in making data-driven decisions regarding segment-specific strategies or optimizing shipping methods for maximizing profits.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6613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77496" y="578654"/>
            <a:ext cx="11029616" cy="1188720"/>
          </a:xfrm>
        </p:spPr>
        <p:txBody>
          <a:bodyPr anchor="ctr">
            <a:normAutofit/>
          </a:bodyPr>
          <a:lstStyle/>
          <a:p>
            <a:pPr algn="ctr"/>
            <a:r>
              <a:rPr lang="en-US" sz="3200" dirty="0"/>
              <a:t>RESULTS</a:t>
            </a:r>
          </a:p>
        </p:txBody>
      </p:sp>
      <p:pic>
        <p:nvPicPr>
          <p:cNvPr id="1026" name="Picture 2">
            <a:extLst>
              <a:ext uri="{FF2B5EF4-FFF2-40B4-BE49-F238E27FC236}">
                <a16:creationId xmlns:a16="http://schemas.microsoft.com/office/drawing/2014/main" id="{AE5BDA04-4BAD-1B6E-419A-3A9D66BA93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9886" y="1767374"/>
            <a:ext cx="8210746" cy="451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856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05300" y="689341"/>
            <a:ext cx="11029616" cy="1188720"/>
          </a:xfrm>
        </p:spPr>
        <p:txBody>
          <a:bodyPr anchor="ctr">
            <a:normAutofit/>
          </a:bodyPr>
          <a:lstStyle/>
          <a:p>
            <a:pPr algn="ctr"/>
            <a:r>
              <a:rPr lang="en-US" sz="3200" dirty="0"/>
              <a:t>CONCLUSION</a:t>
            </a:r>
          </a:p>
        </p:txBody>
      </p:sp>
      <p:sp>
        <p:nvSpPr>
          <p:cNvPr id="4" name="Rectangle 1">
            <a:extLst>
              <a:ext uri="{FF2B5EF4-FFF2-40B4-BE49-F238E27FC236}">
                <a16:creationId xmlns:a16="http://schemas.microsoft.com/office/drawing/2014/main" id="{4E54BAFF-6D26-B4B0-32EF-8A4E23A01F76}"/>
              </a:ext>
            </a:extLst>
          </p:cNvPr>
          <p:cNvSpPr>
            <a:spLocks noGrp="1" noChangeArrowheads="1"/>
          </p:cNvSpPr>
          <p:nvPr>
            <p:ph idx="1"/>
          </p:nvPr>
        </p:nvSpPr>
        <p:spPr bwMode="auto">
          <a:xfrm>
            <a:off x="596501" y="1878061"/>
            <a:ext cx="10838415" cy="348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conclusion of a Superstore analysis dataset will depend on the specific insights and patterns observed during the analysis. However, here are some possible conclusions that could be drawn from analyzing the Superstore dataset: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 and Profits</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Segments</a:t>
            </a:r>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Product Performance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Pricing and Discounts</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Supply Chain and Logistics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Satisfaction</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Seasonal Trends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6467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86924" y="611800"/>
            <a:ext cx="11029616" cy="1188720"/>
          </a:xfrm>
        </p:spPr>
        <p:txBody>
          <a:bodyPr anchor="ctr">
            <a:normAutofit/>
          </a:bodyPr>
          <a:lstStyle/>
          <a:p>
            <a:pPr algn="ctr"/>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2827" y="1630837"/>
            <a:ext cx="10837809" cy="4911365"/>
          </a:xfrm>
        </p:spPr>
        <p:txBody>
          <a:bodyPr>
            <a:normAutofit fontScale="25000" lnSpcReduction="20000"/>
          </a:bodyPr>
          <a:lstStyle/>
          <a:p>
            <a:pPr algn="l">
              <a:lnSpc>
                <a:spcPct val="120000"/>
              </a:lnSpc>
            </a:pPr>
            <a:r>
              <a:rPr lang="en-US"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analysis of the Superstore dataset project aims to extract valuable insights and provide actionable recommendations to optimize the performance and profitability of a retail Superstore. The project involves conducting a comprehensive analysis of various aspects of the Superstore's operations, including sales, profits, customer demographics, product categories, and shipping details. By analyzing the dataset, the project aims to understand trends, patterns, and relationships within the data, which can then be used to make informed business decisions.</a:t>
            </a:r>
          </a:p>
          <a:p>
            <a:pPr marL="0" indent="0" algn="l">
              <a:lnSpc>
                <a:spcPct val="120000"/>
              </a:lnSpc>
              <a:buNone/>
            </a:pPr>
            <a:r>
              <a:rPr lang="en-US"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project can be divided into several key stages:</a:t>
            </a:r>
          </a:p>
          <a:p>
            <a:pPr algn="l">
              <a:lnSpc>
                <a:spcPct val="120000"/>
              </a:lnSpc>
            </a:pPr>
            <a:r>
              <a:rPr lang="en-IN"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Collection</a:t>
            </a:r>
            <a:endParaRPr lang="en-US" sz="6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lnSpc>
                <a:spcPct val="120000"/>
              </a:lnSpc>
            </a:pPr>
            <a:r>
              <a:rPr lang="en-IN"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Cleaning and Preparation</a:t>
            </a:r>
            <a:endParaRPr lang="en-US"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20000"/>
              </a:lnSpc>
            </a:pPr>
            <a:r>
              <a:rPr lang="en-IN"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Exploration and Visualization</a:t>
            </a:r>
            <a:endParaRPr lang="en-US" sz="6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lnSpc>
                <a:spcPct val="120000"/>
              </a:lnSpc>
            </a:pPr>
            <a:r>
              <a:rPr lang="en-IN"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 Analysis</a:t>
            </a:r>
          </a:p>
          <a:p>
            <a:pPr algn="l">
              <a:lnSpc>
                <a:spcPct val="120000"/>
              </a:lnSpc>
            </a:pPr>
            <a:r>
              <a:rPr lang="en-IN"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Profit Analysis</a:t>
            </a:r>
          </a:p>
          <a:p>
            <a:pPr algn="l">
              <a:lnSpc>
                <a:spcPct val="120000"/>
              </a:lnSpc>
            </a:pPr>
            <a:r>
              <a:rPr lang="en-IN"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Analysis</a:t>
            </a:r>
          </a:p>
          <a:p>
            <a:pPr algn="l">
              <a:lnSpc>
                <a:spcPct val="120000"/>
              </a:lnSpc>
            </a:pPr>
            <a:r>
              <a:rPr lang="en-IN"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Inventory Analysis</a:t>
            </a:r>
          </a:p>
          <a:p>
            <a:pPr algn="l">
              <a:lnSpc>
                <a:spcPct val="120000"/>
              </a:lnSpc>
            </a:pPr>
            <a:r>
              <a:rPr lang="en-IN"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Operational Efficiency Analysis</a:t>
            </a:r>
          </a:p>
          <a:p>
            <a:pPr algn="l">
              <a:lnSpc>
                <a:spcPct val="120000"/>
              </a:lnSpc>
            </a:pPr>
            <a:r>
              <a:rPr lang="en-IN"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Reporting and Recommendations</a:t>
            </a:r>
            <a:endParaRPr lang="en-US" sz="6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pPr algn="ctr"/>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45120"/>
            <a:ext cx="11029615" cy="4510724"/>
          </a:xfrm>
        </p:spPr>
        <p:txBody>
          <a:bodyPr>
            <a:normAutofit/>
          </a:bodyPr>
          <a:lstStyle/>
          <a:p>
            <a:pPr>
              <a:lnSpc>
                <a:spcPct val="100000"/>
              </a:lnSpc>
            </a:pP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end users of the analysis of the Superstore dataset project can vary depending on the organization and its structure. However, some common end users of the analysis may include:</a:t>
            </a:r>
          </a:p>
          <a:p>
            <a:pPr>
              <a:lnSpc>
                <a:spcPct val="100000"/>
              </a:lnSpc>
            </a:pPr>
            <a:r>
              <a:rPr lang="en-I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Management Team</a:t>
            </a:r>
          </a:p>
          <a:p>
            <a:pPr>
              <a:lnSpc>
                <a:spcPct val="100000"/>
              </a:lnSpc>
            </a:pPr>
            <a:r>
              <a:rPr lang="en-I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Operations Team</a:t>
            </a:r>
          </a:p>
          <a:p>
            <a:pPr>
              <a:lnSpc>
                <a:spcPct val="100000"/>
              </a:lnSpc>
            </a:pPr>
            <a:r>
              <a:rPr lang="en-I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Marketing Team </a:t>
            </a:r>
          </a:p>
          <a:p>
            <a:pPr>
              <a:lnSpc>
                <a:spcPct val="100000"/>
              </a:lnSpc>
            </a:pPr>
            <a:r>
              <a:rPr lang="en-I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 Team</a:t>
            </a:r>
          </a:p>
          <a:p>
            <a:pPr>
              <a:lnSpc>
                <a:spcPct val="100000"/>
              </a:lnSpc>
            </a:pPr>
            <a:r>
              <a:rPr lang="en-I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Finance Team</a:t>
            </a:r>
          </a:p>
          <a:p>
            <a:pPr>
              <a:lnSpc>
                <a:spcPct val="100000"/>
              </a:lnSpc>
            </a:pPr>
            <a:r>
              <a:rPr lang="en-I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Service Team</a:t>
            </a:r>
          </a:p>
          <a:p>
            <a:pPr>
              <a:lnSpc>
                <a:spcPct val="100000"/>
              </a:lnSpc>
            </a:pP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 Analysts and Data Scientists</a:t>
            </a:r>
            <a:endParaRPr lang="en-IN"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b="0" i="0" dirty="0">
              <a:solidFill>
                <a:srgbClr val="D1D5DB"/>
              </a:solidFill>
              <a:effectLst/>
              <a:latin typeface="Söhne"/>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algn="ctr"/>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21780"/>
            <a:ext cx="11029615" cy="3930228"/>
          </a:xfrm>
        </p:spPr>
        <p:txBody>
          <a:bodyPr>
            <a:noAutofit/>
          </a:bodyPr>
          <a:lstStyle/>
          <a:p>
            <a:r>
              <a:rPr lang="en-US" sz="1800" b="0" i="0" dirty="0">
                <a:solidFill>
                  <a:schemeClr val="tx1"/>
                </a:solidFill>
                <a:effectLst/>
                <a:latin typeface="Söhne"/>
              </a:rPr>
              <a:t>The solution </a:t>
            </a:r>
            <a:r>
              <a:rPr lang="en-US" sz="1800" dirty="0">
                <a:solidFill>
                  <a:schemeClr val="tx1"/>
                </a:solidFill>
                <a:latin typeface="Söhne"/>
              </a:rPr>
              <a:t>of </a:t>
            </a:r>
            <a:r>
              <a:rPr lang="en-US" sz="1800" b="0" i="0" dirty="0">
                <a:solidFill>
                  <a:schemeClr val="tx1"/>
                </a:solidFill>
                <a:effectLst/>
                <a:latin typeface="Söhne"/>
              </a:rPr>
              <a:t>the analysis of the Superstore dataset project lies in the extraction of valuable insights and the generation of actionable recommendations for the Superstore. By leveraging the power of data analysis, the project aims to optimize the store's performance and profitability, improve operational efficiency, enhance customer satisfaction, and drive strategic decision-making. The value proposition of the project can be summarized as follows:</a:t>
            </a:r>
          </a:p>
          <a:p>
            <a:r>
              <a:rPr lang="en-IN" sz="1800" b="0" i="0" dirty="0">
                <a:solidFill>
                  <a:schemeClr val="tx1"/>
                </a:solidFill>
                <a:effectLst/>
                <a:latin typeface="Söhne"/>
              </a:rPr>
              <a:t>Data-driven Decision Making</a:t>
            </a:r>
            <a:endParaRPr lang="en-US" sz="1800" dirty="0">
              <a:solidFill>
                <a:schemeClr val="tx1"/>
              </a:solidFill>
              <a:latin typeface="Söhne"/>
            </a:endParaRPr>
          </a:p>
          <a:p>
            <a:r>
              <a:rPr lang="en-IN" sz="1800" b="0" i="0" dirty="0">
                <a:solidFill>
                  <a:schemeClr val="tx1"/>
                </a:solidFill>
                <a:effectLst/>
                <a:latin typeface="Söhne"/>
              </a:rPr>
              <a:t>Increased Profitability</a:t>
            </a:r>
            <a:endParaRPr lang="en-US" sz="1800" b="0" i="0" dirty="0">
              <a:solidFill>
                <a:schemeClr val="tx1"/>
              </a:solidFill>
              <a:effectLst/>
              <a:latin typeface="Söhne"/>
            </a:endParaRPr>
          </a:p>
          <a:p>
            <a:r>
              <a:rPr lang="en-IN" sz="1800" b="0" i="0" dirty="0">
                <a:solidFill>
                  <a:schemeClr val="tx1"/>
                </a:solidFill>
                <a:effectLst/>
                <a:latin typeface="Söhne"/>
              </a:rPr>
              <a:t>Enhanced Sales Strategies</a:t>
            </a:r>
            <a:endParaRPr lang="en-US" sz="1800" dirty="0">
              <a:solidFill>
                <a:schemeClr val="tx1"/>
              </a:solidFill>
              <a:latin typeface="Söhne"/>
            </a:endParaRPr>
          </a:p>
          <a:p>
            <a:r>
              <a:rPr lang="en-IN" sz="1800" b="0" i="0" dirty="0">
                <a:solidFill>
                  <a:schemeClr val="tx1"/>
                </a:solidFill>
                <a:effectLst/>
                <a:latin typeface="Söhne"/>
              </a:rPr>
              <a:t>Improved Customer Engagement</a:t>
            </a:r>
            <a:endParaRPr lang="en-US" sz="1800" b="0" i="0" dirty="0">
              <a:solidFill>
                <a:schemeClr val="tx1"/>
              </a:solidFill>
              <a:effectLst/>
              <a:latin typeface="Söhne"/>
            </a:endParaRPr>
          </a:p>
          <a:p>
            <a:r>
              <a:rPr lang="en-IN" sz="1800" b="0" i="0" dirty="0">
                <a:solidFill>
                  <a:schemeClr val="tx1"/>
                </a:solidFill>
                <a:effectLst/>
                <a:latin typeface="Söhne"/>
              </a:rPr>
              <a:t>Optimized Inventory Management</a:t>
            </a:r>
            <a:endParaRPr lang="en-US" sz="1800" dirty="0">
              <a:solidFill>
                <a:schemeClr val="tx1"/>
              </a:solidFill>
              <a:latin typeface="Söhne"/>
            </a:endParaRPr>
          </a:p>
          <a:p>
            <a:r>
              <a:rPr lang="en-IN" sz="1800" b="0" i="0" dirty="0">
                <a:solidFill>
                  <a:schemeClr val="tx1"/>
                </a:solidFill>
                <a:effectLst/>
                <a:latin typeface="Söhne"/>
              </a:rPr>
              <a:t>Streamlined Operations</a:t>
            </a:r>
          </a:p>
          <a:p>
            <a:r>
              <a:rPr lang="en-IN" sz="1800" b="0" i="0" dirty="0">
                <a:solidFill>
                  <a:schemeClr val="tx1"/>
                </a:solidFill>
                <a:effectLst/>
                <a:latin typeface="Söhne"/>
              </a:rPr>
              <a:t>Strategic Planning and Growth</a:t>
            </a:r>
            <a:endParaRPr lang="en-US" sz="1800" dirty="0">
              <a:solidFill>
                <a:schemeClr val="tx1"/>
              </a:solidFill>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654067"/>
            <a:ext cx="11029616" cy="1188720"/>
          </a:xfrm>
        </p:spPr>
        <p:txBody>
          <a:bodyPr anchor="ctr"/>
          <a:lstStyle/>
          <a:p>
            <a:pPr algn="ctr"/>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5458" y="2201007"/>
            <a:ext cx="11029615" cy="3869856"/>
          </a:xfrm>
        </p:spPr>
        <p:txBody>
          <a:bodyPr>
            <a:normAutofit fontScale="92500" lnSpcReduction="10000"/>
          </a:bodyPr>
          <a:lstStyle/>
          <a:p>
            <a:r>
              <a:rPr lang="en-US" sz="2000" b="0" i="0" dirty="0">
                <a:solidFill>
                  <a:schemeClr val="tx1"/>
                </a:solidFill>
                <a:effectLst/>
                <a:latin typeface="Söhne"/>
              </a:rPr>
              <a:t>To customize the analysis of the Superstore dataset project and make it our own,  can consider the following steps:</a:t>
            </a:r>
          </a:p>
          <a:p>
            <a:r>
              <a:rPr lang="en-IN" sz="2000" b="0" i="0" dirty="0">
                <a:solidFill>
                  <a:schemeClr val="tx1"/>
                </a:solidFill>
                <a:effectLst/>
                <a:latin typeface="Söhne"/>
              </a:rPr>
              <a:t>Define Specific Objectives</a:t>
            </a:r>
            <a:endParaRPr lang="en-US" sz="2000" dirty="0">
              <a:solidFill>
                <a:schemeClr val="tx1"/>
              </a:solidFill>
              <a:latin typeface="Söhne"/>
            </a:endParaRPr>
          </a:p>
          <a:p>
            <a:r>
              <a:rPr lang="en-IN" sz="2000" b="0" i="0" dirty="0">
                <a:solidFill>
                  <a:schemeClr val="tx1"/>
                </a:solidFill>
                <a:effectLst/>
                <a:latin typeface="Söhne"/>
              </a:rPr>
              <a:t>Select Relevant Variables</a:t>
            </a:r>
            <a:endParaRPr lang="en-US" sz="2000" b="0" i="0" dirty="0">
              <a:solidFill>
                <a:schemeClr val="tx1"/>
              </a:solidFill>
              <a:effectLst/>
              <a:latin typeface="Söhne"/>
            </a:endParaRPr>
          </a:p>
          <a:p>
            <a:r>
              <a:rPr lang="en-IN" sz="2000" b="0" i="0" dirty="0">
                <a:solidFill>
                  <a:schemeClr val="tx1"/>
                </a:solidFill>
                <a:effectLst/>
                <a:latin typeface="Söhne"/>
              </a:rPr>
              <a:t>Refine Analysis Approaches</a:t>
            </a:r>
          </a:p>
          <a:p>
            <a:r>
              <a:rPr lang="en-IN" sz="2000" b="0" i="0" dirty="0">
                <a:solidFill>
                  <a:schemeClr val="tx1"/>
                </a:solidFill>
                <a:effectLst/>
                <a:latin typeface="Söhne"/>
              </a:rPr>
              <a:t>Incorporate External Data Sources</a:t>
            </a:r>
          </a:p>
          <a:p>
            <a:r>
              <a:rPr lang="en-IN" sz="2000" b="0" i="0" dirty="0">
                <a:solidFill>
                  <a:schemeClr val="tx1"/>
                </a:solidFill>
                <a:effectLst/>
                <a:latin typeface="Söhne"/>
              </a:rPr>
              <a:t>Incorporate Business Context</a:t>
            </a:r>
          </a:p>
          <a:p>
            <a:r>
              <a:rPr lang="en-IN" sz="2000" b="0" i="0" dirty="0">
                <a:solidFill>
                  <a:schemeClr val="tx1"/>
                </a:solidFill>
                <a:effectLst/>
                <a:latin typeface="Söhne"/>
              </a:rPr>
              <a:t>Customize Reporting and Recommendations</a:t>
            </a:r>
          </a:p>
          <a:p>
            <a:r>
              <a:rPr lang="en-IN" sz="2000" b="0" i="0" dirty="0">
                <a:solidFill>
                  <a:schemeClr val="tx1"/>
                </a:solidFill>
                <a:effectLst/>
                <a:latin typeface="Söhne"/>
              </a:rPr>
              <a:t>Iterate and Improve</a:t>
            </a:r>
          </a:p>
          <a:p>
            <a:endParaRPr lang="en-US" sz="2000"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algn="ctr"/>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6605" y="1682532"/>
            <a:ext cx="11029615" cy="4482598"/>
          </a:xfrm>
        </p:spPr>
        <p:txBody>
          <a:bodyPr>
            <a:normAutofit/>
          </a:bodyPr>
          <a:lstStyle/>
          <a:p>
            <a:pPr marL="0" indent="0">
              <a:buNone/>
            </a:pPr>
            <a:r>
              <a:rPr lang="en-US" sz="2400" b="0" i="0" dirty="0">
                <a:solidFill>
                  <a:schemeClr val="tx1"/>
                </a:solidFill>
                <a:effectLst/>
                <a:latin typeface="Söhne"/>
              </a:rPr>
              <a:t>    Here's an outline of a modeling approach:</a:t>
            </a:r>
          </a:p>
          <a:p>
            <a:r>
              <a:rPr lang="en-US" sz="2400" b="0" i="0" dirty="0">
                <a:solidFill>
                  <a:schemeClr val="tx1"/>
                </a:solidFill>
                <a:effectLst/>
                <a:latin typeface="Söhne"/>
              </a:rPr>
              <a:t>Data Exploration and Descriptive Statistics</a:t>
            </a:r>
            <a:endParaRPr lang="en-US" sz="2400" dirty="0">
              <a:solidFill>
                <a:schemeClr val="tx1"/>
              </a:solidFill>
              <a:latin typeface="Söhne"/>
            </a:endParaRPr>
          </a:p>
          <a:p>
            <a:r>
              <a:rPr lang="en-IN" sz="2400" b="0" i="0" dirty="0">
                <a:solidFill>
                  <a:schemeClr val="tx1"/>
                </a:solidFill>
                <a:effectLst/>
                <a:latin typeface="Söhne"/>
              </a:rPr>
              <a:t>Sales Analysis</a:t>
            </a:r>
          </a:p>
          <a:p>
            <a:r>
              <a:rPr lang="en-IN" sz="2400" b="0" i="0" dirty="0">
                <a:solidFill>
                  <a:schemeClr val="tx1"/>
                </a:solidFill>
                <a:effectLst/>
                <a:latin typeface="Söhne"/>
              </a:rPr>
              <a:t>Profit Analysis</a:t>
            </a:r>
          </a:p>
          <a:p>
            <a:r>
              <a:rPr lang="en-IN" sz="2400" b="0" i="0" dirty="0">
                <a:solidFill>
                  <a:schemeClr val="tx1"/>
                </a:solidFill>
                <a:effectLst/>
                <a:latin typeface="Söhne"/>
              </a:rPr>
              <a:t>Customer Analysis</a:t>
            </a:r>
          </a:p>
          <a:p>
            <a:r>
              <a:rPr lang="en-IN" sz="2400" b="0" i="0" dirty="0">
                <a:solidFill>
                  <a:schemeClr val="tx1"/>
                </a:solidFill>
                <a:effectLst/>
                <a:latin typeface="Söhne"/>
              </a:rPr>
              <a:t>Inventory Analysis</a:t>
            </a:r>
          </a:p>
          <a:p>
            <a:r>
              <a:rPr lang="en-IN" sz="2400" b="0" i="0" dirty="0">
                <a:solidFill>
                  <a:schemeClr val="tx1"/>
                </a:solidFill>
                <a:effectLst/>
                <a:latin typeface="Söhne"/>
              </a:rPr>
              <a:t>Operational Efficiency Analysis</a:t>
            </a:r>
          </a:p>
          <a:p>
            <a:r>
              <a:rPr lang="en-IN" sz="2400" b="0" i="0" dirty="0">
                <a:solidFill>
                  <a:schemeClr val="tx1"/>
                </a:solidFill>
                <a:effectLst/>
                <a:latin typeface="Söhne"/>
              </a:rPr>
              <a:t>Data Visualization and Reporting</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ctr"/>
            <a:r>
              <a:rPr lang="en-GB" sz="3200" dirty="0"/>
              <a:t>Results</a:t>
            </a:r>
            <a:endParaRPr lang="en-US" sz="32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564850"/>
            <a:ext cx="11029615" cy="4694548"/>
          </a:xfrm>
        </p:spPr>
        <p:txBody>
          <a:bodyPr>
            <a:noAutofit/>
          </a:bodyPr>
          <a:lstStyle/>
          <a:p>
            <a:r>
              <a:rPr lang="en-US" sz="1800" b="0" i="0" dirty="0">
                <a:solidFill>
                  <a:schemeClr val="tx1"/>
                </a:solidFill>
                <a:effectLst/>
                <a:latin typeface="Söhne"/>
              </a:rPr>
              <a:t>The analysis of the Superstore dataset project can yield various results and insights depending on the specific goals and questions being addressed. Here are some potential outcomes and findings that could arise from analyzing the Superstore dataset:</a:t>
            </a:r>
          </a:p>
          <a:p>
            <a:r>
              <a:rPr lang="en-IN" sz="1800" b="0" i="0" dirty="0">
                <a:solidFill>
                  <a:schemeClr val="tx1"/>
                </a:solidFill>
                <a:effectLst/>
                <a:latin typeface="Söhne"/>
              </a:rPr>
              <a:t>Sales Trends</a:t>
            </a:r>
            <a:endParaRPr lang="en-US" sz="1800" dirty="0">
              <a:solidFill>
                <a:schemeClr val="tx1"/>
              </a:solidFill>
              <a:latin typeface="Söhne"/>
            </a:endParaRPr>
          </a:p>
          <a:p>
            <a:r>
              <a:rPr lang="en-IN" sz="1800" b="0" i="0" dirty="0">
                <a:solidFill>
                  <a:schemeClr val="tx1"/>
                </a:solidFill>
                <a:effectLst/>
                <a:latin typeface="Söhne"/>
              </a:rPr>
              <a:t>Product Performance</a:t>
            </a:r>
            <a:endParaRPr lang="en-US" sz="1800" b="0" i="0" dirty="0">
              <a:solidFill>
                <a:schemeClr val="tx1"/>
              </a:solidFill>
              <a:effectLst/>
              <a:latin typeface="Söhne"/>
            </a:endParaRPr>
          </a:p>
          <a:p>
            <a:r>
              <a:rPr lang="en-IN" sz="1800" b="0" i="0" dirty="0">
                <a:solidFill>
                  <a:schemeClr val="tx1"/>
                </a:solidFill>
                <a:effectLst/>
                <a:latin typeface="Söhne"/>
              </a:rPr>
              <a:t>Customer Segmentation</a:t>
            </a:r>
            <a:endParaRPr lang="en-US" sz="1800" dirty="0">
              <a:solidFill>
                <a:schemeClr val="tx1"/>
              </a:solidFill>
              <a:latin typeface="Söhne"/>
            </a:endParaRPr>
          </a:p>
          <a:p>
            <a:r>
              <a:rPr lang="en-IN" sz="1800" b="0" i="0" dirty="0">
                <a:solidFill>
                  <a:schemeClr val="tx1"/>
                </a:solidFill>
                <a:effectLst/>
                <a:latin typeface="Söhne"/>
              </a:rPr>
              <a:t>Profitability Analysis</a:t>
            </a:r>
            <a:endParaRPr lang="en-US" sz="1800" b="0" i="0" dirty="0">
              <a:solidFill>
                <a:schemeClr val="tx1"/>
              </a:solidFill>
              <a:effectLst/>
              <a:latin typeface="Söhne"/>
            </a:endParaRPr>
          </a:p>
          <a:p>
            <a:r>
              <a:rPr lang="en-IN" sz="1800" b="0" i="0" dirty="0">
                <a:solidFill>
                  <a:schemeClr val="tx1"/>
                </a:solidFill>
                <a:effectLst/>
                <a:latin typeface="Söhne"/>
              </a:rPr>
              <a:t>Inventory Management</a:t>
            </a:r>
            <a:endParaRPr lang="en-US" sz="1800" dirty="0">
              <a:solidFill>
                <a:schemeClr val="tx1"/>
              </a:solidFill>
              <a:latin typeface="Söhne"/>
            </a:endParaRPr>
          </a:p>
          <a:p>
            <a:r>
              <a:rPr lang="en-IN" sz="1800" b="0" i="0" dirty="0">
                <a:solidFill>
                  <a:schemeClr val="tx1"/>
                </a:solidFill>
                <a:effectLst/>
                <a:latin typeface="Söhne"/>
              </a:rPr>
              <a:t>Order </a:t>
            </a:r>
            <a:r>
              <a:rPr lang="en-IN" sz="1800" b="0" i="0" dirty="0" err="1">
                <a:solidFill>
                  <a:schemeClr val="tx1"/>
                </a:solidFill>
                <a:effectLst/>
                <a:latin typeface="Söhne"/>
              </a:rPr>
              <a:t>Fulfillment</a:t>
            </a:r>
            <a:r>
              <a:rPr lang="en-IN" sz="1800" b="0" i="0" dirty="0">
                <a:solidFill>
                  <a:schemeClr val="tx1"/>
                </a:solidFill>
                <a:effectLst/>
                <a:latin typeface="Söhne"/>
              </a:rPr>
              <a:t> Analysis</a:t>
            </a:r>
            <a:endParaRPr lang="en-US" sz="1800" b="0" i="0" dirty="0">
              <a:solidFill>
                <a:schemeClr val="tx1"/>
              </a:solidFill>
              <a:effectLst/>
              <a:latin typeface="Söhne"/>
            </a:endParaRPr>
          </a:p>
          <a:p>
            <a:r>
              <a:rPr lang="en-IN" sz="1800" b="0" i="0" dirty="0">
                <a:solidFill>
                  <a:schemeClr val="tx1"/>
                </a:solidFill>
                <a:effectLst/>
                <a:latin typeface="Söhne"/>
              </a:rPr>
              <a:t>Sales Channel Analysis</a:t>
            </a:r>
          </a:p>
          <a:p>
            <a:r>
              <a:rPr lang="en-IN" sz="1800" b="0" i="0" dirty="0">
                <a:solidFill>
                  <a:schemeClr val="tx1"/>
                </a:solidFill>
                <a:effectLst/>
                <a:latin typeface="Söhne"/>
              </a:rPr>
              <a:t>Forecasting and Predictive Analytics</a:t>
            </a:r>
          </a:p>
          <a:p>
            <a:r>
              <a:rPr lang="en-IN" sz="1800" b="0" i="0" dirty="0">
                <a:solidFill>
                  <a:schemeClr val="tx1"/>
                </a:solidFill>
                <a:effectLst/>
                <a:latin typeface="Söhne"/>
              </a:rPr>
              <a:t>Data Visualization and Reporting</a:t>
            </a:r>
            <a:endParaRPr lang="en-US" sz="1800" dirty="0">
              <a:solidFill>
                <a:schemeClr val="tx1"/>
              </a:solidFill>
            </a:endParaRP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275</TotalTime>
  <Words>3697</Words>
  <Application>Microsoft Office PowerPoint</Application>
  <PresentationFormat>Widescreen</PresentationFormat>
  <Paragraphs>147</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 Black</vt:lpstr>
      <vt:lpstr>Calibri</vt:lpstr>
      <vt:lpstr>Consolas</vt:lpstr>
      <vt:lpstr>Franklin Gothic Book</vt:lpstr>
      <vt:lpstr>Franklin Gothic Demi</vt:lpstr>
      <vt:lpstr>Söhne</vt:lpstr>
      <vt:lpstr>Wingdings</vt:lpstr>
      <vt:lpstr>Wingdings 2</vt:lpstr>
      <vt:lpstr>DividendVTI</vt:lpstr>
      <vt:lpstr>Student Details</vt:lpstr>
      <vt:lpstr>  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SALES ANALYSIS BASED ON REGION  df.groupby("region")["sales"].sum().plot.bar()  </vt:lpstr>
      <vt:lpstr>PROFIT ANALYSIS BASED ON REGION  df.groupby("region")["sales"].sum().plot.bar() </vt:lpstr>
      <vt:lpstr>df.groupby("region")["profit"].sum().plot.bar() </vt:lpstr>
      <vt:lpstr>df.groupby("region")["sales"].sum().plot.pie(autopct="%1.0f%%") </vt:lpstr>
      <vt:lpstr>df.groupby("region")["profit"].sum().plot.pie(autopct="%1.0f%%") </vt:lpstr>
      <vt:lpstr>df.groupby("segment")["sales"].sum().plot.bar() </vt:lpstr>
      <vt:lpstr>df.groupby("segment")["profit"].sum().plot.bar() </vt:lpstr>
      <vt:lpstr>df.groupby("category")["sales"].sum().plot.bar() </vt:lpstr>
      <vt:lpstr>df.groupby("category")["profit"].sum().plot.bar() </vt:lpstr>
      <vt:lpstr>df.groupby("category")["sales"].sum().plot.pie(autopct="%1.0f%%") </vt:lpstr>
      <vt:lpstr>df.groupby("category")["profit"].sum().plot.pie(autopct="%1.0f%%") </vt:lpstr>
      <vt:lpstr>df.groupby("state")["sales"].sum().plot.bar() </vt:lpstr>
      <vt:lpstr>df.groupby("state")["profit"].sum().plot.bar() </vt:lpstr>
      <vt:lpstr>top_3_selling_categories.plot(kind = "bar")  plt.title("top 3 selling categories in superstore")  plt.xlabel("category") plt.ylabel("total profit")  plt.show() </vt:lpstr>
      <vt:lpstr>top_3_profit_categories.plot(kind="bar")  plt.title("top 3 profit categories in superstore")  plt.xlabel("category") plt.ylabel("total profit")  plt.show() </vt:lpstr>
      <vt:lpstr># group the data by region and city and calculate the total sales for each group region_sales = df_places.groupby(['region'], as_index=false).sum() region_sales.sort_values(by='sales', ascending=false, inplace=true)  # plot the total sales geprofitnerated by each region and city plt.figure(figsize=(10,5)) plt.bar(region_sales['region'], region_sales['sales'], align='center',) plt.xlabel("region") plt.ylabel("sales") plt.title("sales generated by region") plt.xticks(rotation=90) plt.show() region_sales </vt:lpstr>
      <vt:lpstr># group the data by region and city and calculate the total sales for each group region_profit = df_places.groupby(['region'], as_index=false).sum() region_profit.sort_values(by='profit', ascending=false, inplace=true)  # plot the total sales generated by each region and city plt.figure(figsize=(10,5)) plt.bar(region_profit['region'], region_profit['profit'], align='center',) plt.xlabel("region") plt.ylabel("profit") plt.title("profit generated by region") plt.xticks(rotation=90) plt.show() region_profit </vt:lpstr>
      <vt:lpstr>state_sales = df_places.groupby(['state'], as_index=false).sum() state_sales.sort_values(by='sales', ascending=false, inplace=true)   plt.figure(figsize=(22,10)) plt.bar(state_sales['state'], state_sales['sales'], align='center',) plt.xlabel("state") plt.ylabel("sales") plt.title("sales generated by state") plt.xticks(rotation=90)  plt.show() state_sales </vt:lpstr>
      <vt:lpstr>state_profit = df_places.groupby(['state'], as_index=false).sum() state_profit.sort_values(by='profit', ascending=false, inplace=true)   plt.figure(figsize=(22,10)) plt.bar(state_profit['state'], state_profit['profit'], align='center',) plt.xlabel("state") plt.ylabel("profit") plt.title("sales generated by state") plt.xticks(rotation=90)  plt.show() state_profit</vt:lpstr>
      <vt:lpstr>city_sales = df_places.groupby('city', as_index=false).sum()  # sort the data by sales in descending order city_sales.sort_values(by='sales', ascending=false, inplace=true)  # select the top 5 cities top_5_cities_sales = city_sales.head()  plt.bar(top_5_cities_sales['city'], top_5_cities_sales['sales'], align='center') plt.xlabel("city") plt.ylabel("sales") plt.title("top 5 cities by sales") plt.xticks(rotation=90) plt.show() top_5_cities_sales   </vt:lpstr>
      <vt:lpstr># create a scatter plot between sales and discounts plt.scatter(df['sales'],df['discount'])  plt.ylabel("discount") plt.xlabel("sales") plt.show() </vt:lpstr>
      <vt:lpstr># group the data by the discount and compute the average sales discount_group = df.groupby(["discount"]).sum()[["profit"]]  ax = discount_group.plot(kind="bar")  ax.set_ylabel("profit")  plt.show() </vt:lpstr>
      <vt:lpstr>df['profit margin'] = df['profit'] / df['sales']  # group the data by product category and calculate the average profit margin for each category avg_profit_margin_by_category = df.groupby('category')['profit margin'].mean()  # plot the average profit margin for each category as a bar chart avg_profit_margin_by_category.plot(kind='bar')  # add a title and labels to the chart plt.title("average profit margin by product category") plt.xlabel("product category") plt.ylabel("average profit margin")  plt.show() </vt:lpstr>
      <vt:lpstr># plot the pivot table as a bar chart pivot_table.plot(kind='bar', stacked=false) plt.show() </vt:lpstr>
      <vt:lpstr>#profit pivot_table = df.pivot_table(index='segment', columns='ship mode', values='profit', aggfunc='sum')  pivot_table.plot(kind='bar', stacked=false)  # show the plot plt.show()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AMEY KAYARKAR</cp:lastModifiedBy>
  <cp:revision>19</cp:revision>
  <dcterms:created xsi:type="dcterms:W3CDTF">2021-05-26T16:50:10Z</dcterms:created>
  <dcterms:modified xsi:type="dcterms:W3CDTF">2023-07-11T07:52:33Z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