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7" r:id="rId3"/>
    <p:sldId id="303" r:id="rId4"/>
    <p:sldId id="258" r:id="rId5"/>
    <p:sldId id="305" r:id="rId6"/>
    <p:sldId id="357" r:id="rId7"/>
    <p:sldId id="358" r:id="rId8"/>
    <p:sldId id="359" r:id="rId9"/>
    <p:sldId id="360" r:id="rId10"/>
    <p:sldId id="324" r:id="rId11"/>
    <p:sldId id="347" r:id="rId12"/>
    <p:sldId id="348" r:id="rId13"/>
    <p:sldId id="371" r:id="rId14"/>
    <p:sldId id="353" r:id="rId15"/>
    <p:sldId id="361" r:id="rId16"/>
    <p:sldId id="351" r:id="rId17"/>
    <p:sldId id="326" r:id="rId18"/>
    <p:sldId id="352" r:id="rId19"/>
    <p:sldId id="328" r:id="rId20"/>
    <p:sldId id="355" r:id="rId21"/>
    <p:sldId id="362" r:id="rId22"/>
    <p:sldId id="354" r:id="rId23"/>
    <p:sldId id="365" r:id="rId24"/>
    <p:sldId id="366" r:id="rId25"/>
    <p:sldId id="367" r:id="rId26"/>
    <p:sldId id="368" r:id="rId27"/>
    <p:sldId id="369" r:id="rId28"/>
    <p:sldId id="34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5" autoAdjust="0"/>
    <p:restoredTop sz="94660"/>
  </p:normalViewPr>
  <p:slideViewPr>
    <p:cSldViewPr>
      <p:cViewPr varScale="1">
        <p:scale>
          <a:sx n="89" d="100"/>
          <a:sy n="89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5E57-4AD0-40F3-9798-8B1BED328B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0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Play with groceries in 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5E57-4AD0-40F3-9798-8B1BED328B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5E57-4AD0-40F3-9798-8B1BED328B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3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5E57-4AD0-40F3-9798-8B1BED328B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5E57-4AD0-40F3-9798-8B1BED328B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5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5E57-4AD0-40F3-9798-8B1BED328B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3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5E57-4AD0-40F3-9798-8B1BED328B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9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Franklin Gothic Medium" pitchFamily="34" charset="0"/>
              </a:rPr>
              <a:t>Click to edit Master title style</a:t>
            </a:r>
            <a:endParaRPr lang="en-US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IST687 – Applied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058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Chapter 17</a:t>
            </a:r>
          </a:p>
          <a:p>
            <a:pPr algn="l">
              <a:spcBef>
                <a:spcPts val="600"/>
              </a:spcBef>
            </a:pPr>
            <a:r>
              <a:rPr lang="en-US" sz="4800" dirty="0"/>
              <a:t>Hi Ho, Hi Ho – Data Mining We Go</a:t>
            </a:r>
          </a:p>
        </p:txBody>
      </p:sp>
    </p:spTree>
    <p:extLst>
      <p:ext uri="{BB962C8B-B14F-4D97-AF65-F5344CB8AC3E}">
        <p14:creationId xmlns:p14="http://schemas.microsoft.com/office/powerpoint/2010/main" val="40348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Case: supermarket grocery cart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148076"/>
            <a:ext cx="3505000" cy="34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dirty="0"/>
              <a:t>Association rules algorithm/affinity </a:t>
            </a:r>
            <a:r>
              <a:rPr lang="en-US" sz="3600" dirty="0" smtClean="0"/>
              <a:t>analysis</a:t>
            </a:r>
            <a:endParaRPr lang="en-US" sz="5200" dirty="0" smtClean="0"/>
          </a:p>
          <a:p>
            <a:pPr lvl="1"/>
            <a:r>
              <a:rPr lang="en-US" sz="3200" dirty="0" smtClean="0"/>
              <a:t>Grocery cart(s) containing items from a larger set of stock items</a:t>
            </a:r>
          </a:p>
          <a:p>
            <a:pPr lvl="1"/>
            <a:r>
              <a:rPr lang="en-US" sz="3200" dirty="0" smtClean="0"/>
              <a:t>Support Rule</a:t>
            </a:r>
          </a:p>
          <a:p>
            <a:pPr lvl="2"/>
            <a:r>
              <a:rPr lang="en-US" sz="3200" dirty="0" smtClean="0"/>
              <a:t>The proportion of times that a particular paring occurs across all shopping carts</a:t>
            </a:r>
          </a:p>
          <a:p>
            <a:pPr lvl="1"/>
            <a:r>
              <a:rPr lang="en-US" sz="3200" dirty="0" smtClean="0"/>
              <a:t>Confidence quantity</a:t>
            </a:r>
          </a:p>
          <a:p>
            <a:pPr lvl="2"/>
            <a:r>
              <a:rPr lang="en-US" sz="3200" dirty="0" smtClean="0"/>
              <a:t>How frequently a particular pair occurs among all the items when the first item is present</a:t>
            </a:r>
          </a:p>
          <a:p>
            <a:pPr lvl="1"/>
            <a:r>
              <a:rPr lang="en-US" sz="3200" dirty="0" smtClean="0"/>
              <a:t>Lift: Confidence / probability of second item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r>
              <a:rPr lang="en-US" sz="3200" dirty="0" smtClean="0"/>
              <a:t>Support value: .067</a:t>
            </a:r>
          </a:p>
          <a:p>
            <a:pPr lvl="2"/>
            <a:r>
              <a:rPr lang="en-US" sz="3200" dirty="0"/>
              <a:t>D</a:t>
            </a:r>
            <a:r>
              <a:rPr lang="en-US" sz="3200" dirty="0" smtClean="0"/>
              <a:t>iapers </a:t>
            </a:r>
            <a:r>
              <a:rPr lang="en-US" sz="3200" dirty="0"/>
              <a:t> </a:t>
            </a:r>
            <a:r>
              <a:rPr lang="en-US" sz="3200" dirty="0" smtClean="0"/>
              <a:t>and beer occurred in 2 out of 3 carts</a:t>
            </a:r>
          </a:p>
          <a:p>
            <a:pPr lvl="1"/>
            <a:r>
              <a:rPr lang="en-US" sz="3200" dirty="0" smtClean="0"/>
              <a:t>Confidence value: 0.5</a:t>
            </a:r>
          </a:p>
          <a:p>
            <a:pPr lvl="2"/>
            <a:r>
              <a:rPr lang="en-US" sz="3200" dirty="0" smtClean="0"/>
              <a:t>Beer occurred </a:t>
            </a:r>
            <a:r>
              <a:rPr lang="en-US" sz="3200" dirty="0"/>
              <a:t>5</a:t>
            </a:r>
            <a:r>
              <a:rPr lang="en-US" sz="3200" dirty="0" smtClean="0"/>
              <a:t>0% of the time diapers was in the cart</a:t>
            </a:r>
          </a:p>
          <a:p>
            <a:pPr lvl="1"/>
            <a:r>
              <a:rPr lang="en-US" sz="3200" dirty="0" smtClean="0"/>
              <a:t>Lift value: 2.5 (probability of beer in cart: 20%)  [0.5/0.2]</a:t>
            </a:r>
          </a:p>
        </p:txBody>
      </p:sp>
    </p:spTree>
    <p:extLst>
      <p:ext uri="{BB962C8B-B14F-4D97-AF65-F5344CB8AC3E}">
        <p14:creationId xmlns:p14="http://schemas.microsoft.com/office/powerpoint/2010/main" val="4032683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Data Mining Process 1: Data Preparation</a:t>
            </a:r>
          </a:p>
          <a:p>
            <a:pPr marL="0" indent="0">
              <a:buNone/>
            </a:pPr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err="1"/>
              <a:t>arules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smtClean="0"/>
              <a:t>library</a:t>
            </a:r>
            <a:r>
              <a:rPr lang="en-US" dirty="0"/>
              <a:t>("</a:t>
            </a:r>
            <a:r>
              <a:rPr lang="en-US" dirty="0" err="1"/>
              <a:t>arules</a:t>
            </a:r>
            <a:r>
              <a:rPr lang="en-US" dirty="0"/>
              <a:t>")</a:t>
            </a:r>
            <a:endParaRPr lang="en-US" dirty="0" smtClean="0"/>
          </a:p>
          <a:p>
            <a:r>
              <a:rPr lang="en-US" dirty="0" smtClean="0"/>
              <a:t>Groceries data set</a:t>
            </a:r>
          </a:p>
          <a:p>
            <a:r>
              <a:rPr lang="en-US" dirty="0" smtClean="0"/>
              <a:t>Ready to be analyzed</a:t>
            </a:r>
          </a:p>
          <a:p>
            <a:endParaRPr lang="en-US" dirty="0" smtClean="0"/>
          </a:p>
          <a:p>
            <a:r>
              <a:rPr lang="en-US" b="1" dirty="0" smtClean="0"/>
              <a:t>Data Mining Process 2: Exploratory Data Analysis</a:t>
            </a:r>
          </a:p>
          <a:p>
            <a:pPr marL="0" indent="0">
              <a:buNone/>
            </a:pPr>
            <a:r>
              <a:rPr lang="en-US" dirty="0"/>
              <a:t>data(Groceries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summary(Groceries)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278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905000"/>
            <a:ext cx="8686800" cy="3200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6200" y="1828800"/>
            <a:ext cx="3657600" cy="764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-7962" y="2666999"/>
            <a:ext cx="8161361" cy="7641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4419600"/>
            <a:ext cx="3810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/>
              <a:t>Process 2: Exploratory Data Analysis</a:t>
            </a:r>
          </a:p>
          <a:p>
            <a:pPr lvl="1"/>
            <a:r>
              <a:rPr lang="en-US" dirty="0" smtClean="0"/>
              <a:t>Groceries data set –&gt; context</a:t>
            </a:r>
          </a:p>
          <a:p>
            <a:pPr lvl="2"/>
            <a:r>
              <a:rPr lang="en-US" dirty="0" err="1" smtClean="0"/>
              <a:t>itemMatrix</a:t>
            </a:r>
            <a:r>
              <a:rPr lang="en-US" dirty="0" smtClean="0"/>
              <a:t>, sparse format</a:t>
            </a:r>
          </a:p>
          <a:p>
            <a:pPr lvl="2"/>
            <a:r>
              <a:rPr lang="en-US" dirty="0" smtClean="0"/>
              <a:t>9,835 rows, 169 columns</a:t>
            </a:r>
          </a:p>
          <a:p>
            <a:pPr lvl="2"/>
            <a:r>
              <a:rPr lang="en-US" dirty="0" smtClean="0"/>
              <a:t>Row = basket/grocery cart</a:t>
            </a:r>
          </a:p>
          <a:p>
            <a:pPr lvl="2"/>
            <a:r>
              <a:rPr lang="en-US" dirty="0" smtClean="0"/>
              <a:t>Column = grocery item/product</a:t>
            </a:r>
          </a:p>
          <a:p>
            <a:pPr lvl="2"/>
            <a:r>
              <a:rPr lang="en-US" dirty="0" smtClean="0"/>
              <a:t>Item in grocery basket indication -&gt; 1, 0</a:t>
            </a:r>
          </a:p>
          <a:p>
            <a:pPr lvl="2"/>
            <a:r>
              <a:rPr lang="en-US" dirty="0" smtClean="0"/>
              <a:t>Items occurring most frequently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4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/>
              <a:t>Process 2: Exploratory Data Analysis</a:t>
            </a:r>
          </a:p>
          <a:p>
            <a:pPr lvl="1"/>
            <a:r>
              <a:rPr lang="en-US" dirty="0" smtClean="0"/>
              <a:t>Groceries data set –&gt; context</a:t>
            </a:r>
          </a:p>
          <a:p>
            <a:pPr lvl="2"/>
            <a:r>
              <a:rPr lang="en-US" dirty="0" err="1" smtClean="0"/>
              <a:t>itemFrequencyPlot</a:t>
            </a:r>
            <a:r>
              <a:rPr lang="en-US" dirty="0" smtClean="0"/>
              <a:t>() function</a:t>
            </a:r>
          </a:p>
          <a:p>
            <a:pPr lvl="2"/>
            <a:r>
              <a:rPr lang="en-US" dirty="0" smtClean="0"/>
              <a:t>Need to specify support parameter/argument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7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62" y="1419781"/>
            <a:ext cx="7590476" cy="4447619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495800" y="1295400"/>
            <a:ext cx="4343400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itemFrequencyPlot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Groceries,support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=0.1)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8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66" y="1457876"/>
            <a:ext cx="8066667" cy="44095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14800" y="1174960"/>
            <a:ext cx="5181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343434"/>
                </a:solidFill>
                <a:latin typeface="CourierNewPSMT"/>
              </a:rPr>
              <a:t>itemFrequencyPlot</a:t>
            </a:r>
            <a:r>
              <a:rPr lang="en-US" sz="1400" dirty="0">
                <a:solidFill>
                  <a:srgbClr val="343434"/>
                </a:solidFill>
                <a:latin typeface="CourierNewPSMT"/>
              </a:rPr>
              <a:t>(</a:t>
            </a:r>
            <a:r>
              <a:rPr lang="en-US" sz="1400" dirty="0" err="1">
                <a:solidFill>
                  <a:srgbClr val="343434"/>
                </a:solidFill>
                <a:latin typeface="CourierNewPSMT"/>
              </a:rPr>
              <a:t>Groceries,support</a:t>
            </a:r>
            <a:r>
              <a:rPr lang="en-US" sz="1400" dirty="0">
                <a:solidFill>
                  <a:srgbClr val="343434"/>
                </a:solidFill>
                <a:latin typeface="CourierNewPSMT"/>
              </a:rPr>
              <a:t>=0.05,cex.names=0.5)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938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201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Data Mining Process </a:t>
            </a:r>
            <a:r>
              <a:rPr lang="en-US" b="1" dirty="0" smtClean="0"/>
              <a:t>3: Model Development</a:t>
            </a:r>
            <a:endParaRPr lang="en-US" b="1" dirty="0"/>
          </a:p>
          <a:p>
            <a:r>
              <a:rPr lang="en-US" sz="3600" dirty="0" smtClean="0"/>
              <a:t>Generate Rules</a:t>
            </a:r>
          </a:p>
          <a:p>
            <a:pPr lvl="1"/>
            <a:r>
              <a:rPr lang="en-US" sz="2900" dirty="0" smtClean="0"/>
              <a:t>Values of Support</a:t>
            </a:r>
          </a:p>
          <a:p>
            <a:pPr lvl="1"/>
            <a:r>
              <a:rPr lang="en-US" sz="2900" dirty="0" smtClean="0"/>
              <a:t>Focus on items with some meaningful frequency</a:t>
            </a:r>
          </a:p>
          <a:p>
            <a:pPr lvl="1"/>
            <a:r>
              <a:rPr lang="en-US" sz="2900" dirty="0" err="1" smtClean="0"/>
              <a:t>apriori</a:t>
            </a:r>
            <a:r>
              <a:rPr lang="en-US" sz="2900" dirty="0" smtClean="0"/>
              <a:t>() command</a:t>
            </a:r>
          </a:p>
          <a:p>
            <a:pPr lvl="2"/>
            <a:r>
              <a:rPr lang="en-US" sz="2500" dirty="0" smtClean="0"/>
              <a:t>Finding rules in transaction data</a:t>
            </a:r>
          </a:p>
          <a:p>
            <a:pPr lvl="2"/>
            <a:r>
              <a:rPr lang="en-US" sz="2500" dirty="0" smtClean="0"/>
              <a:t>Rules format: Equation context: LHS (let hand side), RHS (right hand side)</a:t>
            </a:r>
          </a:p>
          <a:p>
            <a:pPr lvl="1"/>
            <a:r>
              <a:rPr lang="en-US" sz="2900" dirty="0" smtClean="0"/>
              <a:t>Support for a rule (re-cap)</a:t>
            </a:r>
          </a:p>
          <a:p>
            <a:pPr lvl="2"/>
            <a:r>
              <a:rPr lang="en-US" sz="2500" dirty="0" smtClean="0"/>
              <a:t>Frequency of co-occurrence of both members of the pair, i.e. LHS &amp; RHS together</a:t>
            </a:r>
          </a:p>
          <a:p>
            <a:pPr lvl="2"/>
            <a:r>
              <a:rPr lang="en-US" sz="2500" dirty="0" smtClean="0"/>
              <a:t>If milk and butter occur together in 10% of grocery carts</a:t>
            </a:r>
          </a:p>
          <a:p>
            <a:pPr lvl="1"/>
            <a:r>
              <a:rPr lang="en-US" sz="2900" dirty="0" smtClean="0"/>
              <a:t>Confidence of a rule (re-cap)</a:t>
            </a:r>
          </a:p>
          <a:p>
            <a:pPr lvl="2"/>
            <a:r>
              <a:rPr lang="en-US" sz="2500" dirty="0" smtClean="0"/>
              <a:t>Proportion of time that the LHS and RHS occur together vs. the total number of appearances of LHS</a:t>
            </a:r>
          </a:p>
          <a:p>
            <a:pPr lvl="2"/>
            <a:r>
              <a:rPr lang="en-US" sz="2500" dirty="0" smtClean="0"/>
              <a:t>If milk by itself, (ignoring butter) occurs in 25% of the carts, them milk/butter confidence is .40,,  (.10/.25)</a:t>
            </a:r>
          </a:p>
          <a:p>
            <a:pPr lvl="1"/>
            <a:r>
              <a:rPr lang="en-US" sz="2900" dirty="0" smtClean="0"/>
              <a:t>Lift</a:t>
            </a:r>
          </a:p>
          <a:p>
            <a:pPr lvl="2"/>
            <a:r>
              <a:rPr lang="en-US" sz="2500" dirty="0" smtClean="0"/>
              <a:t>Confidence divided by the probability of the RHS </a:t>
            </a:r>
            <a:r>
              <a:rPr lang="en-US" sz="2500" dirty="0" err="1" smtClean="0"/>
              <a:t>occuring</a:t>
            </a:r>
            <a:endParaRPr lang="en-US" sz="2500" dirty="0" smtClean="0"/>
          </a:p>
          <a:p>
            <a:pPr lvl="1"/>
            <a:r>
              <a:rPr lang="en-US" sz="2900" dirty="0" smtClean="0"/>
              <a:t>RHS/LHS</a:t>
            </a:r>
          </a:p>
          <a:p>
            <a:pPr lvl="2"/>
            <a:r>
              <a:rPr lang="en-US" sz="2500" dirty="0" smtClean="0"/>
              <a:t>RHS: one item</a:t>
            </a:r>
          </a:p>
          <a:p>
            <a:pPr lvl="2"/>
            <a:r>
              <a:rPr lang="en-US" sz="2500" dirty="0" smtClean="0"/>
              <a:t>LHS: multiple items</a:t>
            </a:r>
            <a:endParaRPr lang="en-US" sz="25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8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90" y="2067333"/>
            <a:ext cx="8247619" cy="3266667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8190" y="1454378"/>
            <a:ext cx="8086210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apriori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Groceries,parameter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=list(support=0.005,confidence=0.5))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8190" y="2133600"/>
            <a:ext cx="237121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57800" y="1983399"/>
            <a:ext cx="2743200" cy="7598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5105400"/>
            <a:ext cx="2371210" cy="312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00" y="4576379"/>
            <a:ext cx="3429000" cy="224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7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667071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Mining is an area of research and practice that is focused on discovering novel patterns in data</a:t>
            </a:r>
            <a:r>
              <a:rPr lang="en-US" dirty="0" smtClean="0"/>
              <a:t>. As </a:t>
            </a:r>
            <a:r>
              <a:rPr lang="en-US" dirty="0"/>
              <a:t>usual, R has lots of possibilities for data mining. In this chapter we will begin </a:t>
            </a:r>
            <a:r>
              <a:rPr lang="en-US" dirty="0" smtClean="0"/>
              <a:t>experimentation with </a:t>
            </a:r>
            <a:r>
              <a:rPr lang="en-US" dirty="0"/>
              <a:t>essential data mining techniques by trying out one of the easiest methods to </a:t>
            </a:r>
            <a:r>
              <a:rPr lang="en-US" dirty="0" smtClean="0"/>
              <a:t>understand: association </a:t>
            </a:r>
            <a:r>
              <a:rPr lang="en-US" dirty="0"/>
              <a:t>rules mining. More beer and diapers please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60135"/>
            <a:ext cx="6643247" cy="35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3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change support value</a:t>
            </a:r>
          </a:p>
          <a:p>
            <a:r>
              <a:rPr lang="en-US" dirty="0" smtClean="0"/>
              <a:t>rerun </a:t>
            </a:r>
            <a:r>
              <a:rPr lang="en-US" dirty="0" err="1" smtClean="0"/>
              <a:t>apriori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store  resulting rules</a:t>
            </a:r>
          </a:p>
          <a:p>
            <a:r>
              <a:rPr lang="en-US" dirty="0" smtClean="0"/>
              <a:t>review output via summary function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69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666" y="1962629"/>
            <a:ext cx="5666667" cy="382857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600200" y="2362200"/>
            <a:ext cx="609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05400" y="3733800"/>
            <a:ext cx="14478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11430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43434"/>
                </a:solidFill>
                <a:latin typeface="CourierNewPSMT"/>
              </a:rPr>
              <a:t>ruleset</a:t>
            </a:r>
            <a:r>
              <a:rPr lang="en-US" dirty="0">
                <a:solidFill>
                  <a:srgbClr val="343434"/>
                </a:solidFill>
                <a:latin typeface="CourierNewPSMT"/>
              </a:rPr>
              <a:t> &lt;- </a:t>
            </a:r>
            <a:r>
              <a:rPr lang="en-US" dirty="0" err="1" smtClean="0">
                <a:solidFill>
                  <a:srgbClr val="343434"/>
                </a:solidFill>
                <a:latin typeface="CourierNewPSMT"/>
              </a:rPr>
              <a:t>apriori</a:t>
            </a:r>
            <a:r>
              <a:rPr lang="en-US" dirty="0" smtClean="0">
                <a:solidFill>
                  <a:srgbClr val="343434"/>
                </a:solidFill>
                <a:latin typeface="CourierNewPSMT"/>
              </a:rPr>
              <a:t>(Groceries, parameter=list(support=0.01,confidence=0.5))</a:t>
            </a:r>
          </a:p>
          <a:p>
            <a:r>
              <a:rPr lang="en-US" dirty="0"/>
              <a:t>summary(</a:t>
            </a:r>
            <a:r>
              <a:rPr lang="en-US" dirty="0" err="1"/>
              <a:t>ruleset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226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02" y="1371600"/>
            <a:ext cx="8457596" cy="41148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553200" y="4343400"/>
            <a:ext cx="2247598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34000" y="1713400"/>
            <a:ext cx="2362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3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#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&gt;</a:t>
            </a:r>
            <a:r>
              <a:rPr lang="en-US" sz="2400" dirty="0" err="1" smtClean="0"/>
              <a:t>install.packages</a:t>
            </a:r>
            <a:r>
              <a:rPr lang="en-US" sz="2400" dirty="0"/>
              <a:t>("</a:t>
            </a:r>
            <a:r>
              <a:rPr lang="en-US" sz="2400" dirty="0" err="1"/>
              <a:t>arulesViz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&gt;library(</a:t>
            </a:r>
            <a:r>
              <a:rPr lang="en-US" sz="2400" dirty="0" err="1" smtClean="0"/>
              <a:t>arulesViz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#</a:t>
            </a:r>
          </a:p>
          <a:p>
            <a:pPr marL="0" indent="0">
              <a:buNone/>
            </a:pPr>
            <a:r>
              <a:rPr lang="en-US" sz="2400" dirty="0" smtClean="0"/>
              <a:t>&gt;</a:t>
            </a:r>
            <a:r>
              <a:rPr lang="en-US" sz="2400" dirty="0" err="1" smtClean="0"/>
              <a:t>ruleset</a:t>
            </a:r>
            <a:r>
              <a:rPr lang="en-US" sz="2400" dirty="0" smtClean="0"/>
              <a:t> </a:t>
            </a:r>
            <a:r>
              <a:rPr lang="en-US" sz="2400" dirty="0"/>
              <a:t>&lt;- </a:t>
            </a:r>
            <a:r>
              <a:rPr lang="en-US" sz="2400" dirty="0" err="1"/>
              <a:t>apriori</a:t>
            </a:r>
            <a:r>
              <a:rPr lang="en-US" sz="2400" dirty="0"/>
              <a:t>(</a:t>
            </a:r>
            <a:r>
              <a:rPr lang="en-US" sz="2400" dirty="0" err="1"/>
              <a:t>Groceries,parameter</a:t>
            </a:r>
            <a:r>
              <a:rPr lang="en-US" sz="2400" dirty="0"/>
              <a:t>=list(support=0.005,confidence=0.35))</a:t>
            </a:r>
          </a:p>
          <a:p>
            <a:pPr marL="0" indent="0">
              <a:buNone/>
            </a:pPr>
            <a:r>
              <a:rPr lang="en-US" sz="2400" dirty="0" smtClean="0"/>
              <a:t>&gt;plot(</a:t>
            </a:r>
            <a:r>
              <a:rPr lang="en-US" sz="2400" dirty="0" err="1" smtClean="0"/>
              <a:t>ruleset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#</a:t>
            </a:r>
            <a:endParaRPr lang="en-US" sz="24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525963"/>
          </a:xfrm>
        </p:spPr>
        <p:txBody>
          <a:bodyPr>
            <a:normAutofit/>
          </a:bodyPr>
          <a:lstStyle/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70" y="1295400"/>
            <a:ext cx="8438914" cy="43434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295400" y="5105400"/>
            <a:ext cx="2362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52" y="1581676"/>
            <a:ext cx="6238095" cy="42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5259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plot(</a:t>
            </a:r>
            <a:r>
              <a:rPr lang="en-US" dirty="0" err="1"/>
              <a:t>ruleset</a:t>
            </a:r>
            <a:r>
              <a:rPr lang="en-US" dirty="0"/>
              <a:t>)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2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525963"/>
          </a:xfrm>
        </p:spPr>
        <p:txBody>
          <a:bodyPr>
            <a:normAutofit/>
          </a:bodyPr>
          <a:lstStyle/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11682"/>
            <a:ext cx="6019800" cy="36557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1384209"/>
            <a:ext cx="746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Data Mining Process 4: Interpreting results</a:t>
            </a:r>
          </a:p>
        </p:txBody>
      </p:sp>
    </p:spTree>
    <p:extLst>
      <p:ext uri="{BB962C8B-B14F-4D97-AF65-F5344CB8AC3E}">
        <p14:creationId xmlns:p14="http://schemas.microsoft.com/office/powerpoint/2010/main" val="146435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Data Mining Process 4: Interpreting results</a:t>
            </a:r>
          </a:p>
          <a:p>
            <a:pPr lvl="1"/>
            <a:r>
              <a:rPr lang="en-US" dirty="0" smtClean="0"/>
              <a:t>Shoppers purchasing in particular combinations that might be recipe oriented</a:t>
            </a:r>
          </a:p>
          <a:p>
            <a:pPr lvl="2"/>
            <a:r>
              <a:rPr lang="en-US" dirty="0" smtClean="0"/>
              <a:t>Soup</a:t>
            </a:r>
          </a:p>
          <a:p>
            <a:pPr lvl="2"/>
            <a:r>
              <a:rPr lang="en-US" dirty="0" smtClean="0"/>
              <a:t>Fruit platter with dip</a:t>
            </a:r>
          </a:p>
          <a:p>
            <a:pPr lvl="1"/>
            <a:r>
              <a:rPr lang="en-US" dirty="0" smtClean="0"/>
              <a:t>Actionable recommendations to management might include:</a:t>
            </a:r>
          </a:p>
          <a:p>
            <a:pPr lvl="2"/>
            <a:r>
              <a:rPr lang="en-US" dirty="0" smtClean="0"/>
              <a:t>Publish recipes along with coupons</a:t>
            </a:r>
          </a:p>
          <a:p>
            <a:pPr lvl="2"/>
            <a:r>
              <a:rPr lang="en-US" dirty="0" smtClean="0"/>
              <a:t>Publish visuals of the finished product along with the appropriate marketing verbiage</a:t>
            </a:r>
          </a:p>
          <a:p>
            <a:pPr lvl="2"/>
            <a:r>
              <a:rPr lang="en-US" dirty="0" smtClean="0"/>
              <a:t>Place recipes and visuals coincident with item/product locations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4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IST687 – Applied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9248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End of Chapter 17 </a:t>
            </a:r>
            <a:r>
              <a:rPr lang="en-US" dirty="0" smtClean="0"/>
              <a:t>Lecture</a:t>
            </a:r>
            <a:endParaRPr lang="en-US" dirty="0" smtClean="0"/>
          </a:p>
          <a:p>
            <a:pPr algn="l">
              <a:spcBef>
                <a:spcPts val="600"/>
              </a:spcBef>
            </a:pPr>
            <a:r>
              <a:rPr lang="en-US" sz="4800" dirty="0" smtClean="0"/>
              <a:t>Hi Ho, Hi Ho – Data Mining We Go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4338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Chapter Objectives</a:t>
            </a:r>
          </a:p>
          <a:p>
            <a:pPr lvl="1"/>
            <a:r>
              <a:rPr lang="en-US" dirty="0" smtClean="0"/>
              <a:t>Basic concepts of Data Mining</a:t>
            </a:r>
          </a:p>
          <a:p>
            <a:pPr lvl="1"/>
            <a:r>
              <a:rPr lang="en-US" dirty="0" smtClean="0"/>
              <a:t>Use case illustration of “association rules mining”</a:t>
            </a:r>
          </a:p>
          <a:p>
            <a:pPr lvl="1"/>
            <a:r>
              <a:rPr lang="en-US" dirty="0" smtClean="0"/>
              <a:t>Review and apply 4 Data Mining Processes</a:t>
            </a:r>
          </a:p>
          <a:p>
            <a:pPr lvl="2"/>
            <a:r>
              <a:rPr lang="en-US" dirty="0" smtClean="0"/>
              <a:t>Data Preparation</a:t>
            </a:r>
          </a:p>
          <a:p>
            <a:pPr lvl="2"/>
            <a:r>
              <a:rPr lang="en-US" dirty="0" smtClean="0"/>
              <a:t>Exploratory Data Analysis</a:t>
            </a:r>
          </a:p>
          <a:p>
            <a:pPr lvl="2"/>
            <a:r>
              <a:rPr lang="en-US" dirty="0" smtClean="0"/>
              <a:t>Model Development</a:t>
            </a:r>
          </a:p>
          <a:p>
            <a:pPr lvl="2"/>
            <a:r>
              <a:rPr lang="en-US" dirty="0" smtClean="0"/>
              <a:t>Interpretation of Results</a:t>
            </a:r>
          </a:p>
          <a:p>
            <a:pPr lvl="1"/>
            <a:r>
              <a:rPr lang="en-US" dirty="0" smtClean="0"/>
              <a:t>Develop representative Data Mining “R” code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57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Use of algorithms and computers to discover novel and interesting patterns within data</a:t>
            </a:r>
          </a:p>
          <a:p>
            <a:pPr lvl="1"/>
            <a:r>
              <a:rPr lang="en-US" dirty="0" smtClean="0"/>
              <a:t>Diapers &amp; Beer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59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 Mining: 4 Processes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Data Preparation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Exploratory data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Model development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Interpretation of results</a:t>
            </a:r>
          </a:p>
          <a:p>
            <a:pPr marL="571500" indent="-514350"/>
            <a:r>
              <a:rPr lang="en-US" dirty="0" smtClean="0"/>
              <a:t>Iterative process vs linear</a:t>
            </a:r>
          </a:p>
        </p:txBody>
      </p:sp>
    </p:spTree>
    <p:extLst>
      <p:ext uri="{BB962C8B-B14F-4D97-AF65-F5344CB8AC3E}">
        <p14:creationId xmlns:p14="http://schemas.microsoft.com/office/powerpoint/2010/main" val="358670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Mining: 4 Processes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Data Preparation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dirty="0" smtClean="0"/>
              <a:t>Most time consuming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dirty="0" smtClean="0"/>
              <a:t>Data organization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dirty="0" smtClean="0"/>
              <a:t>Data completeness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dirty="0" smtClean="0"/>
              <a:t>Data accuracy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dirty="0" smtClean="0"/>
              <a:t>Data Transformation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development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Interpretation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90785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 Mining: 4 Processes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Preparation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Exploratory data analysis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dirty="0" smtClean="0"/>
              <a:t>Preliminary data context assessment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dirty="0" smtClean="0"/>
              <a:t>Visualization analysis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dirty="0" smtClean="0"/>
              <a:t>Key values for parameters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development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Interpretation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80903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 Mining: 4 Processes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Preparation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Model development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dirty="0" smtClean="0"/>
              <a:t>Most complex/interesting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dirty="0" smtClean="0"/>
              <a:t>Test selection of data mining techniques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dirty="0" smtClean="0"/>
              <a:t>Chapter focus -&gt; “association rules mining”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Interpretation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264000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 Mining: 4 Processes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Preparation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development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Interpretation of results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dirty="0" smtClean="0"/>
              <a:t>Making sense of data mining output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dirty="0" smtClean="0"/>
              <a:t>Determine actionable conclusions</a:t>
            </a:r>
          </a:p>
        </p:txBody>
      </p:sp>
    </p:spTree>
    <p:extLst>
      <p:ext uri="{BB962C8B-B14F-4D97-AF65-F5344CB8AC3E}">
        <p14:creationId xmlns:p14="http://schemas.microsoft.com/office/powerpoint/2010/main" val="17292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8175</TotalTime>
  <Words>933</Words>
  <Application>Microsoft Macintosh PowerPoint</Application>
  <PresentationFormat>On-screen Show (4:3)</PresentationFormat>
  <Paragraphs>187</Paragraphs>
  <Slides>28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IST687 – Applied 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IST687 – Applied Data Science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Jeff Saltz</cp:lastModifiedBy>
  <cp:revision>278</cp:revision>
  <dcterms:created xsi:type="dcterms:W3CDTF">2013-01-23T22:13:02Z</dcterms:created>
  <dcterms:modified xsi:type="dcterms:W3CDTF">2015-11-18T19:54:33Z</dcterms:modified>
</cp:coreProperties>
</file>