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87" r:id="rId3"/>
    <p:sldId id="379" r:id="rId4"/>
    <p:sldId id="258" r:id="rId5"/>
    <p:sldId id="357" r:id="rId6"/>
    <p:sldId id="394" r:id="rId7"/>
    <p:sldId id="358" r:id="rId8"/>
    <p:sldId id="385" r:id="rId9"/>
    <p:sldId id="386" r:id="rId10"/>
    <p:sldId id="384" r:id="rId11"/>
    <p:sldId id="387" r:id="rId12"/>
    <p:sldId id="388" r:id="rId13"/>
    <p:sldId id="389" r:id="rId14"/>
    <p:sldId id="390" r:id="rId15"/>
    <p:sldId id="403" r:id="rId16"/>
    <p:sldId id="393" r:id="rId17"/>
    <p:sldId id="404" r:id="rId18"/>
    <p:sldId id="305" r:id="rId19"/>
    <p:sldId id="405" r:id="rId20"/>
    <p:sldId id="396" r:id="rId21"/>
    <p:sldId id="395" r:id="rId22"/>
    <p:sldId id="380" r:id="rId23"/>
    <p:sldId id="381" r:id="rId24"/>
    <p:sldId id="397" r:id="rId25"/>
    <p:sldId id="359" r:id="rId26"/>
    <p:sldId id="360" r:id="rId27"/>
    <p:sldId id="347" r:id="rId28"/>
    <p:sldId id="361" r:id="rId29"/>
    <p:sldId id="348" r:id="rId30"/>
    <p:sldId id="349" r:id="rId31"/>
    <p:sldId id="363" r:id="rId32"/>
    <p:sldId id="364" r:id="rId33"/>
    <p:sldId id="382" r:id="rId34"/>
    <p:sldId id="366" r:id="rId35"/>
    <p:sldId id="383" r:id="rId36"/>
    <p:sldId id="373" r:id="rId37"/>
    <p:sldId id="369" r:id="rId38"/>
    <p:sldId id="377" r:id="rId39"/>
    <p:sldId id="398" r:id="rId40"/>
    <p:sldId id="399" r:id="rId41"/>
    <p:sldId id="400" r:id="rId42"/>
    <p:sldId id="401" r:id="rId43"/>
    <p:sldId id="391" r:id="rId44"/>
    <p:sldId id="34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5" autoAdjust="0"/>
    <p:restoredTop sz="94660"/>
  </p:normalViewPr>
  <p:slideViewPr>
    <p:cSldViewPr>
      <p:cViewPr varScale="1">
        <p:scale>
          <a:sx n="87" d="100"/>
          <a:sy n="87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67E3C-A805-4539-81B7-B870DE4019D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5E57-4AD0-40F3-9798-8B1BED32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1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5E57-4AD0-40F3-9798-8B1BED328BF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8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3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5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99"/>
            <a:ext cx="9144000" cy="1143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0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95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 smtClean="0">
                <a:latin typeface="Franklin Gothic Medium" pitchFamily="34" charset="0"/>
              </a:rPr>
              <a:t>Click to edit Master title style</a:t>
            </a:r>
            <a:endParaRPr lang="en-US" dirty="0"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www.youtube.com/watch?v=3liCbRZPrZA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Bank+Market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IST687 – Applied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81800" cy="175260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Chapter 18</a:t>
            </a:r>
          </a:p>
          <a:p>
            <a:pPr algn="l">
              <a:spcBef>
                <a:spcPts val="600"/>
              </a:spcBef>
            </a:pPr>
            <a:r>
              <a:rPr lang="en-US" sz="4800" dirty="0" smtClean="0"/>
              <a:t>What’s Your Vector, Victor 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348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</a:t>
            </a:r>
            <a:r>
              <a:rPr lang="en-US" dirty="0"/>
              <a:t>methods to </a:t>
            </a:r>
            <a:r>
              <a:rPr lang="en-US" dirty="0" smtClean="0"/>
              <a:t>Avoid Model Overfitting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But…we have to estimate how good a model is before using it in real predictions.</a:t>
            </a:r>
          </a:p>
          <a:p>
            <a:r>
              <a:rPr lang="en-US" dirty="0"/>
              <a:t>Some evaluation methods have been designed to test the model on training data while controlling model overfitting.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Hold-out </a:t>
            </a:r>
            <a:r>
              <a:rPr lang="en-US" dirty="0">
                <a:solidFill>
                  <a:srgbClr val="FF0000"/>
                </a:solidFill>
              </a:rPr>
              <a:t>test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Cross </a:t>
            </a:r>
            <a:r>
              <a:rPr lang="en-US" dirty="0">
                <a:solidFill>
                  <a:srgbClr val="FF0000"/>
                </a:solidFill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2195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Hold-out Test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rgbClr val="FF0000"/>
                </a:solidFill>
              </a:rPr>
              <a:t>Hold-out </a:t>
            </a:r>
            <a:r>
              <a:rPr lang="en-US" dirty="0">
                <a:solidFill>
                  <a:srgbClr val="FF0000"/>
                </a:solidFill>
              </a:rPr>
              <a:t>test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/>
              <a:t>split the training data to two subsets, using one subset for training, and the other for testing. </a:t>
            </a:r>
          </a:p>
          <a:p>
            <a:pPr lvl="2"/>
            <a:r>
              <a:rPr lang="en-US" dirty="0"/>
              <a:t>The splitting ratio is determined by the training set size in that both subsets cannot be too small. </a:t>
            </a:r>
          </a:p>
          <a:p>
            <a:pPr lvl="2"/>
            <a:r>
              <a:rPr lang="en-US" dirty="0"/>
              <a:t>50/50 or 2:1 are common splitting ratios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53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Cross-Validation (CV)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N-fold Cross validation (CV)</a:t>
            </a:r>
          </a:p>
          <a:p>
            <a:pPr lvl="1"/>
            <a:r>
              <a:rPr lang="en-US" sz="2000" dirty="0"/>
              <a:t>N is determined by the training set size. The larger the N, the longer it takes to run the experiment. </a:t>
            </a:r>
          </a:p>
          <a:p>
            <a:pPr lvl="1"/>
            <a:r>
              <a:rPr lang="en-US" sz="2000" dirty="0"/>
              <a:t>5 or 10 are common choices for N. </a:t>
            </a:r>
            <a:endParaRPr lang="en-US" sz="20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 smtClean="0"/>
              <a:t>http</a:t>
            </a:r>
            <a:r>
              <a:rPr lang="en-US" sz="1400" dirty="0"/>
              <a:t>://chrisjmccormick.wordpress.com/2013/07/31/k-fold-cross-validation-with-matlab-code/</a:t>
            </a:r>
          </a:p>
          <a:p>
            <a:pPr lvl="1"/>
            <a:endParaRPr lang="en-US" dirty="0"/>
          </a:p>
        </p:txBody>
      </p:sp>
      <p:pic>
        <p:nvPicPr>
          <p:cNvPr id="4" name="Picture 2" descr="10_fold_c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124200"/>
            <a:ext cx="447675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4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Hold-out </a:t>
            </a:r>
            <a:r>
              <a:rPr lang="en-US" dirty="0"/>
              <a:t>Test vs. Cross Validation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Hold-out test</a:t>
            </a:r>
          </a:p>
          <a:p>
            <a:pPr lvl="1"/>
            <a:r>
              <a:rPr lang="en-US" dirty="0"/>
              <a:t>Pros: fast</a:t>
            </a:r>
          </a:p>
          <a:p>
            <a:pPr lvl="1"/>
            <a:r>
              <a:rPr lang="en-US" dirty="0"/>
              <a:t>Cons: high variability in the result depending on the split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Pros: less variability and thus more reliable error estimation</a:t>
            </a:r>
          </a:p>
          <a:p>
            <a:pPr lvl="1"/>
            <a:r>
              <a:rPr lang="en-US" dirty="0"/>
              <a:t>Cons: takes longer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2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Measures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Accuracy</a:t>
            </a:r>
          </a:p>
          <a:p>
            <a:r>
              <a:rPr lang="en-US" dirty="0"/>
              <a:t>Precision</a:t>
            </a:r>
          </a:p>
          <a:p>
            <a:r>
              <a:rPr lang="en-US" dirty="0"/>
              <a:t>Recall</a:t>
            </a:r>
          </a:p>
          <a:p>
            <a:r>
              <a:rPr lang="en-US" dirty="0"/>
              <a:t>F-measure</a:t>
            </a:r>
          </a:p>
          <a:p>
            <a:r>
              <a:rPr lang="en-US" dirty="0"/>
              <a:t>Confusion matrix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9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Measures: Accuracy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292100" indent="-292100"/>
            <a:r>
              <a:rPr lang="en-US" dirty="0"/>
              <a:t>Accuracy:  total correct / total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So you get 90% accuracy, isn’t that great</a:t>
            </a:r>
            <a:r>
              <a:rPr lang="en-US" dirty="0" smtClean="0"/>
              <a:t>?!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Maybe not, it depends on your </a:t>
            </a:r>
            <a:r>
              <a:rPr lang="en-US" dirty="0" smtClean="0"/>
              <a:t>baseline:</a:t>
            </a:r>
            <a:endParaRPr lang="en-US" dirty="0"/>
          </a:p>
          <a:p>
            <a:pPr lvl="1"/>
            <a:r>
              <a:rPr lang="en-US" dirty="0" smtClean="0"/>
              <a:t>Random guess baseline:</a:t>
            </a:r>
          </a:p>
          <a:p>
            <a:pPr lvl="2"/>
            <a:r>
              <a:rPr lang="en-US" dirty="0" smtClean="0"/>
              <a:t>50</a:t>
            </a:r>
            <a:r>
              <a:rPr lang="en-US" dirty="0"/>
              <a:t>% for binary classification</a:t>
            </a:r>
          </a:p>
          <a:p>
            <a:pPr lvl="2"/>
            <a:r>
              <a:rPr lang="en-US" dirty="0"/>
              <a:t>1/n for n-class </a:t>
            </a:r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Majority Vote Baseline:</a:t>
            </a:r>
          </a:p>
          <a:p>
            <a:pPr marL="1257300" lvl="4" indent="-342900">
              <a:buFont typeface="Arial" panose="020B0604020202020204" pitchFamily="34" charset="0"/>
              <a:buChar char="•"/>
            </a:pPr>
            <a:r>
              <a:rPr lang="en-US" sz="2400" dirty="0"/>
              <a:t>It’s a trivial classifier that classify all examples to the majority class. </a:t>
            </a:r>
          </a:p>
          <a:p>
            <a:pPr marL="1257300" lvl="4" indent="-342900">
              <a:buFont typeface="Arial" panose="020B0604020202020204" pitchFamily="34" charset="0"/>
              <a:buChar char="•"/>
            </a:pPr>
            <a:r>
              <a:rPr lang="en-US" sz="2400" dirty="0"/>
              <a:t>E.g. If a spam data set include 90% spams and 10% regular mails, the majority vote baseline is 90%, meaning this trivial classifier predicts everything as spam and get 90% accuracy.</a:t>
            </a:r>
          </a:p>
          <a:p>
            <a:pPr marL="1257300" lvl="4" indent="-342900">
              <a:buFont typeface="Arial" panose="020B0604020202020204" pitchFamily="34" charset="0"/>
              <a:buChar char="•"/>
            </a:pPr>
            <a:r>
              <a:rPr lang="en-US" sz="2400" dirty="0"/>
              <a:t>A good classifier has to beat this baseline to claim effectiveness.</a:t>
            </a:r>
          </a:p>
          <a:p>
            <a:pPr lvl="1"/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0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Measures: Confusion </a:t>
            </a:r>
            <a:r>
              <a:rPr lang="en-US" dirty="0" smtClean="0"/>
              <a:t>matrix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292100" indent="-292100">
              <a:defRPr/>
            </a:pPr>
            <a:r>
              <a:rPr lang="en-US" dirty="0" smtClean="0"/>
              <a:t>Confusion </a:t>
            </a:r>
            <a:r>
              <a:rPr lang="en-US" dirty="0"/>
              <a:t>Matrix for two </a:t>
            </a:r>
            <a:r>
              <a:rPr lang="en-US" dirty="0" smtClean="0"/>
              <a:t>classes (binary classifier)</a:t>
            </a:r>
            <a:endParaRPr lang="en-US" dirty="0"/>
          </a:p>
          <a:p>
            <a:pPr marL="857250" lvl="1" indent="-457200"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514600"/>
            <a:ext cx="3609524" cy="1847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82200"/>
            <a:ext cx="4542857" cy="2504762"/>
          </a:xfrm>
          <a:prstGeom prst="rect">
            <a:avLst/>
          </a:prstGeom>
        </p:spPr>
      </p:pic>
      <p:pic>
        <p:nvPicPr>
          <p:cNvPr id="1026" name="Picture 2" descr="http://www.clipartbest.com/cliparts/RcA/7ax/RcA7axMR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913" y="3033460"/>
            <a:ext cx="809898" cy="80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4571999"/>
            <a:ext cx="4800599" cy="128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100" indent="-292100"/>
            <a:r>
              <a:rPr lang="en-US" dirty="0" smtClean="0"/>
              <a:t>Accuracy =  (TN+TP)/n = 150/165</a:t>
            </a:r>
          </a:p>
        </p:txBody>
      </p:sp>
    </p:spTree>
    <p:extLst>
      <p:ext uri="{BB962C8B-B14F-4D97-AF65-F5344CB8AC3E}">
        <p14:creationId xmlns:p14="http://schemas.microsoft.com/office/powerpoint/2010/main" val="36111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Measures: Recall </a:t>
            </a:r>
            <a:r>
              <a:rPr lang="en-US" dirty="0" smtClean="0"/>
              <a:t>and Precision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292100" indent="-292100"/>
            <a:r>
              <a:rPr lang="en-US" dirty="0"/>
              <a:t>Recall and Precision for each class:</a:t>
            </a:r>
          </a:p>
          <a:p>
            <a:pPr marL="857250" lvl="1" indent="-457200"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438400"/>
            <a:ext cx="4542857" cy="250476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0" y="2286000"/>
            <a:ext cx="4419599" cy="2209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100" indent="-292100"/>
            <a:r>
              <a:rPr lang="en-US" dirty="0" smtClean="0"/>
              <a:t>Recall </a:t>
            </a:r>
            <a:r>
              <a:rPr lang="en-US" baseline="-25000" dirty="0" smtClean="0"/>
              <a:t>Class=No</a:t>
            </a:r>
            <a:r>
              <a:rPr lang="en-US" dirty="0" smtClean="0"/>
              <a:t>  =  TN/(TN + FP) = 5/6</a:t>
            </a:r>
          </a:p>
          <a:p>
            <a:pPr marL="292100" indent="-292100"/>
            <a:r>
              <a:rPr lang="en-US" dirty="0" smtClean="0"/>
              <a:t>Recall </a:t>
            </a:r>
            <a:r>
              <a:rPr lang="en-US" baseline="-25000" dirty="0" smtClean="0"/>
              <a:t>Class=Yes</a:t>
            </a:r>
            <a:r>
              <a:rPr lang="en-US" dirty="0" smtClean="0"/>
              <a:t>  =  TP/(FN+TP) = 100/105</a:t>
            </a:r>
          </a:p>
          <a:p>
            <a:pPr marL="292100" indent="-292100"/>
            <a:r>
              <a:rPr lang="en-US" dirty="0" smtClean="0"/>
              <a:t>Precision </a:t>
            </a:r>
            <a:r>
              <a:rPr lang="en-US" baseline="-25000" dirty="0" smtClean="0"/>
              <a:t>Class=No</a:t>
            </a:r>
            <a:r>
              <a:rPr lang="en-US" dirty="0" smtClean="0"/>
              <a:t>  =  TN/ (TN+FN) = 50/55</a:t>
            </a:r>
          </a:p>
          <a:p>
            <a:pPr marL="292100" indent="-292100"/>
            <a:r>
              <a:rPr lang="en-US" dirty="0" smtClean="0"/>
              <a:t>Precision </a:t>
            </a:r>
            <a:r>
              <a:rPr lang="en-US" baseline="-25000" dirty="0" smtClean="0"/>
              <a:t>Class=Yes</a:t>
            </a:r>
            <a:r>
              <a:rPr lang="en-US" dirty="0" smtClean="0"/>
              <a:t>  =  TP/(TP+FP) = 100/110 </a:t>
            </a:r>
          </a:p>
          <a:p>
            <a:pPr marL="292100" indent="-292100"/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-measure = 2/(1/P+1/R)=2PR/(P+R)</a:t>
            </a:r>
          </a:p>
        </p:txBody>
      </p:sp>
    </p:spTree>
    <p:extLst>
      <p:ext uri="{BB962C8B-B14F-4D97-AF65-F5344CB8AC3E}">
        <p14:creationId xmlns:p14="http://schemas.microsoft.com/office/powerpoint/2010/main" val="51249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 Vector Machine (SVM)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1963</a:t>
            </a:r>
          </a:p>
          <a:p>
            <a:r>
              <a:rPr lang="en-US" sz="2400" dirty="0" smtClean="0"/>
              <a:t>                      A. </a:t>
            </a:r>
            <a:r>
              <a:rPr lang="en-US" sz="2400" dirty="0" err="1" smtClean="0"/>
              <a:t>Chervonenkis</a:t>
            </a:r>
            <a:r>
              <a:rPr lang="en-US" sz="2400" dirty="0" smtClean="0"/>
              <a:t>              V. </a:t>
            </a:r>
            <a:r>
              <a:rPr lang="en-US" sz="2400" dirty="0" err="1" smtClean="0"/>
              <a:t>Vapnik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3076" name="Picture 4" descr="http://jmvidal.cse.sc.edu/talks/clt/sep9-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62200"/>
            <a:ext cx="42672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7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SVM?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Each data point is given a specific position in multidimensional space</a:t>
            </a:r>
          </a:p>
          <a:p>
            <a:r>
              <a:rPr lang="en-US" sz="2400" dirty="0"/>
              <a:t>Support Vector Machine aims to describe geometric boundaries between data </a:t>
            </a:r>
            <a:r>
              <a:rPr lang="en-US" sz="2400" dirty="0" smtClean="0"/>
              <a:t>points/regions</a:t>
            </a:r>
          </a:p>
          <a:p>
            <a:r>
              <a:rPr lang="en-US" sz="2400" dirty="0"/>
              <a:t>Each of these are possible </a:t>
            </a:r>
            <a:r>
              <a:rPr lang="en-US" sz="2400" dirty="0" smtClean="0"/>
              <a:t>solutions</a:t>
            </a:r>
          </a:p>
          <a:p>
            <a:r>
              <a:rPr lang="en-US" sz="2400" dirty="0"/>
              <a:t>But which one is the best?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161" y="2847287"/>
            <a:ext cx="3048000" cy="29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2672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previous chapter, we explored an unsupervised learning technique known as association </a:t>
            </a:r>
            <a:r>
              <a:rPr lang="en-US" dirty="0" smtClean="0"/>
              <a:t>rules mining</a:t>
            </a:r>
            <a:r>
              <a:rPr lang="en-US" dirty="0"/>
              <a:t>. In this chapter, we will examine a set of supervised learning approaches known as </a:t>
            </a:r>
            <a:r>
              <a:rPr lang="en-US" dirty="0" smtClean="0"/>
              <a:t>support vector </a:t>
            </a:r>
            <a:r>
              <a:rPr lang="en-US" dirty="0"/>
              <a:t>machines (SVMs). SVMs are flexible algorithms that excel at addressing </a:t>
            </a:r>
            <a:r>
              <a:rPr lang="en-US" dirty="0" smtClean="0"/>
              <a:t>classification problems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28" y="1407274"/>
            <a:ext cx="6857143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3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SVM?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5720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Goal is to maximize the margin between points of different categories</a:t>
            </a:r>
          </a:p>
          <a:p>
            <a:r>
              <a:rPr lang="en-US" sz="2400" dirty="0"/>
              <a:t>Support Vectors are training examples that are located on the margins</a:t>
            </a:r>
          </a:p>
          <a:p>
            <a:r>
              <a:rPr lang="en-US" sz="2400" dirty="0" smtClean="0"/>
              <a:t>Only </a:t>
            </a:r>
            <a:r>
              <a:rPr lang="en-US" sz="2400" dirty="0"/>
              <a:t>support vectors determine decision boundary</a:t>
            </a:r>
          </a:p>
          <a:p>
            <a:r>
              <a:rPr lang="en-US" sz="2400" dirty="0"/>
              <a:t>Therefore, B1 is a better separator as the line is further from the bordering data points than B2.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281247"/>
              </p:ext>
            </p:extLst>
          </p:nvPr>
        </p:nvGraphicFramePr>
        <p:xfrm>
          <a:off x="5169732" y="1650999"/>
          <a:ext cx="3953152" cy="381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Visio" r:id="rId3" imgW="7524062" imgH="7261753" progId="Visio.Drawing.11">
                  <p:embed/>
                </p:oleObj>
              </mc:Choice>
              <mc:Fallback>
                <p:oleObj name="Visio" r:id="rId3" imgW="7524062" imgH="72617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9732" y="1650999"/>
                        <a:ext cx="3953152" cy="381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73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SVM?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Chapter Use Case</a:t>
            </a:r>
          </a:p>
          <a:p>
            <a:pPr lvl="1"/>
            <a:r>
              <a:rPr lang="en-US" dirty="0" smtClean="0"/>
              <a:t>Develop a “support vector machine” (SVM) to classify emails as spam or not spam</a:t>
            </a:r>
          </a:p>
          <a:p>
            <a:pPr lvl="1"/>
            <a:r>
              <a:rPr lang="en-US" dirty="0" smtClean="0"/>
              <a:t>SVM: map a low dimensional problem into a higher dimensional </a:t>
            </a:r>
            <a:r>
              <a:rPr lang="en-US" dirty="0"/>
              <a:t>space; </a:t>
            </a:r>
            <a:endParaRPr lang="en-US" dirty="0" smtClean="0"/>
          </a:p>
          <a:p>
            <a:pPr lvl="1"/>
            <a:r>
              <a:rPr lang="en-US" dirty="0" smtClean="0"/>
              <a:t>Novel </a:t>
            </a:r>
            <a:r>
              <a:rPr lang="en-US" dirty="0"/>
              <a:t>data point to be mapped via a SVM into higher dimensional space and indicate whether the point was above or below the planar </a:t>
            </a:r>
            <a:r>
              <a:rPr lang="en-US" dirty="0" smtClean="0"/>
              <a:t>separation</a:t>
            </a:r>
          </a:p>
          <a:p>
            <a:pPr lvl="1"/>
            <a:r>
              <a:rPr lang="en-US" dirty="0" smtClean="0"/>
              <a:t>Goal:</a:t>
            </a:r>
          </a:p>
          <a:p>
            <a:pPr lvl="2"/>
            <a:r>
              <a:rPr lang="en-US" dirty="0" smtClean="0"/>
              <a:t>being able to describe geometric boundaries between different regions;</a:t>
            </a:r>
          </a:p>
          <a:p>
            <a:pPr lvl="2"/>
            <a:r>
              <a:rPr lang="en-US" dirty="0" smtClean="0"/>
              <a:t>most </a:t>
            </a:r>
            <a:r>
              <a:rPr lang="en-US" dirty="0"/>
              <a:t>cleanly separate data into categories (classification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Kernel: mapping algorithm</a:t>
            </a:r>
          </a:p>
          <a:p>
            <a:pPr lvl="2"/>
            <a:r>
              <a:rPr lang="en-US" dirty="0" smtClean="0"/>
              <a:t>Input data (independent variables from a given case) </a:t>
            </a:r>
          </a:p>
          <a:p>
            <a:pPr lvl="2"/>
            <a:r>
              <a:rPr lang="en-US" dirty="0" smtClean="0"/>
              <a:t>Kernel – formula run on each case’s vector of input data</a:t>
            </a:r>
          </a:p>
          <a:p>
            <a:pPr lvl="2"/>
            <a:r>
              <a:rPr lang="en-US" dirty="0" smtClean="0"/>
              <a:t>Output data: position of that case in a multidimensional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4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SVM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2" descr="data:image/jpeg;base64,/9j/4AAQSkZJRgABAQAAAQABAAD/2wCEAAkGBxQQEhQUEBMWFRUXGBcaGBUWFxAcGBcVGhoWGhoYHBYZHCggGB4xJxUYITEhJSkrMC4uFyEzODMtNygtLisBCgoKDg0OGxAQGzckHyUrLSwsLy8vNyw0MC80LCw0MCw0NSwvLCwsNCwsLyw3LDIsLCw1LCssNywtNC0sLCwsLP/AABEIAMIBAwMBIgACEQEDEQH/xAAcAAEAAgMBAQEAAAAAAAAAAAAABAUBAwYHAgj/xABJEAACAQMCAwMFDAcHAwUBAAABAgMABBESIQUTMQZBURQiMmFxFSMzQlNzgZGTlLPUByRSYqHR0kNUcoKjwdM0sbKDkqLC8DX/xAAZAQEAAwEBAAAAAAAAAAAAAAAAAQIDBAX/xAAqEQEAAgIBAgYCAQUBAAAAAAAAAQIDERIhMQQTIkFRcWHBkUKhseHwMv/aAAwDAQACEQMRAD8A9xpSlApSlApSlBzEHbKMyMkiaFR7hWfWG0C3GXkcYGlMdG33wO+rJ+0EKtguoXSDrJ72dUUYx0JZRn1jxqnTgc4guoOXGVuWmZz5S2pTMCHCEWmABnbIP01jiHAZ5ypdEBCRJtcncRSpMp3tDuTGAe7BOw61vNaTP+0OgTi8LBSJFOokDr6QflkY7jq83B79utRrLtFBIsZMiBnWJgA2R76SI/Pxg6iCoPedhvVTw7gdxbuHjRA3vuc3TYYSzNOQR5J3M74xg4Ygk1AsOyk8R0GOJoRHZoqm5fUTaySSoWYWwzu67AD0O/NRwp16jp+F8djnWMkhHfOIywJ2aRR9fKfHjpPgakXHFIo9QZxqUHKjdshOYVAHVtI1aeuN+lc7w7s9NBIsixREhNB1XJIYCSSRSf1TIKmWQArjZt84GNk/ApXkaQwRBmcyHF1LjmmDyfWM23XRtjpnfGaia13+BLm7TrHbQ3EiaEmKAFmwkaupZXkfHva7Yzj0mA781PTjUWQruFc8vzSQfhWZYzkbEMUODVbFY3SwxQrHEFiVUB8pYllCaMODaaW236dRVZD2UkTl6Io1EYgGBcnDciR5UyPJNvOkbIXAwcDGBU8aDox2gtsFucuB1JyNtfLJ3G+G80+B2NbV4xAce+ruSNzgghxGQQd1Opgu+NyBXHN2YujCAY4eYusK3lEmFR7lLhgF8n3J5aDJJ9H1nNg/Z6VmdjDFlyS/61J5/viSYP6rsMoBtjYnv3pNKfP+BdP2hgAXD6tTiMBFdjrLOmCANsGNwf8ACfVXxecdEVxyHTGYXlR9Wz8sgOgGNmGpT7G9uKyHgs6xpGI48JO06t5S2dbyPIR/0mNOZGHTOO/vqVxGxnnaFpLeDMMnMQi5mHnaWXB/Vtx52ceIFRxrv+ff+BZjika7SuqOF1OuoHTgAkZ9QIPsINam49AHCa9yjPnDaQFflkFsYB1ZXHXIx1xmkvOz8srXDNDEOeF1YuX811UKJEbyXUrYRB1x5g265+77gs87BpY42IQJnylhnEiSqxAtPSDIpGMDxBpxr8i892YMqvNXLasDvJVxG49oZgpHcTvUS+7QrBdJbyoVV42ZZcjTqUMxQjGQdKOw8dJqvs+CzxTLMkUWpRcbG6kwxuJElkJ/Vc51IMYIAFbb/hc07q8tvAxVonUeUyYVoy5Uj9Wz/aMDvuNqca7EjhPaeOaLXLiE65U0MwLe9SCJ227gxAJ6DUuTvW7inaCKEDBDnmxREA+jzJRDq6b4Y7geBHWqBuysxj5Wkadczn9a6tM4kY/9HjY507baj1qQ3AJ9JTQgTyhbkL5U2FkEonIBNpnSXBJBJ9IgEbYtNab37b/sdVy3aCAEZkTQUVg+r9pxGoxj9oge04rcnGYCFIlTDasb96sUIOfR85Su/eCOtcw3ZWUqq6FwoQD9aOfMuFuQf+j/AGlA9nr3rbadm5onDrHHn33Oq4znmzPPnBs9irSNpxjZt81E0pruOst7hZBqQ5Hjv7e/2j6621V9neHm3iMfLSMaiVSOQuoBx0BjQIM580DH11aVlPdJSlKgKUpQKUpQKVilBmlYpQZpWKUGaVilBmlYpQZpWKUGaVilBz3Htckrxa5UQ2shVos69bMqM6gbllDKRj5Q+qqSW2ueQ8gizNaTI6cpZlS5jVRzFWB/QJVmGkZHMUEHOa7C74VBMwaWGKRgMBnRGIG+2SOm5+utXuDa/wB2g+yi/lWtckRCNKDtLw6URI8Abnx67gKmrDyB4naEkbEFdaAHrt4VGImifiEmHD67QxE69LO2kGNGOzKWbQQPHxrqPcG1/u0H2UX8qwez9qetrB9lF/KpjJERr/u8GlnSsUrFLNKxSgzSsUoM0rFKDNKxSgzSsUoM0rFKDNKxSgUpSgUpSgUpSgUpSgUpSgUpSgUpSgUpSgUpSgUpSgUpUC7mZ25URwf7SQf2anuH757vAecfihg+zxOLUyhiSpwdKu2DuMEqCO4j6DWfdKP9/wCzm/prNoiozImAFVAFA9Eed1Pf0/gfGpVBE90o/wB/7Ob+mnulH+/9nN/TUulBE90o/wB/7Ob+mnulH+/9nN/TUulBE90o/wB/7Ob+mnulH+/9nN/TUulBE90U/f8As5v6a22l0kqB42DK3Rh0O+P9qhzsbhjGvwSnErftn5Jf/s3d6I3LadnBxiMgfKz/AI0lBOpSlApSlApSlApSlApSlApSlApSlApSlApSoPHOJraW81xICVijZyBjJ0gnAz3np9NBIa6QSLGWGtlZgneVUqGbHgC6jP7wrdXn7XVxHerO7qz67W0aEKukGUNNMI29LzVaF8knIibI3Gn0CgUpUa+uuWAANTscImcaj6z8VR1J7h4nAIfF9csCI4sGRumfRRe+RvV4D4x22GSN1pbCJdK5PUlj6TMerE95NfFja8sEsdTtu74xk+AHxVHQDuHiSSZNBojb3xxknAXbGwzq3z35/hj11Sdvu0LcOsnnRQzgoqhs6QzsF1NjcgZzjbPTIzmryM++Pu3RdiPN+N0Pj4/RWvifD4rmJ4Z0EkbjDI3Q949hyAQRuCAatWYi0TMbgcx+jXtXJxKGQzqokjYAsgYKysMjYk4OxBGfA9+K7Gq7gXA4LGLlWsYjTJYjLEljgZZmJZjsBknoAO6rGrZbVteZpGo9oRDzT9In6Qp7C7S3t0jwI1kcyBzr1FgFXBGkYX0t9z0239D4fdCaKOUAgSIrgHqAwBwfXvVbx3spaXzxvdQLI0foklxtnOltJGtc/FbI3O25q5Ax0q1745pWK11Mb3PyRvbNQLydnbkxHB/tJB/Zqe4eMh7h3eke4N9390QRHFgyt0znSi98jAdw8PjHA23I22dqIl0jJ72ZsamY9WY+P8B0GAAKxS+7eFY1CoMKBgD/APdajcI+Db52f8aStV1x2CMMdevTnUI1eQrjxEYOn6cVs4Mcxn52f8aSmxOpSlApSlApSlApSlApSlApSlApSlApSlAqNxOwS5ikhmXVHIrI4yRlWGDuNx7axdX6RkKcs5GRGoJcjpnA6Du1HAHea067h/RWOEd2vMjewqpVVPsdqCDwHgQjxLM0ksuqRlMujKhjpDaUVRr0KiliCRuBgEg31QfI5T1uXH+FIAP/AJIT/GsG1mHozg/ORI3/AIFKCfVSlmZJpn5silSqDTy8BdCPgalOMliT44HgK3824T0o45B3lGKMfZG+V+t6j8L4ghlmVsxuZBhHGGOIos47n/yk0EnyBv7xN/o/8dPIG/vE3+j/AMdTqUFYlg2tvf5+i7kw6T6XTzOvj9FbfIG/vE3+j/x1vQYdyQQML5xOxxq7u7H+9RJOOwDZX5h6YiDPg+BZcqv+YiomYjuNnkDf3ib/AEf+OnkDf3ib/R/465Htv28ksYkaO3GZH0KZXGVIBYkpHkEbY9MHes9luNycRtxLNI6nUyskRMaBhg5Vl98wQQcFzjcd2am+64fP16d63+VeUOmukWLHNu3TPTU1uMnwGU3PsqG1yx+Ce6f1kQxqPbzEDEetVNVnHOIx8OtprhYlyoHTALszBV1PjJGWGSc7Zqs7CdsG4gJVlRVePScpq0sragNiSQRp8d81z8s18Ns1K+mvSZ+0c3Q8NjnwxaVVZmbUwGuTCswUCRgFAA2A5fiepOZLWCN8Lql+dYsufHl+gD7FFa7WXY/4n/8ANqzNMxKpH8I+y94UfGcjwA39ZKjI1CuLzcmSdbRuZb7eLnSAAe9REbY2aUYKgepdj/i0/skVM4R8G3zs/wCNJW+0tliRUToB39SepJPeSSST3kmtHCPg2+dn/Gkr0sdIpXULxCbSlKukpSlApSlApSoknE4VJDTRgjYgugIPgRnagl0qH7rQfLxfaR/zp7rQfLxfaR/zoJlKh+60Hy8X2kf86e60Hy8X2kf86CZSofutB8vF9pH/ADp7rQfLxfaR/wA6CZUC5uGdjFCcEY5kmARGCMhQDs0hByAdlBDHOVVtV9xyFEJWaItsFHMTGtiFXOD0yRk+GazZ3tvEgUXERxuWMkeWYnLMcHqSSfpoJlpaJECEG5OWY5LMfFmO7H2+GK31D91oPl4vtI/5091oPl4vtI/50EylQ/daD5eL7SP+dPdaD5eL7SP+dBMqvggWRrhXUMpkXIYAj4KLuNWANQ7H4S4+cX8KKgpL/jT2N1b27I7wz6sXDsNMOhHdkaQ5L7JkasHr5zYOOiFymjmB10Y1a8jTpG+dXTHrrkP0tcIuLux0Wil2WVHaMYzIgDDAzsSCVbH7njiuT7Lie2tDazgpmUytGSMopVNMRA9EkgysuejLn02AveKVwTlm3XetftWZ1LqJ5FuJHllQENp0K24VF1acodg/nFicZ87Hxaki4qjF1ufo/wB6+vKq8K95tO5UmdpfG+HQ3sfKuF1LkMNyCrDOCGG4O5HsJrbwu3jtoligXSi9BkncnJJJ3JJPU1y8t5Jz9ifS2GTjT7OmMVc+V08y01476fCZjS0vVSaN45VDI4Ksp6EGoPAeEQWKstuhXUcsSzMxx0GpjnAycD1nxNafK6eVUi9orNYnpPsq28R415OmcDJaQ5PQAMSSfrq87BXi3cHlQBDSFlAPxFRioA9uNR7/ADgD6Iqh4fwBeJh0m1CFSdRU4ZnJyFB8ACCfao33Fd1wnhkVrCkMC6I0GFXc9SSSSdySSSSepNdvhcUx65b148Pz+kuoXCPg2+dn/GkqbULhHwbfOz/jSV2oTaUpQKUpQKUr4mlCKzMcKoJJ8ANyaCNxCcjTHGcSSZAO3mKMapMerIx4syjvzW+3tljUKowAMDv+sncn1mo/Doj50sgw748048xBnSnt3JPXzmO+AKm0GNI8B/CvgOpYqCuobldsgHvxWyvE+zPZ2+Ti6u8UoZZXaW4KsI3Q51ESei4YYAUEkZGQNJxvhxVvFpm2tRv7/CJnT2vSPAfwqDNcuXZIY0fTjWXcoAxGQowjEnBBOwwGXrnaZNKEUs5AVQSSegAGSTUfhcZEYLAhnJdgeoLHIU+wYX/LWCWk8QCf9RGYh+3s0X/vG6j1uFFTwAdxjH0VwLfpOQX/AJNyTyubyubq87Xq0atGn0dW3XON/VXXtZGLzrbAHVoTsjeJX5Nu/bY5ORk6hWtot2a5cGTFrnGtxuPpxnbzt15FdRwpAJOWVkky2nOVYBF2O+GDZO2cDxI7yynSaNJE3V1V1OPisAR/A1zHHOxlpxSRZ5DKjAaHVGVdQUnzHBUlSMkZUg4PXoR1kUYRQqgBQAAB0AGwArpyTimleEer+pjG9vrSPAfwppHgP4U1jOMjPh3/AFVmsEsaR4D+FV98olbkgebgNKcD0DnEf+bBz+6G6ZBqVe3PLXONRJAVR1ZzsF9Xt7hknYV82Fty13Op2Op2/ac4yfZsAB3BQO6gk1DsfhLj5xfwoqmVCszh7gnYcwb/APpRUGjtHxgWkJkOC582NT8aQ5wPYMFj6lNeXeVE5LMWYklmPVmJyT9Zr67U8f8ALJy6n3pMrEP3e9/a2AfYF6HNVPOrzfE5edtR2hnaVoLms+U1WWpaVtMStIwxlY1ZyPaFB0+010Nh2MvJcFkWEeMjjVjxCpqz7CVrGuK1u0I0g+U18yXoUZYgDxJAH1muysP0exjeeZ5D3qgEaH/u/wBTCuj4dwK3t94YUVv28Zf6ZGyx+uuivg7T3lbi84srK4m+CgkYftFdC+0NIVDD2Zq74f2QmkAMk0aDwj1SE/5jpCn6Gq/7dWk81hcR2pPNZMKAcFhkF0B8SoZfprj/ANCnCbm3S4aeJ4Y3KaUkVlJddWpuW2CNtIzjfA8K1jw9K2iNbb0wUnFa826xrp8u57NWiwwctM4WSYZJyT77Jkk+J61a1C4R6DfOz/iyVNrrZlQuEfBt87P+NJU2oXCPg2+dn/GkoJtKUoFKUoFV8nv0un+ziILfvSjBVfYuzH1ld9mFbeIXBUBY/hHOlM7gHvcj9kDc9M7DqRW22tVjQIMkYOSerE5LMT3kkkk+JNBupmofCpCU0scvGSjE9SVxhj/iUq/+avI/0rcPupOIKyxzOulPJzGJDpb4wVl9B9WTnbbSc4G2/h8MZb8Ztr8yiZ09jupxGjO2cKpY464AzsPGoYtp5Bl5jEf2IliOPUXkVtR9YC+yvm71i3jEpBcm3VyOhYyRq+PVual8RVzFIITiQo2gnoHwdJ+vFYJaU4YpIMjPKQQRrbzcjcHlrhMjYg6du6p1eNfom4ddR38jPHKiaX55kDjU+fNyW9N8753ONW++/stUx35RvWnR4rBGDJwi0W7dYcif0eWpvPK/Pzr5nKyvL5uc6umrr52M4z6tq66lcj267cLwwxoIudI4LadehVQHGS2ljknOBjuPqynjSJnsivneJvWkbtPaPpfXy8puenT+1UfGQfHx+0vXbquRgnTiwBzUDgXFUvII5486ZBkA4yCCQVPrBBH0VngvwKgeiC4T5tXYR48RpC71djMTE6l5BwHg16vGg7RyhxM7SzFX0NCSdXvnospXAVcnHmjA07e20qBxBjIwhU41DMhBOVi3HUdC2Co6bBiDla3z55zTEzGtREdFYjTFp78/NPoLkRevuaX6fRU/s5IOHqwrCqAAAMAbADoB4VmsElcX2sjupudb2kRYSyDmyao1VYxFD5hLMCdWd8A+aCO8V2lQ7H4S4+cX8KKomNxocDw/9G0rb3E6p4rECx+iR8Af+w10vD+w1nF6UXNPjMS4P/p7J/8AGulrVcy6QAN2bIUHVjVgkaiAdI26/wC5FUripXtCNQ4ntl25ThM0cCQiQsitywVjWNNTjIIU5Jwdu7T667HhvEEuIY5oz5siK65wDhgCMjuO9c72o7AW3EWSSYyLIvV4yAXHXSdYbC+GOma6G24ZDGiokaBVVFA0g+anoDJ647qtHLc77N7zi8usVieXXf6StQ8RTWPEVq8kj66Ezlj6K9W2Y9Op7/Go9+sEMUkkiII44yzeYu0cYLdMdBjIFWYpuoeNY1jxH1iuG7EduYOJTPF5MInGqRDlG1DZWYnSNL4IyN9s77V2fkUeMctMYC40rjSDkL06Z3xUVtFo3DTJivitxvGpaeEsNDbj4Wf8WSpfNXxHj1HTxqDwm3QqxKrnnTnOBnVzJBnPjjbPhUnyGPGOWmMacaVxpznTjHTO+Klm3ax4jw6jr4VD4OcxnHys/wCNJXxe4DBIkQysdWSowmNua3jjoB1J22GSJVlarCgROgz4ZJJJYnHeSST7aDfSlKBXzI4UEsQAASSdgAOpJ7q+qr7n36TlD0EwZfW2xSP/ALMw8NIwQ5oPrh6FyZnBBYYRTnKRdQMHox9JunxQc6Qaqe2/a1OGRoxQyPISEjDaQdOCzFsHAGQNgd2HtHSVz3bLsnHxONFkZkZCSjqAcZ2YEHqDgeG6j6a33r0922Dy/Mr5v/n30+OAcY8tiW7tlOWyksLEA5Qno3TUM7HYMGAONtNp7roNmSZT3jkznH+ZFKn6Ca19muBx2FusERJAySzY1Mx3JOPq9gFWlTG9dVMnDnPDtvp9eyseY3BRURwgZWZ3V09AhlVVcBidQXfGMZ3zVnSlSoVw3aT9JMNld+TmJnC45sgONGQG81Me+YBBO4+k13NcX2i/Rxb3t15Q7uurTzY1xh9IA2PVMgAHHhtg71S/LXpdPhfI5z5+9ant8+zs1bIBHQ1zXbHsXFxLls7tG6ZAZNJyp3KkEb+IPdk10nQbDoNgMfUKqraM3aBpXHLPWFAQM96Ss3nNgjBXCDqGBq0xExqWOPJfHaLUnUx7o/C7NeSlva5W2QaTLnzpB3hGHiSS0g8Tp3OpL5ECgAAADYAdAB3AV43+lmK6N9HpExTQnk/K5mA++rRp6SZ8N8aa9c4aJOTFzsc3QnMx05mkasfTmt8mHhSttxO/b4U5TMzt93lyIkLNk4xgDGWYnCqPWSQB6zWvh9uUUl8GRzqcjpq2GkfugAKPZk7k1ph9+l1/2cZIT96TdXf2DdB/nO/mmrCsQpSlAqHY/CXHzi/hRVMqBauFa5Y9A4J6nYQxdw60EyaUIMnPUDYEnJIA2HtrXbREZZ8a2A1YLaQBnAGfb1wM9cDoMQxktrbruFA17IdPUHbVt4bdPEmRQKUpQK1XVusqNHIoZHUqynoVYEEH6DW2lByXZDsBb8MleWFpHZhpHMKHQhIJA0qM5wNz4e3PW0pURER2Wve153adyhcI9BvnZ/xZK2X11ywAo1O2yJnGT4k/FUdSe4eJwDFs7kRRMzZPvswAHVmM0mFA7ya32NsQTJLgyN4eii9yL6u8n4x32GAJVfdla8sEsdTscu+MZPqHxVHQDuHickyaUoFKUoNdwW0NywpfB0hiQpbG2SASBnGSAaqrJbqJAohgJ3JY3MuWYnLMf1bvJzjoOg2q5pQVnPu/kLf7zN+Xpz7v5C3+8zfl6s6UFZz7v5C3+8zfl6c+7+Qt/vM35erOlBWc+7+Qt/vM35enPu/kLf7zN+XqzpQVnPu/kLf7zN+Xpz7v5C3+8zfl6s6UFZz7v5C3+8zfl6+ENyGZhb24LY1EXEu+Nhn9X38KtqUFZz7v5C3+8zfl6w/lUg0lIYw2xdJpWdV7yqmFRq8CTsTnfGDaUoPiGIIoVAAqgAAdABsAK+6UoFKUoFU01vcLM7JHE6FlddU00bB+Xy21KsTBhgDHr38MXNKCs5938hb/AHmb8vTn3fyFv95m/L1Z0oKzn3fyFv8AeZvy9Ofd/IW/3mb8vVnSgrOfd/IW/wB5m/L05938hb/eZvy9WdKCs5938hb/AHmb8vTn3fyFv95m/L1Z0oKrhPD3Ul7jTq1SFEQsyRh3ZidRVSznVjVgYGw6sWtaUoFKUoFKUoFKUoFKUoFK8s4Tf3YkjtrKSKLn3XFmeSSMyaRFOunSoYb5kxv4+qt/B+03EeIvBHbyW8BazWeRmiZ8yieaEhF1jzTywd86c+ug9MpXnHCe3U88NxIRGpi4c04AGV8oSS6jZgc7xk24IGeh61u7BSzS8RvpZJFIe3sGKhCDqeNmXB1bAeeDtvqHTG4egZrNePTZ4bc3VyV1yyrxCS3vI5i8cxSN5RBPET5ugRYGNvMxVxc9rL6wWOW8a3nWe2nmRIUZDHJFEJQuosdcZGxbGxI+kPSaV5pxHtPxDhxVruS3uFa1uLgLFG6EPGI8R6tRymZB52MkZ8Km8W45xDhttPPdPa3AESNHy1lRlmeRYwpjBPMiHMB1AhtsY3yA76lcX2G7QXM80sF0HcKiyJO1pcWwyWKtGUkznHmkEdQT4V2lApSlApSlAqLxPiMVtE007hI0wWc5wASB3esipVcn+lX/APlXWDg4jwT3Hmx0F7wXjMF7HzbWQSx5K6lzjUMZG49YqfXk/bie7ge0hu7hDGwnZpEmexjeQaNCNKocggFiFyNR3+LiolnxMzeSJxW/khgNrI8UyTyxc+UTOoLTaULssYiIyBqLat80HrRv4+cINY5pQyBN88sMFLeGMkD6ak1+f7CSWSI3AuLh5hwq+cSc2XUdF46BsZyPNOcdxA8BXSdouPi8mnWzvHMZThia4JWGhpLplk0lT5r6WUH6AelB65VZx7tBbWCCS7mWJWYKC2d2PcAASf8AavI+N8SuYrydFn5csM0UVqsl5MpMQEYj/VFjbykPk6mySST0xXbfpLeFTau90LSdecYZZIw8BygEsMgO3nLsO/Y4z0oO2gmWRVdGDKwDKykEMpGQQR1GDX3XiMfFYJWkN7eS8PAsbSSG3gmkhjRzG5YxxqdyMLhPBuh7t11xdpVlbil7NaXEdnbSW0aSPFrd4dTycsY5rmTUhQjYLjFB7RSvF+HcUSRFPEuI3FtJHa2DWwSSQFw8EbNKIwD5S5k1qQQ2wxitfabjF0L259/5U0csS2ytdSx+YRGVxZLE3lAcltXU7kbaaD2ylYHrrNApSlApSlApSlBU2nZy3ikWVEIdGnZTqkOGuGDSnBODkqD6sbYrnJf0a2z3CsQRbpbiKNFluFkVubLI55gbJUiUggk/9q7mlBzPEuwVhcCMPBgRx8lRG80eYevLbQw1rnfBzvnxNWvDOCQ2zu8KFWdIkY6nOUhUrGMEnGATv399WNKDkeJ9gLVxdPBGEnnhuEVmaUojzoVd1jyVQkkZKjPXxrfwLsLZ2q7RBmaLlPreV00MPPREkJCITnIAHXHTaunpQcxw3sBYW7akhJPLeL3ySaQclwA0Wl2I0YHTuyfGtnDOwtjbrKiQallj5Tcx5ZDyR0jBdiVUeAx0HgK6OlBT8A7M29jrNuranxqd3lkchfRXW5JCjJwOlXFKUClKUClKUCvmRAwwwBHgQCPqr6pQa54FkGmRVZfBgCPqNYlt0cAOisAQQCAQCOhGehrbSg1pAo3CqNiNgOhOSPr3r4jso1GFjQDwCqBscju8Tn21vpQant0LByill6MQNQB8D1FZngWQYdVYdcMARkdDg1spQVUXAIRcTXBGp5hCCHCFV5IcIVGMg++HJye7pVhLbo5BdFYrnBIBIz1wT0rbSg0taoSpKKSnoEqvm/4f2forL26MwcopZfRYgah7D1FbaUClKUClKUClKUClKUClKUClKUClKUClKUClKUClKUClKUClKUClKUClKUClKUClKUClKUClKUClKU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891" y="1524001"/>
            <a:ext cx="5360709" cy="40153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1817" y="1239672"/>
            <a:ext cx="208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SVM Illustration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01469" y="2182221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planar separation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782369" y="2415288"/>
            <a:ext cx="419100" cy="3641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4964668"/>
            <a:ext cx="2209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 dimensional points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24400" y="4800600"/>
            <a:ext cx="2438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points in a 3 dimensional space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25245" y="2640505"/>
            <a:ext cx="762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SVM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96434" y="2779411"/>
            <a:ext cx="156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support vectors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553200" y="3012478"/>
            <a:ext cx="740959" cy="2743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324600" y="3101525"/>
            <a:ext cx="969559" cy="6770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02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SVM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2" descr="data:image/jpeg;base64,/9j/4AAQSkZJRgABAQAAAQABAAD/2wCEAAkGBxQQEhQUEBMWFRUXGBcaGBUWFxAcGBcVGhoWGhoYHBYZHCggGB4xJxUYITEhJSkrMC4uFyEzODMtNygtLisBCgoKDg0OGxAQGzckHyUrLSwsLy8vNyw0MC80LCw0MCw0NSwvLCwsNCwsLyw3LDIsLCw1LCssNywtNC0sLCwsLP/AABEIAMIBAwMBIgACEQEDEQH/xAAcAAEAAgMBAQEAAAAAAAAAAAAABAUBAwYHAgj/xABJEAACAQMCAwMFDAcHAwUBAAABAgMABBESIQUTMQZBURQiMmFxFSMzQlNzgZGTlLPUByRSYqHR0kNUcoKjwdM0sbKDkqLC8DX/xAAZAQEAAwEBAAAAAAAAAAAAAAAAAQIDBAX/xAAqEQEAAgIBAgYCAQUBAAAAAAAAAQIDERIhMQQTIkFRcWHBkUKhseHwMv/aAAwDAQACEQMRAD8A9xpSlApSlApSlBzEHbKMyMkiaFR7hWfWG0C3GXkcYGlMdG33wO+rJ+0EKtguoXSDrJ72dUUYx0JZRn1jxqnTgc4guoOXGVuWmZz5S2pTMCHCEWmABnbIP01jiHAZ5ypdEBCRJtcncRSpMp3tDuTGAe7BOw61vNaTP+0OgTi8LBSJFOokDr6QflkY7jq83B79utRrLtFBIsZMiBnWJgA2R76SI/Pxg6iCoPedhvVTw7gdxbuHjRA3vuc3TYYSzNOQR5J3M74xg4Ygk1AsOyk8R0GOJoRHZoqm5fUTaySSoWYWwzu67AD0O/NRwp16jp+F8djnWMkhHfOIywJ2aRR9fKfHjpPgakXHFIo9QZxqUHKjdshOYVAHVtI1aeuN+lc7w7s9NBIsixREhNB1XJIYCSSRSf1TIKmWQArjZt84GNk/ApXkaQwRBmcyHF1LjmmDyfWM23XRtjpnfGaia13+BLm7TrHbQ3EiaEmKAFmwkaupZXkfHva7Yzj0mA781PTjUWQruFc8vzSQfhWZYzkbEMUODVbFY3SwxQrHEFiVUB8pYllCaMODaaW236dRVZD2UkTl6Io1EYgGBcnDciR5UyPJNvOkbIXAwcDGBU8aDox2gtsFucuB1JyNtfLJ3G+G80+B2NbV4xAce+ruSNzgghxGQQd1Opgu+NyBXHN2YujCAY4eYusK3lEmFR7lLhgF8n3J5aDJJ9H1nNg/Z6VmdjDFlyS/61J5/viSYP6rsMoBtjYnv3pNKfP+BdP2hgAXD6tTiMBFdjrLOmCANsGNwf8ACfVXxecdEVxyHTGYXlR9Wz8sgOgGNmGpT7G9uKyHgs6xpGI48JO06t5S2dbyPIR/0mNOZGHTOO/vqVxGxnnaFpLeDMMnMQi5mHnaWXB/Vtx52ceIFRxrv+ff+BZjika7SuqOF1OuoHTgAkZ9QIPsINam49AHCa9yjPnDaQFflkFsYB1ZXHXIx1xmkvOz8srXDNDEOeF1YuX811UKJEbyXUrYRB1x5g265+77gs87BpY42IQJnylhnEiSqxAtPSDIpGMDxBpxr8i892YMqvNXLasDvJVxG49oZgpHcTvUS+7QrBdJbyoVV42ZZcjTqUMxQjGQdKOw8dJqvs+CzxTLMkUWpRcbG6kwxuJElkJ/Vc51IMYIAFbb/hc07q8tvAxVonUeUyYVoy5Uj9Wz/aMDvuNqca7EjhPaeOaLXLiE65U0MwLe9SCJ227gxAJ6DUuTvW7inaCKEDBDnmxREA+jzJRDq6b4Y7geBHWqBuysxj5Wkadczn9a6tM4kY/9HjY507baj1qQ3AJ9JTQgTyhbkL5U2FkEonIBNpnSXBJBJ9IgEbYtNab37b/sdVy3aCAEZkTQUVg+r9pxGoxj9oge04rcnGYCFIlTDasb96sUIOfR85Su/eCOtcw3ZWUqq6FwoQD9aOfMuFuQf+j/AGlA9nr3rbadm5onDrHHn33Oq4znmzPPnBs9irSNpxjZt81E0pruOst7hZBqQ5Hjv7e/2j6621V9neHm3iMfLSMaiVSOQuoBx0BjQIM580DH11aVlPdJSlKgKUpQKUpQKVilBmlYpQZpWKUGaVilBmlYpQZpWKUGaVilBz3Htckrxa5UQ2shVos69bMqM6gbllDKRj5Q+qqSW2ueQ8gizNaTI6cpZlS5jVRzFWB/QJVmGkZHMUEHOa7C74VBMwaWGKRgMBnRGIG+2SOm5+utXuDa/wB2g+yi/lWtckRCNKDtLw6URI8Abnx67gKmrDyB4naEkbEFdaAHrt4VGImifiEmHD67QxE69LO2kGNGOzKWbQQPHxrqPcG1/u0H2UX8qwez9qetrB9lF/KpjJERr/u8GlnSsUrFLNKxSgzSsUoM0rFKDNKxSgzSsUoM0rFKDNKxSgUpSgUpSgUpSgUpSgUpSgUpSgUpSgUpSgUpSgUpSgUpUC7mZ25URwf7SQf2anuH757vAecfihg+zxOLUyhiSpwdKu2DuMEqCO4j6DWfdKP9/wCzm/prNoiozImAFVAFA9Eed1Pf0/gfGpVBE90o/wB/7Ob+mnulH+/9nN/TUulBE90o/wB/7Ob+mnulH+/9nN/TUulBE90o/wB/7Ob+mnulH+/9nN/TUulBE90U/f8As5v6a22l0kqB42DK3Rh0O+P9qhzsbhjGvwSnErftn5Jf/s3d6I3LadnBxiMgfKz/AI0lBOpSlApSlApSlApSlApSlApSlApSlApSlApSoPHOJraW81xICVijZyBjJ0gnAz3np9NBIa6QSLGWGtlZgneVUqGbHgC6jP7wrdXn7XVxHerO7qz67W0aEKukGUNNMI29LzVaF8knIibI3Gn0CgUpUa+uuWAANTscImcaj6z8VR1J7h4nAIfF9csCI4sGRumfRRe+RvV4D4x22GSN1pbCJdK5PUlj6TMerE95NfFja8sEsdTtu74xk+AHxVHQDuHiSSZNBojb3xxknAXbGwzq3z35/hj11Sdvu0LcOsnnRQzgoqhs6QzsF1NjcgZzjbPTIzmryM++Pu3RdiPN+N0Pj4/RWvifD4rmJ4Z0EkbjDI3Q949hyAQRuCAatWYi0TMbgcx+jXtXJxKGQzqokjYAsgYKysMjYk4OxBGfA9+K7Gq7gXA4LGLlWsYjTJYjLEljgZZmJZjsBknoAO6rGrZbVteZpGo9oRDzT9In6Qp7C7S3t0jwI1kcyBzr1FgFXBGkYX0t9z0239D4fdCaKOUAgSIrgHqAwBwfXvVbx3spaXzxvdQLI0foklxtnOltJGtc/FbI3O25q5Ax0q1745pWK11Mb3PyRvbNQLydnbkxHB/tJB/Zqe4eMh7h3eke4N9390QRHFgyt0znSi98jAdw8PjHA23I22dqIl0jJ72ZsamY9WY+P8B0GAAKxS+7eFY1CoMKBgD/APdajcI+Db52f8aStV1x2CMMdevTnUI1eQrjxEYOn6cVs4Mcxn52f8aSmxOpSlApSlApSlApSlApSlApSlApSlApSlAqNxOwS5ikhmXVHIrI4yRlWGDuNx7axdX6RkKcs5GRGoJcjpnA6Du1HAHea067h/RWOEd2vMjewqpVVPsdqCDwHgQjxLM0ksuqRlMujKhjpDaUVRr0KiliCRuBgEg31QfI5T1uXH+FIAP/AJIT/GsG1mHozg/ORI3/AIFKCfVSlmZJpn5silSqDTy8BdCPgalOMliT44HgK3824T0o45B3lGKMfZG+V+t6j8L4ghlmVsxuZBhHGGOIos47n/yk0EnyBv7xN/o/8dPIG/vE3+j/AMdTqUFYlg2tvf5+i7kw6T6XTzOvj9FbfIG/vE3+j/x1vQYdyQQML5xOxxq7u7H+9RJOOwDZX5h6YiDPg+BZcqv+YiomYjuNnkDf3ib/AEf+OnkDf3ib/R/465Htv28ksYkaO3GZH0KZXGVIBYkpHkEbY9MHes9luNycRtxLNI6nUyskRMaBhg5Vl98wQQcFzjcd2am+64fP16d63+VeUOmukWLHNu3TPTU1uMnwGU3PsqG1yx+Ce6f1kQxqPbzEDEetVNVnHOIx8OtprhYlyoHTALszBV1PjJGWGSc7Zqs7CdsG4gJVlRVePScpq0sragNiSQRp8d81z8s18Ns1K+mvSZ+0c3Q8NjnwxaVVZmbUwGuTCswUCRgFAA2A5fiepOZLWCN8Lql+dYsufHl+gD7FFa7WXY/4n/8ANqzNMxKpH8I+y94UfGcjwA39ZKjI1CuLzcmSdbRuZb7eLnSAAe9REbY2aUYKgepdj/i0/skVM4R8G3zs/wCNJW+0tliRUToB39SepJPeSSST3kmtHCPg2+dn/Gkr0sdIpXULxCbSlKukpSlApSlApSoknE4VJDTRgjYgugIPgRnagl0qH7rQfLxfaR/zp7rQfLxfaR/zoJlKh+60Hy8X2kf86e60Hy8X2kf86CZSofutB8vF9pH/ADp7rQfLxfaR/wA6CZUC5uGdjFCcEY5kmARGCMhQDs0hByAdlBDHOVVtV9xyFEJWaItsFHMTGtiFXOD0yRk+GazZ3tvEgUXERxuWMkeWYnLMcHqSSfpoJlpaJECEG5OWY5LMfFmO7H2+GK31D91oPl4vtI/5091oPl4vtI/50EylQ/daD5eL7SP+dPdaD5eL7SP+dBMqvggWRrhXUMpkXIYAj4KLuNWANQ7H4S4+cX8KKgpL/jT2N1b27I7wz6sXDsNMOhHdkaQ5L7JkasHr5zYOOiFymjmB10Y1a8jTpG+dXTHrrkP0tcIuLux0Wil2WVHaMYzIgDDAzsSCVbH7njiuT7Lie2tDazgpmUytGSMopVNMRA9EkgysuejLn02AveKVwTlm3XetftWZ1LqJ5FuJHllQENp0K24VF1acodg/nFicZ87Hxaki4qjF1ufo/wB6+vKq8K95tO5UmdpfG+HQ3sfKuF1LkMNyCrDOCGG4O5HsJrbwu3jtoligXSi9BkncnJJJ3JJPU1y8t5Jz9ifS2GTjT7OmMVc+V08y01476fCZjS0vVSaN45VDI4Ksp6EGoPAeEQWKstuhXUcsSzMxx0GpjnAycD1nxNafK6eVUi9orNYnpPsq28R415OmcDJaQ5PQAMSSfrq87BXi3cHlQBDSFlAPxFRioA9uNR7/ADgD6Iqh4fwBeJh0m1CFSdRU4ZnJyFB8ACCfao33Fd1wnhkVrCkMC6I0GFXc9SSSSdySSSSepNdvhcUx65b148Pz+kuoXCPg2+dn/GkqbULhHwbfOz/jSV2oTaUpQKUpQKUr4mlCKzMcKoJJ8ANyaCNxCcjTHGcSSZAO3mKMapMerIx4syjvzW+3tljUKowAMDv+sncn1mo/Doj50sgw748048xBnSnt3JPXzmO+AKm0GNI8B/CvgOpYqCuobldsgHvxWyvE+zPZ2+Ti6u8UoZZXaW4KsI3Q51ESei4YYAUEkZGQNJxvhxVvFpm2tRv7/CJnT2vSPAfwqDNcuXZIY0fTjWXcoAxGQowjEnBBOwwGXrnaZNKEUs5AVQSSegAGSTUfhcZEYLAhnJdgeoLHIU+wYX/LWCWk8QCf9RGYh+3s0X/vG6j1uFFTwAdxjH0VwLfpOQX/AJNyTyubyubq87Xq0atGn0dW3XON/VXXtZGLzrbAHVoTsjeJX5Nu/bY5ORk6hWtot2a5cGTFrnGtxuPpxnbzt15FdRwpAJOWVkky2nOVYBF2O+GDZO2cDxI7yynSaNJE3V1V1OPisAR/A1zHHOxlpxSRZ5DKjAaHVGVdQUnzHBUlSMkZUg4PXoR1kUYRQqgBQAAB0AGwArpyTimleEer+pjG9vrSPAfwppHgP4U1jOMjPh3/AFVmsEsaR4D+FV98olbkgebgNKcD0DnEf+bBz+6G6ZBqVe3PLXONRJAVR1ZzsF9Xt7hknYV82Fty13Op2Op2/ac4yfZsAB3BQO6gk1DsfhLj5xfwoqmVCszh7gnYcwb/APpRUGjtHxgWkJkOC582NT8aQ5wPYMFj6lNeXeVE5LMWYklmPVmJyT9Zr67U8f8ALJy6n3pMrEP3e9/a2AfYF6HNVPOrzfE5edtR2hnaVoLms+U1WWpaVtMStIwxlY1ZyPaFB0+010Nh2MvJcFkWEeMjjVjxCpqz7CVrGuK1u0I0g+U18yXoUZYgDxJAH1muysP0exjeeZ5D3qgEaH/u/wBTCuj4dwK3t94YUVv28Zf6ZGyx+uuivg7T3lbi84srK4m+CgkYftFdC+0NIVDD2Zq74f2QmkAMk0aDwj1SE/5jpCn6Gq/7dWk81hcR2pPNZMKAcFhkF0B8SoZfprj/ANCnCbm3S4aeJ4Y3KaUkVlJddWpuW2CNtIzjfA8K1jw9K2iNbb0wUnFa826xrp8u57NWiwwctM4WSYZJyT77Jkk+J61a1C4R6DfOz/iyVNrrZlQuEfBt87P+NJU2oXCPg2+dn/GkoJtKUoFKUoFV8nv0un+ziILfvSjBVfYuzH1ld9mFbeIXBUBY/hHOlM7gHvcj9kDc9M7DqRW22tVjQIMkYOSerE5LMT3kkkk+JNBupmofCpCU0scvGSjE9SVxhj/iUq/+avI/0rcPupOIKyxzOulPJzGJDpb4wVl9B9WTnbbSc4G2/h8MZb8Ztr8yiZ09jupxGjO2cKpY464AzsPGoYtp5Bl5jEf2IliOPUXkVtR9YC+yvm71i3jEpBcm3VyOhYyRq+PVual8RVzFIITiQo2gnoHwdJ+vFYJaU4YpIMjPKQQRrbzcjcHlrhMjYg6du6p1eNfom4ddR38jPHKiaX55kDjU+fNyW9N8753ONW++/stUx35RvWnR4rBGDJwi0W7dYcif0eWpvPK/Pzr5nKyvL5uc6umrr52M4z6tq66lcj267cLwwxoIudI4LadehVQHGS2ljknOBjuPqynjSJnsivneJvWkbtPaPpfXy8puenT+1UfGQfHx+0vXbquRgnTiwBzUDgXFUvII5486ZBkA4yCCQVPrBBH0VngvwKgeiC4T5tXYR48RpC71djMTE6l5BwHg16vGg7RyhxM7SzFX0NCSdXvnospXAVcnHmjA07e20qBxBjIwhU41DMhBOVi3HUdC2Co6bBiDla3z55zTEzGtREdFYjTFp78/NPoLkRevuaX6fRU/s5IOHqwrCqAAAMAbADoB4VmsElcX2sjupudb2kRYSyDmyao1VYxFD5hLMCdWd8A+aCO8V2lQ7H4S4+cX8KKomNxocDw/9G0rb3E6p4rECx+iR8Af+w10vD+w1nF6UXNPjMS4P/p7J/8AGulrVcy6QAN2bIUHVjVgkaiAdI26/wC5FUripXtCNQ4ntl25ThM0cCQiQsitywVjWNNTjIIU5Jwdu7T667HhvEEuIY5oz5siK65wDhgCMjuO9c72o7AW3EWSSYyLIvV4yAXHXSdYbC+GOma6G24ZDGiokaBVVFA0g+anoDJ647qtHLc77N7zi8usVieXXf6StQ8RTWPEVq8kj66Ezlj6K9W2Y9Op7/Go9+sEMUkkiII44yzeYu0cYLdMdBjIFWYpuoeNY1jxH1iuG7EduYOJTPF5MInGqRDlG1DZWYnSNL4IyN9s77V2fkUeMctMYC40rjSDkL06Z3xUVtFo3DTJivitxvGpaeEsNDbj4Wf8WSpfNXxHj1HTxqDwm3QqxKrnnTnOBnVzJBnPjjbPhUnyGPGOWmMacaVxpznTjHTO+Klm3ax4jw6jr4VD4OcxnHys/wCNJXxe4DBIkQysdWSowmNua3jjoB1J22GSJVlarCgROgz4ZJJJYnHeSST7aDfSlKBXzI4UEsQAASSdgAOpJ7q+qr7n36TlD0EwZfW2xSP/ALMw8NIwQ5oPrh6FyZnBBYYRTnKRdQMHox9JunxQc6Qaqe2/a1OGRoxQyPISEjDaQdOCzFsHAGQNgd2HtHSVz3bLsnHxONFkZkZCSjqAcZ2YEHqDgeG6j6a33r0922Dy/Mr5v/n30+OAcY8tiW7tlOWyksLEA5Qno3TUM7HYMGAONtNp7roNmSZT3jkznH+ZFKn6Ca19muBx2FusERJAySzY1Mx3JOPq9gFWlTG9dVMnDnPDtvp9eyseY3BRURwgZWZ3V09AhlVVcBidQXfGMZ3zVnSlSoVw3aT9JMNld+TmJnC45sgONGQG81Me+YBBO4+k13NcX2i/Rxb3t15Q7uurTzY1xh9IA2PVMgAHHhtg71S/LXpdPhfI5z5+9ant8+zs1bIBHQ1zXbHsXFxLls7tG6ZAZNJyp3KkEb+IPdk10nQbDoNgMfUKqraM3aBpXHLPWFAQM96Ss3nNgjBXCDqGBq0xExqWOPJfHaLUnUx7o/C7NeSlva5W2QaTLnzpB3hGHiSS0g8Tp3OpL5ECgAAADYAdAB3AV43+lmK6N9HpExTQnk/K5mA++rRp6SZ8N8aa9c4aJOTFzsc3QnMx05mkasfTmt8mHhSttxO/b4U5TMzt93lyIkLNk4xgDGWYnCqPWSQB6zWvh9uUUl8GRzqcjpq2GkfugAKPZk7k1ph9+l1/2cZIT96TdXf2DdB/nO/mmrCsQpSlAqHY/CXHzi/hRVMqBauFa5Y9A4J6nYQxdw60EyaUIMnPUDYEnJIA2HtrXbREZZ8a2A1YLaQBnAGfb1wM9cDoMQxktrbruFA17IdPUHbVt4bdPEmRQKUpQK1XVusqNHIoZHUqynoVYEEH6DW2lByXZDsBb8MleWFpHZhpHMKHQhIJA0qM5wNz4e3PW0pURER2Wve153adyhcI9BvnZ/xZK2X11ywAo1O2yJnGT4k/FUdSe4eJwDFs7kRRMzZPvswAHVmM0mFA7ya32NsQTJLgyN4eii9yL6u8n4x32GAJVfdla8sEsdTscu+MZPqHxVHQDuHickyaUoFKUoNdwW0NywpfB0hiQpbG2SASBnGSAaqrJbqJAohgJ3JY3MuWYnLMf1bvJzjoOg2q5pQVnPu/kLf7zN+Xpz7v5C3+8zfl6s6UFZz7v5C3+8zfl6c+7+Qt/vM35erOlBWc+7+Qt/vM35enPu/kLf7zN+XqzpQVnPu/kLf7zN+Xpz7v5C3+8zfl6s6UFZz7v5C3+8zfl6+ENyGZhb24LY1EXEu+Nhn9X38KtqUFZz7v5C3+8zfl6w/lUg0lIYw2xdJpWdV7yqmFRq8CTsTnfGDaUoPiGIIoVAAqgAAdABsAK+6UoFKUoFU01vcLM7JHE6FlddU00bB+Xy21KsTBhgDHr38MXNKCs5938hb/AHmb8vTn3fyFv95m/L1Z0oKzn3fyFv8AeZvy9Ofd/IW/3mb8vVnSgrOfd/IW/wB5m/L05938hb/eZvy9WdKCs5938hb/AHmb8vTn3fyFv95m/L1Z0oKrhPD3Ul7jTq1SFEQsyRh3ZidRVSznVjVgYGw6sWtaUoFKUoFKUoFKUoFKUoFK8s4Tf3YkjtrKSKLn3XFmeSSMyaRFOunSoYb5kxv4+qt/B+03EeIvBHbyW8BazWeRmiZ8yieaEhF1jzTywd86c+ug9MpXnHCe3U88NxIRGpi4c04AGV8oSS6jZgc7xk24IGeh61u7BSzS8RvpZJFIe3sGKhCDqeNmXB1bAeeDtvqHTG4egZrNePTZ4bc3VyV1yyrxCS3vI5i8cxSN5RBPET5ugRYGNvMxVxc9rL6wWOW8a3nWe2nmRIUZDHJFEJQuosdcZGxbGxI+kPSaV5pxHtPxDhxVruS3uFa1uLgLFG6EPGI8R6tRymZB52MkZ8Km8W45xDhttPPdPa3AESNHy1lRlmeRYwpjBPMiHMB1AhtsY3yA76lcX2G7QXM80sF0HcKiyJO1pcWwyWKtGUkznHmkEdQT4V2lApSlApSlAqLxPiMVtE007hI0wWc5wASB3esipVcn+lX/APlXWDg4jwT3Hmx0F7wXjMF7HzbWQSx5K6lzjUMZG49YqfXk/bie7ge0hu7hDGwnZpEmexjeQaNCNKocggFiFyNR3+LiolnxMzeSJxW/khgNrI8UyTyxc+UTOoLTaULssYiIyBqLat80HrRv4+cINY5pQyBN88sMFLeGMkD6ak1+f7CSWSI3AuLh5hwq+cSc2XUdF46BsZyPNOcdxA8BXSdouPi8mnWzvHMZThia4JWGhpLplk0lT5r6WUH6AelB65VZx7tBbWCCS7mWJWYKC2d2PcAASf8AavI+N8SuYrydFn5csM0UVqsl5MpMQEYj/VFjbykPk6mySST0xXbfpLeFTau90LSdecYZZIw8BygEsMgO3nLsO/Y4z0oO2gmWRVdGDKwDKykEMpGQQR1GDX3XiMfFYJWkN7eS8PAsbSSG3gmkhjRzG5YxxqdyMLhPBuh7t11xdpVlbil7NaXEdnbSW0aSPFrd4dTycsY5rmTUhQjYLjFB7RSvF+HcUSRFPEuI3FtJHa2DWwSSQFw8EbNKIwD5S5k1qQQ2wxitfabjF0L259/5U0csS2ytdSx+YRGVxZLE3lAcltXU7kbaaD2ylYHrrNApSlApSlApSlBU2nZy3ikWVEIdGnZTqkOGuGDSnBODkqD6sbYrnJf0a2z3CsQRbpbiKNFluFkVubLI55gbJUiUggk/9q7mlBzPEuwVhcCMPBgRx8lRG80eYevLbQw1rnfBzvnxNWvDOCQ2zu8KFWdIkY6nOUhUrGMEnGATv399WNKDkeJ9gLVxdPBGEnnhuEVmaUojzoVd1jyVQkkZKjPXxrfwLsLZ2q7RBmaLlPreV00MPPREkJCITnIAHXHTaunpQcxw3sBYW7akhJPLeL3ySaQclwA0Wl2I0YHTuyfGtnDOwtjbrKiQallj5Tcx5ZDyR0jBdiVUeAx0HgK6OlBT8A7M29jrNuranxqd3lkchfRXW5JCjJwOlXFKUClKUClKUCvmRAwwwBHgQCPqr6pQa54FkGmRVZfBgCPqNYlt0cAOisAQQCAQCOhGehrbSg1pAo3CqNiNgOhOSPr3r4jso1GFjQDwCqBscju8Tn21vpQant0LByill6MQNQB8D1FZngWQYdVYdcMARkdDg1spQVUXAIRcTXBGp5hCCHCFV5IcIVGMg++HJye7pVhLbo5BdFYrnBIBIz1wT0rbSg0taoSpKKSnoEqvm/4f2forL26MwcopZfRYgah7D1FbaUClKUClKUClKUClKUClKUClKUClKUClKUClKUClKUClKUClKUClKUClKUClKUClKUClKUClKUClKU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95400"/>
            <a:ext cx="3153658" cy="236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895600"/>
            <a:ext cx="3360220" cy="26704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53200" y="5486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67600" y="2438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Spam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1637200"/>
            <a:ext cx="2666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SVM Illustration</a:t>
            </a:r>
          </a:p>
          <a:p>
            <a:pPr marL="0" lvl="1"/>
            <a:r>
              <a:rPr lang="en-US" sz="2400" dirty="0" smtClean="0">
                <a:hlinkClick r:id="rId4"/>
              </a:rPr>
              <a:t>link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1" y="3428999"/>
            <a:ext cx="2334016" cy="247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7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Pros and Cons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2" descr="data:image/jpeg;base64,/9j/4AAQSkZJRgABAQAAAQABAAD/2wCEAAkGBxQQEhQUEBMWFRUXGBcaGBUWFxAcGBcVGhoWGhoYHBYZHCggGB4xJxUYITEhJSkrMC4uFyEzODMtNygtLisBCgoKDg0OGxAQGzckHyUrLSwsLy8vNyw0MC80LCw0MCw0NSwvLCwsNCwsLyw3LDIsLCw1LCssNywtNC0sLCwsLP/AABEIAMIBAwMBIgACEQEDEQH/xAAcAAEAAgMBAQEAAAAAAAAAAAAABAUBAwYHAgj/xABJEAACAQMCAwMFDAcHAwUBAAABAgMABBESIQUTMQZBURQiMmFxFSMzQlNzgZGTlLPUByRSYqHR0kNUcoKjwdM0sbKDkqLC8DX/xAAZAQEAAwEBAAAAAAAAAAAAAAAAAQIDBAX/xAAqEQEAAgIBAgYCAQUBAAAAAAAAAQIDERIhMQQTIkFRcWHBkUKhseHwMv/aAAwDAQACEQMRAD8A9xpSlApSlApSlBzEHbKMyMkiaFR7hWfWG0C3GXkcYGlMdG33wO+rJ+0EKtguoXSDrJ72dUUYx0JZRn1jxqnTgc4guoOXGVuWmZz5S2pTMCHCEWmABnbIP01jiHAZ5ypdEBCRJtcncRSpMp3tDuTGAe7BOw61vNaTP+0OgTi8LBSJFOokDr6QflkY7jq83B79utRrLtFBIsZMiBnWJgA2R76SI/Pxg6iCoPedhvVTw7gdxbuHjRA3vuc3TYYSzNOQR5J3M74xg4Ygk1AsOyk8R0GOJoRHZoqm5fUTaySSoWYWwzu67AD0O/NRwp16jp+F8djnWMkhHfOIywJ2aRR9fKfHjpPgakXHFIo9QZxqUHKjdshOYVAHVtI1aeuN+lc7w7s9NBIsixREhNB1XJIYCSSRSf1TIKmWQArjZt84GNk/ApXkaQwRBmcyHF1LjmmDyfWM23XRtjpnfGaia13+BLm7TrHbQ3EiaEmKAFmwkaupZXkfHva7Yzj0mA781PTjUWQruFc8vzSQfhWZYzkbEMUODVbFY3SwxQrHEFiVUB8pYllCaMODaaW236dRVZD2UkTl6Io1EYgGBcnDciR5UyPJNvOkbIXAwcDGBU8aDox2gtsFucuB1JyNtfLJ3G+G80+B2NbV4xAce+ruSNzgghxGQQd1Opgu+NyBXHN2YujCAY4eYusK3lEmFR7lLhgF8n3J5aDJJ9H1nNg/Z6VmdjDFlyS/61J5/viSYP6rsMoBtjYnv3pNKfP+BdP2hgAXD6tTiMBFdjrLOmCANsGNwf8ACfVXxecdEVxyHTGYXlR9Wz8sgOgGNmGpT7G9uKyHgs6xpGI48JO06t5S2dbyPIR/0mNOZGHTOO/vqVxGxnnaFpLeDMMnMQi5mHnaWXB/Vtx52ceIFRxrv+ff+BZjika7SuqOF1OuoHTgAkZ9QIPsINam49AHCa9yjPnDaQFflkFsYB1ZXHXIx1xmkvOz8srXDNDEOeF1YuX811UKJEbyXUrYRB1x5g265+77gs87BpY42IQJnylhnEiSqxAtPSDIpGMDxBpxr8i892YMqvNXLasDvJVxG49oZgpHcTvUS+7QrBdJbyoVV42ZZcjTqUMxQjGQdKOw8dJqvs+CzxTLMkUWpRcbG6kwxuJElkJ/Vc51IMYIAFbb/hc07q8tvAxVonUeUyYVoy5Uj9Wz/aMDvuNqca7EjhPaeOaLXLiE65U0MwLe9SCJ227gxAJ6DUuTvW7inaCKEDBDnmxREA+jzJRDq6b4Y7geBHWqBuysxj5Wkadczn9a6tM4kY/9HjY507baj1qQ3AJ9JTQgTyhbkL5U2FkEonIBNpnSXBJBJ9IgEbYtNab37b/sdVy3aCAEZkTQUVg+r9pxGoxj9oge04rcnGYCFIlTDasb96sUIOfR85Su/eCOtcw3ZWUqq6FwoQD9aOfMuFuQf+j/AGlA9nr3rbadm5onDrHHn33Oq4znmzPPnBs9irSNpxjZt81E0pruOst7hZBqQ5Hjv7e/2j6621V9neHm3iMfLSMaiVSOQuoBx0BjQIM580DH11aVlPdJSlKgKUpQKUpQKVilBmlYpQZpWKUGaVilBmlYpQZpWKUGaVilBz3Htckrxa5UQ2shVos69bMqM6gbllDKRj5Q+qqSW2ueQ8gizNaTI6cpZlS5jVRzFWB/QJVmGkZHMUEHOa7C74VBMwaWGKRgMBnRGIG+2SOm5+utXuDa/wB2g+yi/lWtckRCNKDtLw6URI8Abnx67gKmrDyB4naEkbEFdaAHrt4VGImifiEmHD67QxE69LO2kGNGOzKWbQQPHxrqPcG1/u0H2UX8qwez9qetrB9lF/KpjJERr/u8GlnSsUrFLNKxSgzSsUoM0rFKDNKxSgzSsUoM0rFKDNKxSgUpSgUpSgUpSgUpSgUpSgUpSgUpSgUpSgUpSgUpSgUpUC7mZ25URwf7SQf2anuH757vAecfihg+zxOLUyhiSpwdKu2DuMEqCO4j6DWfdKP9/wCzm/prNoiozImAFVAFA9Eed1Pf0/gfGpVBE90o/wB/7Ob+mnulH+/9nN/TUulBE90o/wB/7Ob+mnulH+/9nN/TUulBE90o/wB/7Ob+mnulH+/9nN/TUulBE90U/f8As5v6a22l0kqB42DK3Rh0O+P9qhzsbhjGvwSnErftn5Jf/s3d6I3LadnBxiMgfKz/AI0lBOpSlApSlApSlApSlApSlApSlApSlApSlApSoPHOJraW81xICVijZyBjJ0gnAz3np9NBIa6QSLGWGtlZgneVUqGbHgC6jP7wrdXn7XVxHerO7qz67W0aEKukGUNNMI29LzVaF8knIibI3Gn0CgUpUa+uuWAANTscImcaj6z8VR1J7h4nAIfF9csCI4sGRumfRRe+RvV4D4x22GSN1pbCJdK5PUlj6TMerE95NfFja8sEsdTtu74xk+AHxVHQDuHiSSZNBojb3xxknAXbGwzq3z35/hj11Sdvu0LcOsnnRQzgoqhs6QzsF1NjcgZzjbPTIzmryM++Pu3RdiPN+N0Pj4/RWvifD4rmJ4Z0EkbjDI3Q949hyAQRuCAatWYi0TMbgcx+jXtXJxKGQzqokjYAsgYKysMjYk4OxBGfA9+K7Gq7gXA4LGLlWsYjTJYjLEljgZZmJZjsBknoAO6rGrZbVteZpGo9oRDzT9In6Qp7C7S3t0jwI1kcyBzr1FgFXBGkYX0t9z0239D4fdCaKOUAgSIrgHqAwBwfXvVbx3spaXzxvdQLI0foklxtnOltJGtc/FbI3O25q5Ax0q1745pWK11Mb3PyRvbNQLydnbkxHB/tJB/Zqe4eMh7h3eke4N9390QRHFgyt0znSi98jAdw8PjHA23I22dqIl0jJ72ZsamY9WY+P8B0GAAKxS+7eFY1CoMKBgD/APdajcI+Db52f8aStV1x2CMMdevTnUI1eQrjxEYOn6cVs4Mcxn52f8aSmxOpSlApSlApSlApSlApSlApSlApSlApSlAqNxOwS5ikhmXVHIrI4yRlWGDuNx7axdX6RkKcs5GRGoJcjpnA6Du1HAHea067h/RWOEd2vMjewqpVVPsdqCDwHgQjxLM0ksuqRlMujKhjpDaUVRr0KiliCRuBgEg31QfI5T1uXH+FIAP/AJIT/GsG1mHozg/ORI3/AIFKCfVSlmZJpn5silSqDTy8BdCPgalOMliT44HgK3824T0o45B3lGKMfZG+V+t6j8L4ghlmVsxuZBhHGGOIos47n/yk0EnyBv7xN/o/8dPIG/vE3+j/AMdTqUFYlg2tvf5+i7kw6T6XTzOvj9FbfIG/vE3+j/x1vQYdyQQML5xOxxq7u7H+9RJOOwDZX5h6YiDPg+BZcqv+YiomYjuNnkDf3ib/AEf+OnkDf3ib/R/465Htv28ksYkaO3GZH0KZXGVIBYkpHkEbY9MHes9luNycRtxLNI6nUyskRMaBhg5Vl98wQQcFzjcd2am+64fP16d63+VeUOmukWLHNu3TPTU1uMnwGU3PsqG1yx+Ce6f1kQxqPbzEDEetVNVnHOIx8OtprhYlyoHTALszBV1PjJGWGSc7Zqs7CdsG4gJVlRVePScpq0sragNiSQRp8d81z8s18Ns1K+mvSZ+0c3Q8NjnwxaVVZmbUwGuTCswUCRgFAA2A5fiepOZLWCN8Lql+dYsufHl+gD7FFa7WXY/4n/8ANqzNMxKpH8I+y94UfGcjwA39ZKjI1CuLzcmSdbRuZb7eLnSAAe9REbY2aUYKgepdj/i0/skVM4R8G3zs/wCNJW+0tliRUToB39SepJPeSSST3kmtHCPg2+dn/Gkr0sdIpXULxCbSlKukpSlApSlApSoknE4VJDTRgjYgugIPgRnagl0qH7rQfLxfaR/zp7rQfLxfaR/zoJlKh+60Hy8X2kf86e60Hy8X2kf86CZSofutB8vF9pH/ADp7rQfLxfaR/wA6CZUC5uGdjFCcEY5kmARGCMhQDs0hByAdlBDHOVVtV9xyFEJWaItsFHMTGtiFXOD0yRk+GazZ3tvEgUXERxuWMkeWYnLMcHqSSfpoJlpaJECEG5OWY5LMfFmO7H2+GK31D91oPl4vtI/5091oPl4vtI/50EylQ/daD5eL7SP+dPdaD5eL7SP+dBMqvggWRrhXUMpkXIYAj4KLuNWANQ7H4S4+cX8KKgpL/jT2N1b27I7wz6sXDsNMOhHdkaQ5L7JkasHr5zYOOiFymjmB10Y1a8jTpG+dXTHrrkP0tcIuLux0Wil2WVHaMYzIgDDAzsSCVbH7njiuT7Lie2tDazgpmUytGSMopVNMRA9EkgysuejLn02AveKVwTlm3XetftWZ1LqJ5FuJHllQENp0K24VF1acodg/nFicZ87Hxaki4qjF1ufo/wB6+vKq8K95tO5UmdpfG+HQ3sfKuF1LkMNyCrDOCGG4O5HsJrbwu3jtoligXSi9BkncnJJJ3JJPU1y8t5Jz9ifS2GTjT7OmMVc+V08y01476fCZjS0vVSaN45VDI4Ksp6EGoPAeEQWKstuhXUcsSzMxx0GpjnAycD1nxNafK6eVUi9orNYnpPsq28R415OmcDJaQ5PQAMSSfrq87BXi3cHlQBDSFlAPxFRioA9uNR7/ADgD6Iqh4fwBeJh0m1CFSdRU4ZnJyFB8ACCfao33Fd1wnhkVrCkMC6I0GFXc9SSSSdySSSSepNdvhcUx65b148Pz+kuoXCPg2+dn/GkqbULhHwbfOz/jSV2oTaUpQKUpQKUr4mlCKzMcKoJJ8ANyaCNxCcjTHGcSSZAO3mKMapMerIx4syjvzW+3tljUKowAMDv+sncn1mo/Doj50sgw748048xBnSnt3JPXzmO+AKm0GNI8B/CvgOpYqCuobldsgHvxWyvE+zPZ2+Ti6u8UoZZXaW4KsI3Q51ESei4YYAUEkZGQNJxvhxVvFpm2tRv7/CJnT2vSPAfwqDNcuXZIY0fTjWXcoAxGQowjEnBBOwwGXrnaZNKEUs5AVQSSegAGSTUfhcZEYLAhnJdgeoLHIU+wYX/LWCWk8QCf9RGYh+3s0X/vG6j1uFFTwAdxjH0VwLfpOQX/AJNyTyubyubq87Xq0atGn0dW3XON/VXXtZGLzrbAHVoTsjeJX5Nu/bY5ORk6hWtot2a5cGTFrnGtxuPpxnbzt15FdRwpAJOWVkky2nOVYBF2O+GDZO2cDxI7yynSaNJE3V1V1OPisAR/A1zHHOxlpxSRZ5DKjAaHVGVdQUnzHBUlSMkZUg4PXoR1kUYRQqgBQAAB0AGwArpyTimleEer+pjG9vrSPAfwppHgP4U1jOMjPh3/AFVmsEsaR4D+FV98olbkgebgNKcD0DnEf+bBz+6G6ZBqVe3PLXONRJAVR1ZzsF9Xt7hknYV82Fty13Op2Op2/ac4yfZsAB3BQO6gk1DsfhLj5xfwoqmVCszh7gnYcwb/APpRUGjtHxgWkJkOC582NT8aQ5wPYMFj6lNeXeVE5LMWYklmPVmJyT9Zr67U8f8ALJy6n3pMrEP3e9/a2AfYF6HNVPOrzfE5edtR2hnaVoLms+U1WWpaVtMStIwxlY1ZyPaFB0+010Nh2MvJcFkWEeMjjVjxCpqz7CVrGuK1u0I0g+U18yXoUZYgDxJAH1muysP0exjeeZ5D3qgEaH/u/wBTCuj4dwK3t94YUVv28Zf6ZGyx+uuivg7T3lbi84srK4m+CgkYftFdC+0NIVDD2Zq74f2QmkAMk0aDwj1SE/5jpCn6Gq/7dWk81hcR2pPNZMKAcFhkF0B8SoZfprj/ANCnCbm3S4aeJ4Y3KaUkVlJddWpuW2CNtIzjfA8K1jw9K2iNbb0wUnFa826xrp8u57NWiwwctM4WSYZJyT77Jkk+J61a1C4R6DfOz/iyVNrrZlQuEfBt87P+NJU2oXCPg2+dn/GkoJtKUoFKUoFV8nv0un+ziILfvSjBVfYuzH1ld9mFbeIXBUBY/hHOlM7gHvcj9kDc9M7DqRW22tVjQIMkYOSerE5LMT3kkkk+JNBupmofCpCU0scvGSjE9SVxhj/iUq/+avI/0rcPupOIKyxzOulPJzGJDpb4wVl9B9WTnbbSc4G2/h8MZb8Ztr8yiZ09jupxGjO2cKpY464AzsPGoYtp5Bl5jEf2IliOPUXkVtR9YC+yvm71i3jEpBcm3VyOhYyRq+PVual8RVzFIITiQo2gnoHwdJ+vFYJaU4YpIMjPKQQRrbzcjcHlrhMjYg6du6p1eNfom4ddR38jPHKiaX55kDjU+fNyW9N8753ONW++/stUx35RvWnR4rBGDJwi0W7dYcif0eWpvPK/Pzr5nKyvL5uc6umrr52M4z6tq66lcj267cLwwxoIudI4LadehVQHGS2ljknOBjuPqynjSJnsivneJvWkbtPaPpfXy8puenT+1UfGQfHx+0vXbquRgnTiwBzUDgXFUvII5486ZBkA4yCCQVPrBBH0VngvwKgeiC4T5tXYR48RpC71djMTE6l5BwHg16vGg7RyhxM7SzFX0NCSdXvnospXAVcnHmjA07e20qBxBjIwhU41DMhBOVi3HUdC2Co6bBiDla3z55zTEzGtREdFYjTFp78/NPoLkRevuaX6fRU/s5IOHqwrCqAAAMAbADoB4VmsElcX2sjupudb2kRYSyDmyao1VYxFD5hLMCdWd8A+aCO8V2lQ7H4S4+cX8KKomNxocDw/9G0rb3E6p4rECx+iR8Af+w10vD+w1nF6UXNPjMS4P/p7J/8AGulrVcy6QAN2bIUHVjVgkaiAdI26/wC5FUripXtCNQ4ntl25ThM0cCQiQsitywVjWNNTjIIU5Jwdu7T667HhvEEuIY5oz5siK65wDhgCMjuO9c72o7AW3EWSSYyLIvV4yAXHXSdYbC+GOma6G24ZDGiokaBVVFA0g+anoDJ647qtHLc77N7zi8usVieXXf6StQ8RTWPEVq8kj66Ezlj6K9W2Y9Op7/Go9+sEMUkkiII44yzeYu0cYLdMdBjIFWYpuoeNY1jxH1iuG7EduYOJTPF5MInGqRDlG1DZWYnSNL4IyN9s77V2fkUeMctMYC40rjSDkL06Z3xUVtFo3DTJivitxvGpaeEsNDbj4Wf8WSpfNXxHj1HTxqDwm3QqxKrnnTnOBnVzJBnPjjbPhUnyGPGOWmMacaVxpznTjHTO+Klm3ax4jw6jr4VD4OcxnHys/wCNJXxe4DBIkQysdWSowmNua3jjoB1J22GSJVlarCgROgz4ZJJJYnHeSST7aDfSlKBXzI4UEsQAASSdgAOpJ7q+qr7n36TlD0EwZfW2xSP/ALMw8NIwQ5oPrh6FyZnBBYYRTnKRdQMHox9JunxQc6Qaqe2/a1OGRoxQyPISEjDaQdOCzFsHAGQNgd2HtHSVz3bLsnHxONFkZkZCSjqAcZ2YEHqDgeG6j6a33r0922Dy/Mr5v/n30+OAcY8tiW7tlOWyksLEA5Qno3TUM7HYMGAONtNp7roNmSZT3jkznH+ZFKn6Ca19muBx2FusERJAySzY1Mx3JOPq9gFWlTG9dVMnDnPDtvp9eyseY3BRURwgZWZ3V09AhlVVcBidQXfGMZ3zVnSlSoVw3aT9JMNld+TmJnC45sgONGQG81Me+YBBO4+k13NcX2i/Rxb3t15Q7uurTzY1xh9IA2PVMgAHHhtg71S/LXpdPhfI5z5+9ant8+zs1bIBHQ1zXbHsXFxLls7tG6ZAZNJyp3KkEb+IPdk10nQbDoNgMfUKqraM3aBpXHLPWFAQM96Ss3nNgjBXCDqGBq0xExqWOPJfHaLUnUx7o/C7NeSlva5W2QaTLnzpB3hGHiSS0g8Tp3OpL5ECgAAADYAdAB3AV43+lmK6N9HpExTQnk/K5mA++rRp6SZ8N8aa9c4aJOTFzsc3QnMx05mkasfTmt8mHhSttxO/b4U5TMzt93lyIkLNk4xgDGWYnCqPWSQB6zWvh9uUUl8GRzqcjpq2GkfugAKPZk7k1ph9+l1/2cZIT96TdXf2DdB/nO/mmrCsQpSlAqHY/CXHzi/hRVMqBauFa5Y9A4J6nYQxdw60EyaUIMnPUDYEnJIA2HtrXbREZZ8a2A1YLaQBnAGfb1wM9cDoMQxktrbruFA17IdPUHbVt4bdPEmRQKUpQK1XVusqNHIoZHUqynoVYEEH6DW2lByXZDsBb8MleWFpHZhpHMKHQhIJA0qM5wNz4e3PW0pURER2Wve153adyhcI9BvnZ/xZK2X11ywAo1O2yJnGT4k/FUdSe4eJwDFs7kRRMzZPvswAHVmM0mFA7ya32NsQTJLgyN4eii9yL6u8n4x32GAJVfdla8sEsdTscu+MZPqHxVHQDuHickyaUoFKUoNdwW0NywpfB0hiQpbG2SASBnGSAaqrJbqJAohgJ3JY3MuWYnLMf1bvJzjoOg2q5pQVnPu/kLf7zN+Xpz7v5C3+8zfl6s6UFZz7v5C3+8zfl6c+7+Qt/vM35erOlBWc+7+Qt/vM35enPu/kLf7zN+XqzpQVnPu/kLf7zN+Xpz7v5C3+8zfl6s6UFZz7v5C3+8zfl6+ENyGZhb24LY1EXEu+Nhn9X38KtqUFZz7v5C3+8zfl6w/lUg0lIYw2xdJpWdV7yqmFRq8CTsTnfGDaUoPiGIIoVAAqgAAdABsAK+6UoFKUoFU01vcLM7JHE6FlddU00bB+Xy21KsTBhgDHr38MXNKCs5938hb/AHmb8vTn3fyFv95m/L1Z0oKzn3fyFv8AeZvy9Ofd/IW/3mb8vVnSgrOfd/IW/wB5m/L05938hb/eZvy9WdKCs5938hb/AHmb8vTn3fyFv95m/L1Z0oKrhPD3Ul7jTq1SFEQsyRh3ZidRVSznVjVgYGw6sWtaUoFKUoFKUoFKUoFKUoFK8s4Tf3YkjtrKSKLn3XFmeSSMyaRFOunSoYb5kxv4+qt/B+03EeIvBHbyW8BazWeRmiZ8yieaEhF1jzTywd86c+ug9MpXnHCe3U88NxIRGpi4c04AGV8oSS6jZgc7xk24IGeh61u7BSzS8RvpZJFIe3sGKhCDqeNmXB1bAeeDtvqHTG4egZrNePTZ4bc3VyV1yyrxCS3vI5i8cxSN5RBPET5ugRYGNvMxVxc9rL6wWOW8a3nWe2nmRIUZDHJFEJQuosdcZGxbGxI+kPSaV5pxHtPxDhxVruS3uFa1uLgLFG6EPGI8R6tRymZB52MkZ8Km8W45xDhttPPdPa3AESNHy1lRlmeRYwpjBPMiHMB1AhtsY3yA76lcX2G7QXM80sF0HcKiyJO1pcWwyWKtGUkznHmkEdQT4V2lApSlApSlAqLxPiMVtE007hI0wWc5wASB3esipVcn+lX/APlXWDg4jwT3Hmx0F7wXjMF7HzbWQSx5K6lzjUMZG49YqfXk/bie7ge0hu7hDGwnZpEmexjeQaNCNKocggFiFyNR3+LiolnxMzeSJxW/khgNrI8UyTyxc+UTOoLTaULssYiIyBqLat80HrRv4+cINY5pQyBN88sMFLeGMkD6ak1+f7CSWSI3AuLh5hwq+cSc2XUdF46BsZyPNOcdxA8BXSdouPi8mnWzvHMZThia4JWGhpLplk0lT5r6WUH6AelB65VZx7tBbWCCS7mWJWYKC2d2PcAASf8AavI+N8SuYrydFn5csM0UVqsl5MpMQEYj/VFjbykPk6mySST0xXbfpLeFTau90LSdecYZZIw8BygEsMgO3nLsO/Y4z0oO2gmWRVdGDKwDKykEMpGQQR1GDX3XiMfFYJWkN7eS8PAsbSSG3gmkhjRzG5YxxqdyMLhPBuh7t11xdpVlbil7NaXEdnbSW0aSPFrd4dTycsY5rmTUhQjYLjFB7RSvF+HcUSRFPEuI3FtJHa2DWwSSQFw8EbNKIwD5S5k1qQQ2wxitfabjF0L259/5U0csS2ytdSx+YRGVxZLE3lAcltXU7kbaaD2ylYHrrNApSlApSlApSlBU2nZy3ikWVEIdGnZTqkOGuGDSnBODkqD6sbYrnJf0a2z3CsQRbpbiKNFluFkVubLI55gbJUiUggk/9q7mlBzPEuwVhcCMPBgRx8lRG80eYevLbQw1rnfBzvnxNWvDOCQ2zu8KFWdIkY6nOUhUrGMEnGATv399WNKDkeJ9gLVxdPBGEnnhuEVmaUojzoVd1jyVQkkZKjPXxrfwLsLZ2q7RBmaLlPreV00MPPREkJCITnIAHXHTaunpQcxw3sBYW7akhJPLeL3ySaQclwA0Wl2I0YHTuyfGtnDOwtjbrKiQallj5Tcx5ZDyR0jBdiVUeAx0HgK6OlBT8A7M29jrNuranxqd3lkchfRXW5JCjJwOlXFKUClKUClKUCvmRAwwwBHgQCPqr6pQa54FkGmRVZfBgCPqNYlt0cAOisAQQCAQCOhGehrbSg1pAo3CqNiNgOhOSPr3r4jso1GFjQDwCqBscju8Tn21vpQant0LByill6MQNQB8D1FZngWQYdVYdcMARkdDg1spQVUXAIRcTXBGp5hCCHCFV5IcIVGMg++HJye7pVhLbo5BdFYrnBIBIz1wT0rbSg0taoSpKKSnoEqvm/4f2forL26MwcopZfRYgah7D1FbaUClKUClKUClKUClKUClKUClKUClKUClKUClKUClKUClKUClKUClKUClKUClKUClKUClKUClKUClKU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71252" y="1371600"/>
            <a:ext cx="8339348" cy="4191000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 smtClean="0"/>
              <a:t>Weaknesses</a:t>
            </a:r>
          </a:p>
          <a:p>
            <a:pPr lvl="1"/>
            <a:r>
              <a:rPr lang="en-US" dirty="0" smtClean="0"/>
              <a:t>Require a number of parameters for each kernel type</a:t>
            </a:r>
          </a:p>
          <a:p>
            <a:pPr lvl="1"/>
            <a:r>
              <a:rPr lang="en-US" dirty="0" smtClean="0"/>
              <a:t>Interpretability</a:t>
            </a:r>
          </a:p>
          <a:p>
            <a:pPr lvl="2"/>
            <a:r>
              <a:rPr lang="en-US" dirty="0" smtClean="0"/>
              <a:t>Easy interpretation for linear kernel</a:t>
            </a:r>
          </a:p>
          <a:p>
            <a:pPr lvl="2"/>
            <a:r>
              <a:rPr lang="en-US" dirty="0" smtClean="0"/>
              <a:t>Difficult to interpret the model generated by nonlinear kernels</a:t>
            </a:r>
          </a:p>
          <a:p>
            <a:r>
              <a:rPr lang="en-US" sz="3800" dirty="0" smtClean="0"/>
              <a:t>Strengths</a:t>
            </a:r>
          </a:p>
          <a:p>
            <a:pPr lvl="1"/>
            <a:r>
              <a:rPr lang="en-US" dirty="0" smtClean="0"/>
              <a:t>High tolerance to noisy data </a:t>
            </a:r>
          </a:p>
          <a:p>
            <a:pPr lvl="1"/>
            <a:r>
              <a:rPr lang="en-US" dirty="0" smtClean="0"/>
              <a:t>Flexibility in data representation: well-suited for continuous- or discrete-valued inputs and outputs</a:t>
            </a:r>
          </a:p>
          <a:p>
            <a:pPr lvl="1"/>
            <a:r>
              <a:rPr lang="en-US" dirty="0" smtClean="0"/>
              <a:t>Probabilistic prediction result</a:t>
            </a:r>
          </a:p>
          <a:p>
            <a:pPr lvl="1"/>
            <a:r>
              <a:rPr lang="en-US" dirty="0" smtClean="0"/>
              <a:t>Scalability: successful on extremely large problems</a:t>
            </a:r>
          </a:p>
          <a:p>
            <a:pPr lvl="1"/>
            <a:r>
              <a:rPr lang="en-US" dirty="0" smtClean="0"/>
              <a:t>Successful on a wide array of real-world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R: Example 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SVM setup</a:t>
            </a:r>
          </a:p>
          <a:p>
            <a:pPr lvl="1"/>
            <a:r>
              <a:rPr lang="en-US" dirty="0" smtClean="0"/>
              <a:t>R “</a:t>
            </a:r>
            <a:r>
              <a:rPr lang="en-US" dirty="0" err="1" smtClean="0"/>
              <a:t>kernalab</a:t>
            </a:r>
            <a:r>
              <a:rPr lang="en-US" dirty="0" smtClean="0"/>
              <a:t>” package</a:t>
            </a:r>
          </a:p>
          <a:p>
            <a:pPr lvl="1"/>
            <a:r>
              <a:rPr lang="en-US" dirty="0" smtClean="0"/>
              <a:t>spam data set</a:t>
            </a:r>
          </a:p>
          <a:p>
            <a:pPr lvl="1"/>
            <a:r>
              <a:rPr lang="en-US" dirty="0"/>
              <a:t>http://archive.ics.uci.edu/ml/datasets/Spambase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569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install.packages</a:t>
            </a:r>
            <a:r>
              <a:rPr lang="en-US" dirty="0"/>
              <a:t>("</a:t>
            </a:r>
            <a:r>
              <a:rPr lang="en-US" dirty="0" err="1"/>
              <a:t>kernlab</a:t>
            </a:r>
            <a:r>
              <a:rPr lang="en-US" dirty="0" smtClean="0"/>
              <a:t>")  # install package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&gt; library(</a:t>
            </a:r>
            <a:r>
              <a:rPr lang="en-US" dirty="0" err="1" smtClean="0"/>
              <a:t>kernlab</a:t>
            </a:r>
            <a:r>
              <a:rPr lang="en-US" dirty="0" smtClean="0"/>
              <a:t>) # activate package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 data(spam)    # load R supplied data set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str</a:t>
            </a:r>
            <a:r>
              <a:rPr lang="en-US" dirty="0" smtClean="0"/>
              <a:t>(spam)        # structure, Inspect contents</a:t>
            </a:r>
          </a:p>
          <a:p>
            <a:pPr marL="0" indent="0">
              <a:buNone/>
            </a:pPr>
            <a:r>
              <a:rPr lang="en-US" dirty="0" smtClean="0"/>
              <a:t>&gt; dim(spam)     # dimension, overview</a:t>
            </a:r>
          </a:p>
          <a:p>
            <a:pPr marL="0" indent="0">
              <a:buNone/>
            </a:pPr>
            <a:r>
              <a:rPr lang="en-US" dirty="0" smtClean="0"/>
              <a:t>&gt; table(</a:t>
            </a:r>
            <a:r>
              <a:rPr lang="en-US" dirty="0" err="1" smtClean="0"/>
              <a:t>spam$type</a:t>
            </a:r>
            <a:r>
              <a:rPr lang="en-US" dirty="0" smtClean="0"/>
              <a:t>)   # delineates spam, </a:t>
            </a:r>
            <a:r>
              <a:rPr lang="en-US" dirty="0" err="1" smtClean="0"/>
              <a:t>nonspam</a:t>
            </a:r>
            <a:r>
              <a:rPr lang="en-US" dirty="0" smtClean="0"/>
              <a:t> 				counts</a:t>
            </a:r>
          </a:p>
        </p:txBody>
      </p:sp>
    </p:spTree>
    <p:extLst>
      <p:ext uri="{BB962C8B-B14F-4D97-AF65-F5344CB8AC3E}">
        <p14:creationId xmlns:p14="http://schemas.microsoft.com/office/powerpoint/2010/main" val="288864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R: Example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114286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581400"/>
            <a:ext cx="7219038" cy="8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572000"/>
            <a:ext cx="3476190" cy="1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SVM setup </a:t>
            </a:r>
          </a:p>
          <a:p>
            <a:pPr lvl="1"/>
            <a:r>
              <a:rPr lang="en-US" dirty="0" smtClean="0"/>
              <a:t>Divide spam data set into a “training” and “test” data set</a:t>
            </a:r>
          </a:p>
          <a:p>
            <a:pPr lvl="1"/>
            <a:r>
              <a:rPr lang="en-US" dirty="0" smtClean="0"/>
              <a:t>Suggested delineation</a:t>
            </a:r>
          </a:p>
          <a:p>
            <a:pPr lvl="2"/>
            <a:r>
              <a:rPr lang="en-US" dirty="0" smtClean="0"/>
              <a:t>2/3</a:t>
            </a:r>
            <a:r>
              <a:rPr lang="en-US" baseline="30000" dirty="0" smtClean="0"/>
              <a:t>rds  </a:t>
            </a:r>
            <a:r>
              <a:rPr lang="en-US" dirty="0" smtClean="0"/>
              <a:t>  -&gt; Training</a:t>
            </a:r>
            <a:endParaRPr lang="en-US" baseline="30000" dirty="0" smtClean="0"/>
          </a:p>
          <a:p>
            <a:pPr lvl="2"/>
            <a:r>
              <a:rPr lang="en-US" dirty="0" smtClean="0"/>
              <a:t>1/3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baseline="30000" dirty="0" smtClean="0"/>
              <a:t>  </a:t>
            </a:r>
            <a:r>
              <a:rPr lang="en-US" dirty="0" smtClean="0"/>
              <a:t>  -&gt; Test</a:t>
            </a:r>
          </a:p>
          <a:p>
            <a:pPr lvl="1"/>
            <a:r>
              <a:rPr lang="en-US" dirty="0" smtClean="0"/>
              <a:t>Create a data set of 4601 random indexes utilizing sample function</a:t>
            </a:r>
          </a:p>
          <a:p>
            <a:pPr lvl="1"/>
            <a:r>
              <a:rPr lang="en-US" dirty="0" smtClean="0"/>
              <a:t>Create 2/3</a:t>
            </a:r>
            <a:r>
              <a:rPr lang="en-US" baseline="30000" dirty="0" smtClean="0"/>
              <a:t>rd</a:t>
            </a:r>
            <a:r>
              <a:rPr lang="en-US" dirty="0" smtClean="0"/>
              <a:t> cut point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trainData</a:t>
            </a:r>
            <a:r>
              <a:rPr lang="en-US" dirty="0" smtClean="0"/>
              <a:t> data set using 2/3</a:t>
            </a:r>
            <a:r>
              <a:rPr lang="en-US" baseline="30000" dirty="0" smtClean="0"/>
              <a:t>rd</a:t>
            </a:r>
            <a:r>
              <a:rPr lang="en-US" dirty="0" smtClean="0"/>
              <a:t> cut point and previously created random indexes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testData</a:t>
            </a:r>
            <a:r>
              <a:rPr lang="en-US" dirty="0" smtClean="0"/>
              <a:t> data set using ‘pseudo’ 1/3</a:t>
            </a:r>
            <a:r>
              <a:rPr lang="en-US" baseline="30000" dirty="0" smtClean="0"/>
              <a:t>rd</a:t>
            </a:r>
            <a:r>
              <a:rPr lang="en-US" dirty="0" smtClean="0"/>
              <a:t> cut point and previously created random indexes</a:t>
            </a:r>
          </a:p>
          <a:p>
            <a:pPr lvl="1"/>
            <a:endParaRPr lang="en-US" baseline="30000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86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R: Example 1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71" y="2238524"/>
            <a:ext cx="8142857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Chapter Objectives</a:t>
            </a:r>
          </a:p>
          <a:p>
            <a:pPr lvl="1"/>
            <a:r>
              <a:rPr lang="en-US" dirty="0" smtClean="0"/>
              <a:t>Basic understanding and application of a data mining technique known as “supervised learning” via a support vector machine (SVM) model</a:t>
            </a:r>
          </a:p>
          <a:p>
            <a:pPr lvl="1"/>
            <a:r>
              <a:rPr lang="en-US" dirty="0" smtClean="0"/>
              <a:t>Set up the appropriate “training” and “test” dataset environments for SVM processing</a:t>
            </a:r>
          </a:p>
          <a:p>
            <a:pPr lvl="1"/>
            <a:r>
              <a:rPr lang="en-US" dirty="0" smtClean="0"/>
              <a:t>Train a support vector machine algorithm utilizing the “training” dataset</a:t>
            </a:r>
          </a:p>
          <a:p>
            <a:pPr lvl="1"/>
            <a:r>
              <a:rPr lang="en-US" dirty="0" smtClean="0"/>
              <a:t>Recognize and evaluate support vector machine parameters and their respective impact on the “training” data set</a:t>
            </a:r>
          </a:p>
          <a:p>
            <a:pPr lvl="1"/>
            <a:r>
              <a:rPr lang="en-US" dirty="0" smtClean="0"/>
              <a:t>Process “test” dataset  to validate how well the SVM learned from the “training” dataset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832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R: Example 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14" y="1447800"/>
            <a:ext cx="7828571" cy="19619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14" y="3981695"/>
            <a:ext cx="7828571" cy="19619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217139"/>
            <a:ext cx="4771429" cy="2476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155" y="3733829"/>
            <a:ext cx="4685714" cy="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Train support vector model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svmOutput</a:t>
            </a:r>
            <a:r>
              <a:rPr lang="en-US" dirty="0">
                <a:solidFill>
                  <a:srgbClr val="FF0000"/>
                </a:solidFill>
              </a:rPr>
              <a:t> &lt;- </a:t>
            </a:r>
            <a:r>
              <a:rPr lang="en-US" dirty="0" err="1">
                <a:solidFill>
                  <a:srgbClr val="FF0000"/>
                </a:solidFill>
              </a:rPr>
              <a:t>ksvm</a:t>
            </a:r>
            <a:r>
              <a:rPr lang="en-US" dirty="0">
                <a:solidFill>
                  <a:srgbClr val="FF0000"/>
                </a:solidFill>
              </a:rPr>
              <a:t>(type ~ ., data=</a:t>
            </a:r>
            <a:r>
              <a:rPr lang="en-US" dirty="0" err="1">
                <a:solidFill>
                  <a:srgbClr val="FF0000"/>
                </a:solidFill>
              </a:rPr>
              <a:t>trainData,kernel</a:t>
            </a:r>
            <a:r>
              <a:rPr lang="en-US" dirty="0">
                <a:solidFill>
                  <a:srgbClr val="FF0000"/>
                </a:solidFill>
              </a:rPr>
              <a:t>="</a:t>
            </a:r>
            <a:r>
              <a:rPr lang="en-US" dirty="0" err="1">
                <a:solidFill>
                  <a:srgbClr val="FF0000"/>
                </a:solidFill>
              </a:rPr>
              <a:t>rbfdot</a:t>
            </a:r>
            <a:r>
              <a:rPr lang="en-US" dirty="0">
                <a:solidFill>
                  <a:srgbClr val="FF0000"/>
                </a:solidFill>
              </a:rPr>
              <a:t>",</a:t>
            </a:r>
            <a:r>
              <a:rPr lang="en-US" dirty="0" err="1">
                <a:solidFill>
                  <a:srgbClr val="FF0000"/>
                </a:solidFill>
              </a:rPr>
              <a:t>kpar</a:t>
            </a:r>
            <a:r>
              <a:rPr lang="en-US" dirty="0">
                <a:solidFill>
                  <a:srgbClr val="FF0000"/>
                </a:solidFill>
              </a:rPr>
              <a:t>="</a:t>
            </a:r>
            <a:r>
              <a:rPr lang="en-US" dirty="0" err="1">
                <a:solidFill>
                  <a:srgbClr val="FF0000"/>
                </a:solidFill>
              </a:rPr>
              <a:t>automatic",C</a:t>
            </a:r>
            <a:r>
              <a:rPr lang="en-US" dirty="0">
                <a:solidFill>
                  <a:srgbClr val="FF0000"/>
                </a:solidFill>
              </a:rPr>
              <a:t>=5,cross=3,prob.model=TRUE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type ~ specifies the model we want to test, i.e. want to have the </a:t>
            </a:r>
            <a:r>
              <a:rPr lang="en-US" b="1" dirty="0" smtClean="0"/>
              <a:t>type</a:t>
            </a:r>
            <a:r>
              <a:rPr lang="en-US" dirty="0" smtClean="0"/>
              <a:t> variable </a:t>
            </a:r>
            <a:r>
              <a:rPr lang="en-US" dirty="0"/>
              <a:t>(spam, </a:t>
            </a:r>
            <a:r>
              <a:rPr lang="en-US" dirty="0" smtClean="0"/>
              <a:t>non-spam) as the output variable we want to predict</a:t>
            </a:r>
          </a:p>
          <a:p>
            <a:r>
              <a:rPr lang="en-US" dirty="0" smtClean="0"/>
              <a:t>“.” use all other variables in the data frame to predict </a:t>
            </a:r>
            <a:r>
              <a:rPr lang="en-US" b="1" dirty="0" smtClean="0"/>
              <a:t>type</a:t>
            </a:r>
          </a:p>
          <a:p>
            <a:r>
              <a:rPr lang="en-US" b="1" dirty="0" smtClean="0"/>
              <a:t>Data</a:t>
            </a:r>
            <a:r>
              <a:rPr lang="en-US" dirty="0" smtClean="0"/>
              <a:t> specifies the data frame to use in the analysis, i.e. </a:t>
            </a:r>
            <a:r>
              <a:rPr lang="en-US" dirty="0" err="1" smtClean="0"/>
              <a:t>trainData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755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Train support vector model</a:t>
            </a:r>
          </a:p>
          <a:p>
            <a:pPr lvl="1"/>
            <a:r>
              <a:rPr lang="en-US" sz="2200" dirty="0" err="1">
                <a:solidFill>
                  <a:srgbClr val="FF0000"/>
                </a:solidFill>
              </a:rPr>
              <a:t>svmOutput</a:t>
            </a:r>
            <a:r>
              <a:rPr lang="en-US" sz="2200" dirty="0">
                <a:solidFill>
                  <a:srgbClr val="FF0000"/>
                </a:solidFill>
              </a:rPr>
              <a:t> &lt;- </a:t>
            </a:r>
            <a:r>
              <a:rPr lang="en-US" sz="2200" dirty="0" err="1">
                <a:solidFill>
                  <a:srgbClr val="FF0000"/>
                </a:solidFill>
              </a:rPr>
              <a:t>ksvm</a:t>
            </a:r>
            <a:r>
              <a:rPr lang="en-US" sz="2200" dirty="0">
                <a:solidFill>
                  <a:srgbClr val="FF0000"/>
                </a:solidFill>
              </a:rPr>
              <a:t>(type ~ ., data=</a:t>
            </a:r>
            <a:r>
              <a:rPr lang="en-US" sz="2200" dirty="0" err="1">
                <a:solidFill>
                  <a:srgbClr val="FF0000"/>
                </a:solidFill>
              </a:rPr>
              <a:t>trainData,kernel</a:t>
            </a:r>
            <a:r>
              <a:rPr lang="en-US" sz="2200" dirty="0">
                <a:solidFill>
                  <a:srgbClr val="FF0000"/>
                </a:solidFill>
              </a:rPr>
              <a:t>="</a:t>
            </a:r>
            <a:r>
              <a:rPr lang="en-US" sz="2200" dirty="0" err="1">
                <a:solidFill>
                  <a:srgbClr val="FF0000"/>
                </a:solidFill>
              </a:rPr>
              <a:t>rbfdot</a:t>
            </a:r>
            <a:r>
              <a:rPr lang="en-US" sz="2200" dirty="0">
                <a:solidFill>
                  <a:srgbClr val="FF0000"/>
                </a:solidFill>
              </a:rPr>
              <a:t>",</a:t>
            </a:r>
            <a:r>
              <a:rPr lang="en-US" sz="2200" dirty="0" err="1">
                <a:solidFill>
                  <a:srgbClr val="FF0000"/>
                </a:solidFill>
              </a:rPr>
              <a:t>kpar</a:t>
            </a:r>
            <a:r>
              <a:rPr lang="en-US" sz="2200" dirty="0">
                <a:solidFill>
                  <a:srgbClr val="FF0000"/>
                </a:solidFill>
              </a:rPr>
              <a:t>="</a:t>
            </a:r>
            <a:r>
              <a:rPr lang="en-US" sz="2200" dirty="0" err="1">
                <a:solidFill>
                  <a:srgbClr val="FF0000"/>
                </a:solidFill>
              </a:rPr>
              <a:t>automatic",C</a:t>
            </a:r>
            <a:r>
              <a:rPr lang="en-US" sz="2200" dirty="0">
                <a:solidFill>
                  <a:srgbClr val="FF0000"/>
                </a:solidFill>
              </a:rPr>
              <a:t>=5,cross=3,prob.model=TRUE)</a:t>
            </a:r>
            <a:endParaRPr lang="en-US" sz="2200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rbfdot</a:t>
            </a:r>
            <a:r>
              <a:rPr lang="en-US" dirty="0" smtClean="0"/>
              <a:t> - kernel function that projects the low dimensional problem into higher dimensional space, i.e. getting the maximum separation of distance between spam and non spam cases</a:t>
            </a:r>
          </a:p>
          <a:p>
            <a:r>
              <a:rPr lang="en-US" b="1" dirty="0" err="1" smtClean="0"/>
              <a:t>kpar</a:t>
            </a:r>
            <a:r>
              <a:rPr lang="en-US" dirty="0" smtClean="0"/>
              <a:t> refers to a variety of parameters that can be used to control the radial bias function kernel (</a:t>
            </a:r>
            <a:r>
              <a:rPr lang="en-US" dirty="0" err="1" smtClean="0"/>
              <a:t>rbfdot</a:t>
            </a:r>
            <a:r>
              <a:rPr lang="en-US" dirty="0" smtClean="0"/>
              <a:t>) </a:t>
            </a:r>
          </a:p>
          <a:p>
            <a:r>
              <a:rPr lang="en-US" b="1" dirty="0" smtClean="0"/>
              <a:t>C</a:t>
            </a:r>
            <a:r>
              <a:rPr lang="en-US" dirty="0" smtClean="0"/>
              <a:t> argument refers to “cost of constraints”</a:t>
            </a:r>
          </a:p>
          <a:p>
            <a:pPr lvl="1"/>
            <a:r>
              <a:rPr lang="en-US" dirty="0" smtClean="0"/>
              <a:t>High C value impact (summary slide)</a:t>
            </a:r>
          </a:p>
          <a:p>
            <a:pPr lvl="1"/>
            <a:r>
              <a:rPr lang="en-US" dirty="0" smtClean="0"/>
              <a:t>Low C value impact (summary slide)</a:t>
            </a:r>
          </a:p>
        </p:txBody>
      </p:sp>
    </p:spTree>
    <p:extLst>
      <p:ext uri="{BB962C8B-B14F-4D97-AF65-F5344CB8AC3E}">
        <p14:creationId xmlns:p14="http://schemas.microsoft.com/office/powerpoint/2010/main" val="4283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Train support vector model</a:t>
            </a:r>
          </a:p>
          <a:p>
            <a:pPr lvl="1"/>
            <a:r>
              <a:rPr lang="en-US" sz="2200" dirty="0" err="1">
                <a:solidFill>
                  <a:srgbClr val="FF0000"/>
                </a:solidFill>
              </a:rPr>
              <a:t>svmOutput</a:t>
            </a:r>
            <a:r>
              <a:rPr lang="en-US" sz="2200" dirty="0">
                <a:solidFill>
                  <a:srgbClr val="FF0000"/>
                </a:solidFill>
              </a:rPr>
              <a:t> &lt;- </a:t>
            </a:r>
            <a:r>
              <a:rPr lang="en-US" sz="2200" dirty="0" err="1">
                <a:solidFill>
                  <a:srgbClr val="FF0000"/>
                </a:solidFill>
              </a:rPr>
              <a:t>ksvm</a:t>
            </a:r>
            <a:r>
              <a:rPr lang="en-US" sz="2200" dirty="0">
                <a:solidFill>
                  <a:srgbClr val="FF0000"/>
                </a:solidFill>
              </a:rPr>
              <a:t>(type ~ ., data=</a:t>
            </a:r>
            <a:r>
              <a:rPr lang="en-US" sz="2200" dirty="0" err="1">
                <a:solidFill>
                  <a:srgbClr val="FF0000"/>
                </a:solidFill>
              </a:rPr>
              <a:t>trainData,kernel</a:t>
            </a:r>
            <a:r>
              <a:rPr lang="en-US" sz="2200" dirty="0">
                <a:solidFill>
                  <a:srgbClr val="FF0000"/>
                </a:solidFill>
              </a:rPr>
              <a:t>="</a:t>
            </a:r>
            <a:r>
              <a:rPr lang="en-US" sz="2200" dirty="0" err="1">
                <a:solidFill>
                  <a:srgbClr val="FF0000"/>
                </a:solidFill>
              </a:rPr>
              <a:t>rbfdot</a:t>
            </a:r>
            <a:r>
              <a:rPr lang="en-US" sz="2200" dirty="0">
                <a:solidFill>
                  <a:srgbClr val="FF0000"/>
                </a:solidFill>
              </a:rPr>
              <a:t>",</a:t>
            </a:r>
            <a:r>
              <a:rPr lang="en-US" sz="2200" dirty="0" err="1">
                <a:solidFill>
                  <a:srgbClr val="FF0000"/>
                </a:solidFill>
              </a:rPr>
              <a:t>kpar</a:t>
            </a:r>
            <a:r>
              <a:rPr lang="en-US" sz="2200" dirty="0">
                <a:solidFill>
                  <a:srgbClr val="FF0000"/>
                </a:solidFill>
              </a:rPr>
              <a:t>="</a:t>
            </a:r>
            <a:r>
              <a:rPr lang="en-US" sz="2200" dirty="0" err="1">
                <a:solidFill>
                  <a:srgbClr val="FF0000"/>
                </a:solidFill>
              </a:rPr>
              <a:t>automatic",C</a:t>
            </a:r>
            <a:r>
              <a:rPr lang="en-US" sz="2200" dirty="0">
                <a:solidFill>
                  <a:srgbClr val="FF0000"/>
                </a:solidFill>
              </a:rPr>
              <a:t>=5,cross=3</a:t>
            </a:r>
            <a:r>
              <a:rPr lang="en-US" sz="2200" dirty="0" smtClean="0">
                <a:solidFill>
                  <a:srgbClr val="FF0000"/>
                </a:solidFill>
              </a:rPr>
              <a:t>, </a:t>
            </a:r>
            <a:r>
              <a:rPr lang="en-US" sz="2200" dirty="0" err="1" smtClean="0">
                <a:solidFill>
                  <a:srgbClr val="FF0000"/>
                </a:solidFill>
              </a:rPr>
              <a:t>prob.model</a:t>
            </a:r>
            <a:r>
              <a:rPr lang="en-US" sz="2200" dirty="0" smtClean="0">
                <a:solidFill>
                  <a:srgbClr val="FF0000"/>
                </a:solidFill>
              </a:rPr>
              <a:t>=TRUE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  <a:endParaRPr lang="en-US" sz="2200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cross</a:t>
            </a:r>
            <a:r>
              <a:rPr lang="en-US" dirty="0" smtClean="0"/>
              <a:t> refers to the cross validation model that the algorithm uses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overfitting</a:t>
            </a:r>
            <a:r>
              <a:rPr lang="en-US" dirty="0" smtClean="0"/>
              <a:t>”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R: Example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R: Example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952" y="1909952"/>
            <a:ext cx="5238095" cy="303809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447800" y="4038600"/>
            <a:ext cx="4038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00400" y="2590800"/>
            <a:ext cx="1066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52952" y="3429000"/>
            <a:ext cx="3228648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4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Parameter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2" descr="data:image/jpeg;base64,/9j/4AAQSkZJRgABAQAAAQABAAD/2wCEAAkGBxQQEhQUEBMWFRUXGBcaGBUWFxAcGBcVGhoWGhoYHBYZHCggGB4xJxUYITEhJSkrMC4uFyEzODMtNygtLisBCgoKDg0OGxAQGzckHyUrLSwsLy8vNyw0MC80LCw0MCw0NSwvLCwsNCwsLyw3LDIsLCw1LCssNywtNC0sLCwsLP/AABEIAMIBAwMBIgACEQEDEQH/xAAcAAEAAgMBAQEAAAAAAAAAAAAABAUBAwYHAgj/xABJEAACAQMCAwMFDAcHAwUBAAABAgMABBESIQUTMQZBURQiMmFxFSMzQlNzgZGTlLPUByRSYqHR0kNUcoKjwdM0sbKDkqLC8DX/xAAZAQEAAwEBAAAAAAAAAAAAAAAAAQIDBAX/xAAqEQEAAgIBAgYCAQUBAAAAAAAAAQIDERIhMQQTIkFRcWHBkUKhseHwMv/aAAwDAQACEQMRAD8A9xpSlApSlApSlBzEHbKMyMkiaFR7hWfWG0C3GXkcYGlMdG33wO+rJ+0EKtguoXSDrJ72dUUYx0JZRn1jxqnTgc4guoOXGVuWmZz5S2pTMCHCEWmABnbIP01jiHAZ5ypdEBCRJtcncRSpMp3tDuTGAe7BOw61vNaTP+0OgTi8LBSJFOokDr6QflkY7jq83B79utRrLtFBIsZMiBnWJgA2R76SI/Pxg6iCoPedhvVTw7gdxbuHjRA3vuc3TYYSzNOQR5J3M74xg4Ygk1AsOyk8R0GOJoRHZoqm5fUTaySSoWYWwzu67AD0O/NRwp16jp+F8djnWMkhHfOIywJ2aRR9fKfHjpPgakXHFIo9QZxqUHKjdshOYVAHVtI1aeuN+lc7w7s9NBIsixREhNB1XJIYCSSRSf1TIKmWQArjZt84GNk/ApXkaQwRBmcyHF1LjmmDyfWM23XRtjpnfGaia13+BLm7TrHbQ3EiaEmKAFmwkaupZXkfHva7Yzj0mA781PTjUWQruFc8vzSQfhWZYzkbEMUODVbFY3SwxQrHEFiVUB8pYllCaMODaaW236dRVZD2UkTl6Io1EYgGBcnDciR5UyPJNvOkbIXAwcDGBU8aDox2gtsFucuB1JyNtfLJ3G+G80+B2NbV4xAce+ruSNzgghxGQQd1Opgu+NyBXHN2YujCAY4eYusK3lEmFR7lLhgF8n3J5aDJJ9H1nNg/Z6VmdjDFlyS/61J5/viSYP6rsMoBtjYnv3pNKfP+BdP2hgAXD6tTiMBFdjrLOmCANsGNwf8ACfVXxecdEVxyHTGYXlR9Wz8sgOgGNmGpT7G9uKyHgs6xpGI48JO06t5S2dbyPIR/0mNOZGHTOO/vqVxGxnnaFpLeDMMnMQi5mHnaWXB/Vtx52ceIFRxrv+ff+BZjika7SuqOF1OuoHTgAkZ9QIPsINam49AHCa9yjPnDaQFflkFsYB1ZXHXIx1xmkvOz8srXDNDEOeF1YuX811UKJEbyXUrYRB1x5g265+77gs87BpY42IQJnylhnEiSqxAtPSDIpGMDxBpxr8i892YMqvNXLasDvJVxG49oZgpHcTvUS+7QrBdJbyoVV42ZZcjTqUMxQjGQdKOw8dJqvs+CzxTLMkUWpRcbG6kwxuJElkJ/Vc51IMYIAFbb/hc07q8tvAxVonUeUyYVoy5Uj9Wz/aMDvuNqca7EjhPaeOaLXLiE65U0MwLe9SCJ227gxAJ6DUuTvW7inaCKEDBDnmxREA+jzJRDq6b4Y7geBHWqBuysxj5Wkadczn9a6tM4kY/9HjY507baj1qQ3AJ9JTQgTyhbkL5U2FkEonIBNpnSXBJBJ9IgEbYtNab37b/sdVy3aCAEZkTQUVg+r9pxGoxj9oge04rcnGYCFIlTDasb96sUIOfR85Su/eCOtcw3ZWUqq6FwoQD9aOfMuFuQf+j/AGlA9nr3rbadm5onDrHHn33Oq4znmzPPnBs9irSNpxjZt81E0pruOst7hZBqQ5Hjv7e/2j6621V9neHm3iMfLSMaiVSOQuoBx0BjQIM580DH11aVlPdJSlKgKUpQKUpQKVilBmlYpQZpWKUGaVilBmlYpQZpWKUGaVilBz3Htckrxa5UQ2shVos69bMqM6gbllDKRj5Q+qqSW2ueQ8gizNaTI6cpZlS5jVRzFWB/QJVmGkZHMUEHOa7C74VBMwaWGKRgMBnRGIG+2SOm5+utXuDa/wB2g+yi/lWtckRCNKDtLw6URI8Abnx67gKmrDyB4naEkbEFdaAHrt4VGImifiEmHD67QxE69LO2kGNGOzKWbQQPHxrqPcG1/u0H2UX8qwez9qetrB9lF/KpjJERr/u8GlnSsUrFLNKxSgzSsUoM0rFKDNKxSgzSsUoM0rFKDNKxSgUpSgUpSgUpSgUpSgUpSgUpSgUpSgUpSgUpSgUpSgUpUC7mZ25URwf7SQf2anuH757vAecfihg+zxOLUyhiSpwdKu2DuMEqCO4j6DWfdKP9/wCzm/prNoiozImAFVAFA9Eed1Pf0/gfGpVBE90o/wB/7Ob+mnulH+/9nN/TUulBE90o/wB/7Ob+mnulH+/9nN/TUulBE90o/wB/7Ob+mnulH+/9nN/TUulBE90U/f8As5v6a22l0kqB42DK3Rh0O+P9qhzsbhjGvwSnErftn5Jf/s3d6I3LadnBxiMgfKz/AI0lBOpSlApSlApSlApSlApSlApSlApSlApSlApSoPHOJraW81xICVijZyBjJ0gnAz3np9NBIa6QSLGWGtlZgneVUqGbHgC6jP7wrdXn7XVxHerO7qz67W0aEKukGUNNMI29LzVaF8knIibI3Gn0CgUpUa+uuWAANTscImcaj6z8VR1J7h4nAIfF9csCI4sGRumfRRe+RvV4D4x22GSN1pbCJdK5PUlj6TMerE95NfFja8sEsdTtu74xk+AHxVHQDuHiSSZNBojb3xxknAXbGwzq3z35/hj11Sdvu0LcOsnnRQzgoqhs6QzsF1NjcgZzjbPTIzmryM++Pu3RdiPN+N0Pj4/RWvifD4rmJ4Z0EkbjDI3Q949hyAQRuCAatWYi0TMbgcx+jXtXJxKGQzqokjYAsgYKysMjYk4OxBGfA9+K7Gq7gXA4LGLlWsYjTJYjLEljgZZmJZjsBknoAO6rGrZbVteZpGo9oRDzT9In6Qp7C7S3t0jwI1kcyBzr1FgFXBGkYX0t9z0239D4fdCaKOUAgSIrgHqAwBwfXvVbx3spaXzxvdQLI0foklxtnOltJGtc/FbI3O25q5Ax0q1745pWK11Mb3PyRvbNQLydnbkxHB/tJB/Zqe4eMh7h3eke4N9390QRHFgyt0znSi98jAdw8PjHA23I22dqIl0jJ72ZsamY9WY+P8B0GAAKxS+7eFY1CoMKBgD/APdajcI+Db52f8aStV1x2CMMdevTnUI1eQrjxEYOn6cVs4Mcxn52f8aSmxOpSlApSlApSlApSlApSlApSlApSlApSlAqNxOwS5ikhmXVHIrI4yRlWGDuNx7axdX6RkKcs5GRGoJcjpnA6Du1HAHea067h/RWOEd2vMjewqpVVPsdqCDwHgQjxLM0ksuqRlMujKhjpDaUVRr0KiliCRuBgEg31QfI5T1uXH+FIAP/AJIT/GsG1mHozg/ORI3/AIFKCfVSlmZJpn5silSqDTy8BdCPgalOMliT44HgK3824T0o45B3lGKMfZG+V+t6j8L4ghlmVsxuZBhHGGOIos47n/yk0EnyBv7xN/o/8dPIG/vE3+j/AMdTqUFYlg2tvf5+i7kw6T6XTzOvj9FbfIG/vE3+j/x1vQYdyQQML5xOxxq7u7H+9RJOOwDZX5h6YiDPg+BZcqv+YiomYjuNnkDf3ib/AEf+OnkDf3ib/R/465Htv28ksYkaO3GZH0KZXGVIBYkpHkEbY9MHes9luNycRtxLNI6nUyskRMaBhg5Vl98wQQcFzjcd2am+64fP16d63+VeUOmukWLHNu3TPTU1uMnwGU3PsqG1yx+Ce6f1kQxqPbzEDEetVNVnHOIx8OtprhYlyoHTALszBV1PjJGWGSc7Zqs7CdsG4gJVlRVePScpq0sragNiSQRp8d81z8s18Ns1K+mvSZ+0c3Q8NjnwxaVVZmbUwGuTCswUCRgFAA2A5fiepOZLWCN8Lql+dYsufHl+gD7FFa7WXY/4n/8ANqzNMxKpH8I+y94UfGcjwA39ZKjI1CuLzcmSdbRuZb7eLnSAAe9REbY2aUYKgepdj/i0/skVM4R8G3zs/wCNJW+0tliRUToB39SepJPeSSST3kmtHCPg2+dn/Gkr0sdIpXULxCbSlKukpSlApSlApSoknE4VJDTRgjYgugIPgRnagl0qH7rQfLxfaR/zp7rQfLxfaR/zoJlKh+60Hy8X2kf86e60Hy8X2kf86CZSofutB8vF9pH/ADp7rQfLxfaR/wA6CZUC5uGdjFCcEY5kmARGCMhQDs0hByAdlBDHOVVtV9xyFEJWaItsFHMTGtiFXOD0yRk+GazZ3tvEgUXERxuWMkeWYnLMcHqSSfpoJlpaJECEG5OWY5LMfFmO7H2+GK31D91oPl4vtI/5091oPl4vtI/50EylQ/daD5eL7SP+dPdaD5eL7SP+dBMqvggWRrhXUMpkXIYAj4KLuNWANQ7H4S4+cX8KKgpL/jT2N1b27I7wz6sXDsNMOhHdkaQ5L7JkasHr5zYOOiFymjmB10Y1a8jTpG+dXTHrrkP0tcIuLux0Wil2WVHaMYzIgDDAzsSCVbH7njiuT7Lie2tDazgpmUytGSMopVNMRA9EkgysuejLn02AveKVwTlm3XetftWZ1LqJ5FuJHllQENp0K24VF1acodg/nFicZ87Hxaki4qjF1ufo/wB6+vKq8K95tO5UmdpfG+HQ3sfKuF1LkMNyCrDOCGG4O5HsJrbwu3jtoligXSi9BkncnJJJ3JJPU1y8t5Jz9ifS2GTjT7OmMVc+V08y01476fCZjS0vVSaN45VDI4Ksp6EGoPAeEQWKstuhXUcsSzMxx0GpjnAycD1nxNafK6eVUi9orNYnpPsq28R415OmcDJaQ5PQAMSSfrq87BXi3cHlQBDSFlAPxFRioA9uNR7/ADgD6Iqh4fwBeJh0m1CFSdRU4ZnJyFB8ACCfao33Fd1wnhkVrCkMC6I0GFXc9SSSSdySSSSepNdvhcUx65b148Pz+kuoXCPg2+dn/GkqbULhHwbfOz/jSV2oTaUpQKUpQKUr4mlCKzMcKoJJ8ANyaCNxCcjTHGcSSZAO3mKMapMerIx4syjvzW+3tljUKowAMDv+sncn1mo/Doj50sgw748048xBnSnt3JPXzmO+AKm0GNI8B/CvgOpYqCuobldsgHvxWyvE+zPZ2+Ti6u8UoZZXaW4KsI3Q51ESei4YYAUEkZGQNJxvhxVvFpm2tRv7/CJnT2vSPAfwqDNcuXZIY0fTjWXcoAxGQowjEnBBOwwGXrnaZNKEUs5AVQSSegAGSTUfhcZEYLAhnJdgeoLHIU+wYX/LWCWk8QCf9RGYh+3s0X/vG6j1uFFTwAdxjH0VwLfpOQX/AJNyTyubyubq87Xq0atGn0dW3XON/VXXtZGLzrbAHVoTsjeJX5Nu/bY5ORk6hWtot2a5cGTFrnGtxuPpxnbzt15FdRwpAJOWVkky2nOVYBF2O+GDZO2cDxI7yynSaNJE3V1V1OPisAR/A1zHHOxlpxSRZ5DKjAaHVGVdQUnzHBUlSMkZUg4PXoR1kUYRQqgBQAAB0AGwArpyTimleEer+pjG9vrSPAfwppHgP4U1jOMjPh3/AFVmsEsaR4D+FV98olbkgebgNKcD0DnEf+bBz+6G6ZBqVe3PLXONRJAVR1ZzsF9Xt7hknYV82Fty13Op2Op2/ac4yfZsAB3BQO6gk1DsfhLj5xfwoqmVCszh7gnYcwb/APpRUGjtHxgWkJkOC582NT8aQ5wPYMFj6lNeXeVE5LMWYklmPVmJyT9Zr67U8f8ALJy6n3pMrEP3e9/a2AfYF6HNVPOrzfE5edtR2hnaVoLms+U1WWpaVtMStIwxlY1ZyPaFB0+010Nh2MvJcFkWEeMjjVjxCpqz7CVrGuK1u0I0g+U18yXoUZYgDxJAH1muysP0exjeeZ5D3qgEaH/u/wBTCuj4dwK3t94YUVv28Zf6ZGyx+uuivg7T3lbi84srK4m+CgkYftFdC+0NIVDD2Zq74f2QmkAMk0aDwj1SE/5jpCn6Gq/7dWk81hcR2pPNZMKAcFhkF0B8SoZfprj/ANCnCbm3S4aeJ4Y3KaUkVlJddWpuW2CNtIzjfA8K1jw9K2iNbb0wUnFa826xrp8u57NWiwwctM4WSYZJyT77Jkk+J61a1C4R6DfOz/iyVNrrZlQuEfBt87P+NJU2oXCPg2+dn/GkoJtKUoFKUoFV8nv0un+ziILfvSjBVfYuzH1ld9mFbeIXBUBY/hHOlM7gHvcj9kDc9M7DqRW22tVjQIMkYOSerE5LMT3kkkk+JNBupmofCpCU0scvGSjE9SVxhj/iUq/+avI/0rcPupOIKyxzOulPJzGJDpb4wVl9B9WTnbbSc4G2/h8MZb8Ztr8yiZ09jupxGjO2cKpY464AzsPGoYtp5Bl5jEf2IliOPUXkVtR9YC+yvm71i3jEpBcm3VyOhYyRq+PVual8RVzFIITiQo2gnoHwdJ+vFYJaU4YpIMjPKQQRrbzcjcHlrhMjYg6du6p1eNfom4ddR38jPHKiaX55kDjU+fNyW9N8753ONW++/stUx35RvWnR4rBGDJwi0W7dYcif0eWpvPK/Pzr5nKyvL5uc6umrr52M4z6tq66lcj267cLwwxoIudI4LadehVQHGS2ljknOBjuPqynjSJnsivneJvWkbtPaPpfXy8puenT+1UfGQfHx+0vXbquRgnTiwBzUDgXFUvII5486ZBkA4yCCQVPrBBH0VngvwKgeiC4T5tXYR48RpC71djMTE6l5BwHg16vGg7RyhxM7SzFX0NCSdXvnospXAVcnHmjA07e20qBxBjIwhU41DMhBOVi3HUdC2Co6bBiDla3z55zTEzGtREdFYjTFp78/NPoLkRevuaX6fRU/s5IOHqwrCqAAAMAbADoB4VmsElcX2sjupudb2kRYSyDmyao1VYxFD5hLMCdWd8A+aCO8V2lQ7H4S4+cX8KKomNxocDw/9G0rb3E6p4rECx+iR8Af+w10vD+w1nF6UXNPjMS4P/p7J/8AGulrVcy6QAN2bIUHVjVgkaiAdI26/wC5FUripXtCNQ4ntl25ThM0cCQiQsitywVjWNNTjIIU5Jwdu7T667HhvEEuIY5oz5siK65wDhgCMjuO9c72o7AW3EWSSYyLIvV4yAXHXSdYbC+GOma6G24ZDGiokaBVVFA0g+anoDJ647qtHLc77N7zi8usVieXXf6StQ8RTWPEVq8kj66Ezlj6K9W2Y9Op7/Go9+sEMUkkiII44yzeYu0cYLdMdBjIFWYpuoeNY1jxH1iuG7EduYOJTPF5MInGqRDlG1DZWYnSNL4IyN9s77V2fkUeMctMYC40rjSDkL06Z3xUVtFo3DTJivitxvGpaeEsNDbj4Wf8WSpfNXxHj1HTxqDwm3QqxKrnnTnOBnVzJBnPjjbPhUnyGPGOWmMacaVxpznTjHTO+Klm3ax4jw6jr4VD4OcxnHys/wCNJXxe4DBIkQysdWSowmNua3jjoB1J22GSJVlarCgROgz4ZJJJYnHeSST7aDfSlKBXzI4UEsQAASSdgAOpJ7q+qr7n36TlD0EwZfW2xSP/ALMw8NIwQ5oPrh6FyZnBBYYRTnKRdQMHox9JunxQc6Qaqe2/a1OGRoxQyPISEjDaQdOCzFsHAGQNgd2HtHSVz3bLsnHxONFkZkZCSjqAcZ2YEHqDgeG6j6a33r0922Dy/Mr5v/n30+OAcY8tiW7tlOWyksLEA5Qno3TUM7HYMGAONtNp7roNmSZT3jkznH+ZFKn6Ca19muBx2FusERJAySzY1Mx3JOPq9gFWlTG9dVMnDnPDtvp9eyseY3BRURwgZWZ3V09AhlVVcBidQXfGMZ3zVnSlSoVw3aT9JMNld+TmJnC45sgONGQG81Me+YBBO4+k13NcX2i/Rxb3t15Q7uurTzY1xh9IA2PVMgAHHhtg71S/LXpdPhfI5z5+9ant8+zs1bIBHQ1zXbHsXFxLls7tG6ZAZNJyp3KkEb+IPdk10nQbDoNgMfUKqraM3aBpXHLPWFAQM96Ss3nNgjBXCDqGBq0xExqWOPJfHaLUnUx7o/C7NeSlva5W2QaTLnzpB3hGHiSS0g8Tp3OpL5ECgAAADYAdAB3AV43+lmK6N9HpExTQnk/K5mA++rRp6SZ8N8aa9c4aJOTFzsc3QnMx05mkasfTmt8mHhSttxO/b4U5TMzt93lyIkLNk4xgDGWYnCqPWSQB6zWvh9uUUl8GRzqcjpq2GkfugAKPZk7k1ph9+l1/2cZIT96TdXf2DdB/nO/mmrCsQpSlAqHY/CXHzi/hRVMqBauFa5Y9A4J6nYQxdw60EyaUIMnPUDYEnJIA2HtrXbREZZ8a2A1YLaQBnAGfb1wM9cDoMQxktrbruFA17IdPUHbVt4bdPEmRQKUpQK1XVusqNHIoZHUqynoVYEEH6DW2lByXZDsBb8MleWFpHZhpHMKHQhIJA0qM5wNz4e3PW0pURER2Wve153adyhcI9BvnZ/xZK2X11ywAo1O2yJnGT4k/FUdSe4eJwDFs7kRRMzZPvswAHVmM0mFA7ya32NsQTJLgyN4eii9yL6u8n4x32GAJVfdla8sEsdTscu+MZPqHxVHQDuHickyaUoFKUoNdwW0NywpfB0hiQpbG2SASBnGSAaqrJbqJAohgJ3JY3MuWYnLMf1bvJzjoOg2q5pQVnPu/kLf7zN+Xpz7v5C3+8zfl6s6UFZz7v5C3+8zfl6c+7+Qt/vM35erOlBWc+7+Qt/vM35enPu/kLf7zN+XqzpQVnPu/kLf7zN+Xpz7v5C3+8zfl6s6UFZz7v5C3+8zfl6+ENyGZhb24LY1EXEu+Nhn9X38KtqUFZz7v5C3+8zfl6w/lUg0lIYw2xdJpWdV7yqmFRq8CTsTnfGDaUoPiGIIoVAAqgAAdABsAK+6UoFKUoFU01vcLM7JHE6FlddU00bB+Xy21KsTBhgDHr38MXNKCs5938hb/AHmb8vTn3fyFv95m/L1Z0oKzn3fyFv8AeZvy9Ofd/IW/3mb8vVnSgrOfd/IW/wB5m/L05938hb/eZvy9WdKCs5938hb/AHmb8vTn3fyFv95m/L1Z0oKrhPD3Ul7jTq1SFEQsyRh3ZidRVSznVjVgYGw6sWtaUoFKUoFKUoFKUoFKUoFK8s4Tf3YkjtrKSKLn3XFmeSSMyaRFOunSoYb5kxv4+qt/B+03EeIvBHbyW8BazWeRmiZ8yieaEhF1jzTywd86c+ug9MpXnHCe3U88NxIRGpi4c04AGV8oSS6jZgc7xk24IGeh61u7BSzS8RvpZJFIe3sGKhCDqeNmXB1bAeeDtvqHTG4egZrNePTZ4bc3VyV1yyrxCS3vI5i8cxSN5RBPET5ugRYGNvMxVxc9rL6wWOW8a3nWe2nmRIUZDHJFEJQuosdcZGxbGxI+kPSaV5pxHtPxDhxVruS3uFa1uLgLFG6EPGI8R6tRymZB52MkZ8Km8W45xDhttPPdPa3AESNHy1lRlmeRYwpjBPMiHMB1AhtsY3yA76lcX2G7QXM80sF0HcKiyJO1pcWwyWKtGUkznHmkEdQT4V2lApSlApSlAqLxPiMVtE007hI0wWc5wASB3esipVcn+lX/APlXWDg4jwT3Hmx0F7wXjMF7HzbWQSx5K6lzjUMZG49YqfXk/bie7ge0hu7hDGwnZpEmexjeQaNCNKocggFiFyNR3+LiolnxMzeSJxW/khgNrI8UyTyxc+UTOoLTaULssYiIyBqLat80HrRv4+cINY5pQyBN88sMFLeGMkD6ak1+f7CSWSI3AuLh5hwq+cSc2XUdF46BsZyPNOcdxA8BXSdouPi8mnWzvHMZThia4JWGhpLplk0lT5r6WUH6AelB65VZx7tBbWCCS7mWJWYKC2d2PcAASf8AavI+N8SuYrydFn5csM0UVqsl5MpMQEYj/VFjbykPk6mySST0xXbfpLeFTau90LSdecYZZIw8BygEsMgO3nLsO/Y4z0oO2gmWRVdGDKwDKykEMpGQQR1GDX3XiMfFYJWkN7eS8PAsbSSG3gmkhjRzG5YxxqdyMLhPBuh7t11xdpVlbil7NaXEdnbSW0aSPFrd4dTycsY5rmTUhQjYLjFB7RSvF+HcUSRFPEuI3FtJHa2DWwSSQFw8EbNKIwD5S5k1qQQ2wxitfabjF0L259/5U0csS2ytdSx+YRGVxZLE3lAcltXU7kbaaD2ylYHrrNApSlApSlApSlBU2nZy3ikWVEIdGnZTqkOGuGDSnBODkqD6sbYrnJf0a2z3CsQRbpbiKNFluFkVubLI55gbJUiUggk/9q7mlBzPEuwVhcCMPBgRx8lRG80eYevLbQw1rnfBzvnxNWvDOCQ2zu8KFWdIkY6nOUhUrGMEnGATv399WNKDkeJ9gLVxdPBGEnnhuEVmaUojzoVd1jyVQkkZKjPXxrfwLsLZ2q7RBmaLlPreV00MPPREkJCITnIAHXHTaunpQcxw3sBYW7akhJPLeL3ySaQclwA0Wl2I0YHTuyfGtnDOwtjbrKiQallj5Tcx5ZDyR0jBdiVUeAx0HgK6OlBT8A7M29jrNuranxqd3lkchfRXW5JCjJwOlXFKUClKUClKUCvmRAwwwBHgQCPqr6pQa54FkGmRVZfBgCPqNYlt0cAOisAQQCAQCOhGehrbSg1pAo3CqNiNgOhOSPr3r4jso1GFjQDwCqBscju8Tn21vpQant0LByill6MQNQB8D1FZngWQYdVYdcMARkdDg1spQVUXAIRcTXBGp5hCCHCFV5IcIVGMg++HJye7pVhLbo5BdFYrnBIBIz1wT0rbSg0taoSpKKSnoEqvm/4f2forL26MwcopZfRYgah7D1FbaUClKUClKUClKUClKUClKUClKUClKUClKUClKUClKUClKUClKUClKUClKUClKUClKUClKUClKUClKU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53200" y="5486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09188"/>
            <a:ext cx="7086600" cy="481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Parameter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446089"/>
              </p:ext>
            </p:extLst>
          </p:nvPr>
        </p:nvGraphicFramePr>
        <p:xfrm>
          <a:off x="1447800" y="1676400"/>
          <a:ext cx="63246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257"/>
                <a:gridCol w="1262743"/>
                <a:gridCol w="990600"/>
                <a:gridCol w="1066800"/>
                <a:gridCol w="990600"/>
                <a:gridCol w="990600"/>
              </a:tblGrid>
              <a:tr h="1333500"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Higher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Cost ‘C’ Value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Less Classification Mistakes</a:t>
                      </a:r>
                    </a:p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Fewer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Problem Points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Smaller Margin of Separation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Specialized Model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Higher Cross Validation Error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Lower Training Error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33500">
                <a:tc>
                  <a:txBody>
                    <a:bodyPr/>
                    <a:lstStyle/>
                    <a:p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Lower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Cost ‘C’ Value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More Classification Mistakes</a:t>
                      </a:r>
                    </a:p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More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Problem Points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Higher Margin of Separation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Generalized Model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Lower Cross Validation Error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Higher Training Error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04800" y="1219200"/>
            <a:ext cx="380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ksvm</a:t>
            </a:r>
            <a:r>
              <a:rPr lang="en-US" dirty="0" smtClean="0"/>
              <a:t> Cost Parameter </a:t>
            </a:r>
            <a:r>
              <a:rPr lang="en-US" dirty="0"/>
              <a:t>Impact Summary</a:t>
            </a:r>
          </a:p>
        </p:txBody>
      </p:sp>
    </p:spTree>
    <p:extLst>
      <p:ext uri="{BB962C8B-B14F-4D97-AF65-F5344CB8AC3E}">
        <p14:creationId xmlns:p14="http://schemas.microsoft.com/office/powerpoint/2010/main" val="261256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R: Example 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71" y="1800428"/>
            <a:ext cx="7542857" cy="325714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334000" y="1800428"/>
            <a:ext cx="609600" cy="4855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" y="4391228"/>
            <a:ext cx="3657600" cy="5617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953000"/>
            <a:ext cx="3581400" cy="990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96262" y="468823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C=5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514600" y="2867228"/>
            <a:ext cx="609600" cy="4855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9600" y="3886200"/>
            <a:ext cx="3657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0801"/>
            <a:ext cx="8229600" cy="40407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Predict “</a:t>
            </a:r>
            <a:r>
              <a:rPr lang="en-US" sz="2800" dirty="0" err="1" smtClean="0"/>
              <a:t>testData</a:t>
            </a:r>
            <a:r>
              <a:rPr lang="en-US" sz="2800" dirty="0" smtClean="0"/>
              <a:t>”   where </a:t>
            </a:r>
            <a:r>
              <a:rPr lang="en-US" sz="2800" dirty="0" err="1" smtClean="0"/>
              <a:t>svmOutput</a:t>
            </a:r>
            <a:r>
              <a:rPr lang="en-US" sz="2800" dirty="0" smtClean="0"/>
              <a:t> had C=5</a:t>
            </a:r>
          </a:p>
          <a:p>
            <a:endParaRPr lang="en-US" sz="2800" dirty="0" smtClean="0"/>
          </a:p>
          <a:p>
            <a:pPr lvl="1"/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836816" y="4110335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 + 66 = 99 error cases</a:t>
            </a:r>
          </a:p>
          <a:p>
            <a:r>
              <a:rPr lang="en-US" dirty="0" smtClean="0"/>
              <a:t>99/1534 = .05867  total error rate %</a:t>
            </a:r>
          </a:p>
          <a:p>
            <a:r>
              <a:rPr lang="en-US" dirty="0" smtClean="0"/>
              <a:t>Cross Validation Error : .0749</a:t>
            </a:r>
          </a:p>
          <a:p>
            <a:endParaRPr lang="en-US" dirty="0"/>
          </a:p>
          <a:p>
            <a:r>
              <a:rPr lang="en-US" dirty="0" smtClean="0"/>
              <a:t>Accuracy rate: 94.2%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29" y="1726372"/>
            <a:ext cx="6810509" cy="17026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4400" y="2360981"/>
            <a:ext cx="3581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                   </a:t>
            </a:r>
            <a:r>
              <a:rPr lang="en-US" sz="1400" b="1" dirty="0" smtClean="0"/>
              <a:t>Interpretation</a:t>
            </a:r>
          </a:p>
          <a:p>
            <a:r>
              <a:rPr lang="en-US" sz="1400" dirty="0" smtClean="0"/>
              <a:t>0 – spam      1 – not spam</a:t>
            </a:r>
          </a:p>
          <a:p>
            <a:endParaRPr lang="en-US" sz="1400" dirty="0" smtClean="0"/>
          </a:p>
          <a:p>
            <a:r>
              <a:rPr lang="en-US" sz="1400" dirty="0" smtClean="0"/>
              <a:t>33 cases not spam but classified as spam</a:t>
            </a:r>
          </a:p>
          <a:p>
            <a:r>
              <a:rPr lang="en-US" sz="1400" dirty="0" smtClean="0"/>
              <a:t>884 cases not spam and classified as not spam</a:t>
            </a:r>
          </a:p>
          <a:p>
            <a:r>
              <a:rPr lang="en-US" sz="1400" dirty="0" smtClean="0"/>
              <a:t>551 cases spam and classified as spam</a:t>
            </a:r>
          </a:p>
          <a:p>
            <a:r>
              <a:rPr lang="en-US" sz="1400" dirty="0" smtClean="0"/>
              <a:t>66 cases classified as spam but not spam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732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R: Example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2400" dirty="0"/>
              <a:t>Data Mining is a powerful tool to analyze bank customers’ profiles and design an optimal strategy for promoting new offers based on this analysis.</a:t>
            </a:r>
          </a:p>
          <a:p>
            <a:pPr algn="just"/>
            <a:r>
              <a:rPr lang="en-US" sz="2400" dirty="0"/>
              <a:t>To solve real-word data mining task in bank domain we chose Bank Marketing Dataset from UCI repository. It is a relatively new dataset (2012) about direct marketing campaigns of Portuguese banks.</a:t>
            </a:r>
          </a:p>
          <a:p>
            <a:r>
              <a:rPr lang="en-US" sz="2500" dirty="0"/>
              <a:t>Bank Marketing Data Set  </a:t>
            </a:r>
            <a:r>
              <a:rPr lang="en-US" sz="2400" dirty="0">
                <a:hlinkClick r:id="rId2"/>
              </a:rPr>
              <a:t>http://archive.ics.uci.edu/ml/datasets/Bank+Marketing</a:t>
            </a:r>
            <a:endParaRPr lang="en-US" sz="2400" dirty="0"/>
          </a:p>
          <a:p>
            <a:r>
              <a:rPr lang="en-US" sz="2400" dirty="0"/>
              <a:t>The dataset (4521x 17) includes multivariate attributes (numeric and categorical):</a:t>
            </a:r>
          </a:p>
          <a:p>
            <a:pPr lvl="1"/>
            <a:r>
              <a:rPr lang="en-US" sz="2000" dirty="0"/>
              <a:t>age of client</a:t>
            </a:r>
          </a:p>
          <a:p>
            <a:pPr lvl="1"/>
            <a:r>
              <a:rPr lang="en-US" sz="2000" dirty="0"/>
              <a:t>type of his/her job (‘blue-collar’, ‘housemaid’, etc.)</a:t>
            </a:r>
          </a:p>
          <a:p>
            <a:pPr lvl="1"/>
            <a:r>
              <a:rPr lang="en-US" sz="2000" dirty="0"/>
              <a:t>education</a:t>
            </a:r>
          </a:p>
          <a:p>
            <a:pPr lvl="1"/>
            <a:r>
              <a:rPr lang="en-US" sz="2000" dirty="0"/>
              <a:t>marital status</a:t>
            </a:r>
          </a:p>
          <a:p>
            <a:pPr lvl="1"/>
            <a:r>
              <a:rPr lang="en-US" sz="2000" dirty="0"/>
              <a:t>attributes related to bank credit history (has credit or not, has housing loan or not, etc.) </a:t>
            </a:r>
          </a:p>
          <a:p>
            <a:pPr lvl="1"/>
            <a:r>
              <a:rPr lang="en-US" sz="2000" dirty="0"/>
              <a:t>the output variable ‘y’ indicates whether a client subscribed a term deposit</a:t>
            </a:r>
          </a:p>
          <a:p>
            <a:pPr lvl="1"/>
            <a:r>
              <a:rPr lang="en-US" sz="2000" dirty="0"/>
              <a:t>etc.</a:t>
            </a:r>
          </a:p>
          <a:p>
            <a:r>
              <a:rPr lang="en-US" sz="2400" dirty="0"/>
              <a:t>Output variable (desired target):</a:t>
            </a:r>
          </a:p>
          <a:p>
            <a:pPr lvl="1"/>
            <a:r>
              <a:rPr lang="en-US" sz="2000" dirty="0"/>
              <a:t>y - has the client subscribed a term deposit? (binary: '</a:t>
            </a:r>
            <a:r>
              <a:rPr lang="en-US" sz="2000" dirty="0" err="1"/>
              <a:t>yes','no</a:t>
            </a:r>
            <a:r>
              <a:rPr lang="en-US" sz="2000" dirty="0"/>
              <a:t>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0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Supervised Learning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Train algorithm on an initial set of data, i.e. we want to learn mapping X --&gt; Y, where x</a:t>
            </a:r>
            <a:r>
              <a:rPr lang="el-GR" dirty="0" smtClean="0"/>
              <a:t>ϵ</a:t>
            </a:r>
            <a:r>
              <a:rPr lang="en-US" dirty="0" smtClean="0"/>
              <a:t>X is some object and y</a:t>
            </a:r>
            <a:r>
              <a:rPr lang="el-GR" dirty="0" smtClean="0"/>
              <a:t>ϵ</a:t>
            </a:r>
            <a:r>
              <a:rPr lang="en-US" dirty="0" smtClean="0"/>
              <a:t>Y is a class label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Test algorithm on a new set of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Validate ‘trained’ algorithm predicted the right outcome</a:t>
            </a:r>
          </a:p>
        </p:txBody>
      </p:sp>
    </p:spTree>
    <p:extLst>
      <p:ext uri="{BB962C8B-B14F-4D97-AF65-F5344CB8AC3E}">
        <p14:creationId xmlns:p14="http://schemas.microsoft.com/office/powerpoint/2010/main" val="30059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R: Example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›"/>
            </a:pPr>
            <a:r>
              <a:rPr lang="en-US" sz="2400" dirty="0"/>
              <a:t># install package</a:t>
            </a:r>
          </a:p>
          <a:p>
            <a:pPr>
              <a:buFont typeface="Calibri" panose="020F0502020204030204" pitchFamily="34" charset="0"/>
              <a:buChar char="›"/>
            </a:pPr>
            <a:r>
              <a:rPr lang="en-US" sz="2400" dirty="0" err="1"/>
              <a:t>install.packages</a:t>
            </a:r>
            <a:r>
              <a:rPr lang="en-US" sz="2400" dirty="0"/>
              <a:t>('e1071',dependencies=TRUE)</a:t>
            </a:r>
          </a:p>
          <a:p>
            <a:pPr>
              <a:buFont typeface="Calibri" panose="020F0502020204030204" pitchFamily="34" charset="0"/>
              <a:buChar char="›"/>
            </a:pPr>
            <a:r>
              <a:rPr lang="en-US" sz="2400" dirty="0"/>
              <a:t>library(e1071)</a:t>
            </a:r>
          </a:p>
          <a:p>
            <a:pPr>
              <a:buFont typeface="Calibri" panose="020F0502020204030204" pitchFamily="34" charset="0"/>
              <a:buChar char="›"/>
            </a:pPr>
            <a:endParaRPr lang="en-US" sz="2400" dirty="0"/>
          </a:p>
          <a:p>
            <a:pPr>
              <a:buFont typeface="Calibri" panose="020F0502020204030204" pitchFamily="34" charset="0"/>
              <a:buChar char="›"/>
            </a:pPr>
            <a:r>
              <a:rPr lang="en-US" sz="2400" dirty="0"/>
              <a:t># reading data </a:t>
            </a:r>
          </a:p>
          <a:p>
            <a:pPr>
              <a:buFont typeface="Calibri" panose="020F0502020204030204" pitchFamily="34" charset="0"/>
              <a:buChar char="›"/>
            </a:pPr>
            <a:r>
              <a:rPr lang="en-US" sz="2400" dirty="0" err="1"/>
              <a:t>bank_data</a:t>
            </a:r>
            <a:r>
              <a:rPr lang="en-US" sz="2400" dirty="0"/>
              <a:t> = read.csv("bank.csv", </a:t>
            </a:r>
            <a:r>
              <a:rPr lang="en-US" sz="2400" dirty="0" err="1"/>
              <a:t>sep</a:t>
            </a:r>
            <a:r>
              <a:rPr lang="en-US" sz="2400" dirty="0"/>
              <a:t>=";", header=TRUE) </a:t>
            </a:r>
          </a:p>
          <a:p>
            <a:pPr>
              <a:buFont typeface="Calibri" panose="020F0502020204030204" pitchFamily="34" charset="0"/>
              <a:buChar char="›"/>
            </a:pPr>
            <a:r>
              <a:rPr lang="en-US" sz="2400" dirty="0"/>
              <a:t># predicting y </a:t>
            </a:r>
          </a:p>
          <a:p>
            <a:pPr>
              <a:buFont typeface="Calibri" panose="020F0502020204030204" pitchFamily="34" charset="0"/>
              <a:buChar char="›"/>
            </a:pPr>
            <a:r>
              <a:rPr lang="en-US" sz="2400" dirty="0"/>
              <a:t>model  &lt;- </a:t>
            </a:r>
            <a:r>
              <a:rPr lang="en-US" sz="2400" dirty="0" err="1"/>
              <a:t>svm</a:t>
            </a:r>
            <a:r>
              <a:rPr lang="en-US" sz="2400" dirty="0"/>
              <a:t>(y~., data = </a:t>
            </a:r>
            <a:r>
              <a:rPr lang="en-US" sz="2400" dirty="0" err="1"/>
              <a:t>bank_data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R: Example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# short description of the model, e.g. number of support vectors, classes, etc.</a:t>
            </a:r>
          </a:p>
          <a:p>
            <a:pPr>
              <a:buFont typeface="Calibri" panose="020F0502020204030204" pitchFamily="34" charset="0"/>
              <a:buChar char="›"/>
            </a:pPr>
            <a:r>
              <a:rPr lang="en-US" sz="2400" dirty="0"/>
              <a:t>print(model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endParaRPr lang="en-US" sz="2400" dirty="0" smtClean="0"/>
          </a:p>
          <a:p>
            <a:pPr>
              <a:buFont typeface="Calibri" panose="020F0502020204030204" pitchFamily="34" charset="0"/>
              <a:buChar char="›"/>
            </a:pPr>
            <a:r>
              <a:rPr lang="en-US" sz="2400" dirty="0" smtClean="0"/>
              <a:t>summary(model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134360"/>
            <a:ext cx="2445492" cy="134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705477"/>
            <a:ext cx="2286000" cy="2112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92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R: Example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# tuning the model to achieve the lowest error rate, 10-fold cross-validation accuracy</a:t>
            </a:r>
          </a:p>
          <a:p>
            <a:pPr>
              <a:buFont typeface="Calibri" panose="020F0502020204030204" pitchFamily="34" charset="0"/>
              <a:buChar char="›"/>
            </a:pPr>
            <a:r>
              <a:rPr lang="en-US" sz="2400" dirty="0"/>
              <a:t>tuned &lt;- </a:t>
            </a:r>
            <a:r>
              <a:rPr lang="en-US" sz="2400" dirty="0" err="1"/>
              <a:t>tune.svm</a:t>
            </a:r>
            <a:r>
              <a:rPr lang="en-US" sz="2400" dirty="0"/>
              <a:t>(y~., data = </a:t>
            </a:r>
            <a:r>
              <a:rPr lang="en-US" sz="2400" dirty="0" err="1"/>
              <a:t>bank_data</a:t>
            </a:r>
            <a:r>
              <a:rPr lang="en-US" sz="2400" dirty="0"/>
              <a:t>, gamma = 10^(-6:-1), cost = 10^(1:2))</a:t>
            </a:r>
          </a:p>
          <a:p>
            <a:pPr>
              <a:buFont typeface="Calibri" panose="020F0502020204030204" pitchFamily="34" charset="0"/>
              <a:buChar char="›"/>
            </a:pPr>
            <a:r>
              <a:rPr lang="en-US" sz="2400" dirty="0"/>
              <a:t>summary(tuned)</a:t>
            </a:r>
            <a:endParaRPr lang="ru-RU" sz="2400" dirty="0"/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2971800" cy="3063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14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Appendix: Visualization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0801"/>
            <a:ext cx="8229600" cy="4040799"/>
          </a:xfrm>
        </p:spPr>
        <p:txBody>
          <a:bodyPr>
            <a:normAutofit/>
          </a:bodyPr>
          <a:lstStyle/>
          <a:p>
            <a:r>
              <a:rPr lang="en-US" sz="2800" dirty="0"/>
              <a:t>A visualization from Coursera https://class.coursera.org/ml-003/lecture/72, 07:12-9:00</a:t>
            </a:r>
          </a:p>
          <a:p>
            <a:endParaRPr lang="en-US" sz="28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305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IST687 – Applied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81800" cy="175260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End of Chapter 18 Audio Lecture</a:t>
            </a:r>
          </a:p>
          <a:p>
            <a:pPr algn="l">
              <a:spcBef>
                <a:spcPts val="600"/>
              </a:spcBef>
            </a:pPr>
            <a:r>
              <a:rPr lang="en-US" sz="4800" dirty="0" smtClean="0"/>
              <a:t>What’s Your Vector, Victor 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4338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Learning: Example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Train a machine learning algorithm to predict the weather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Collect weather data over a period of time</a:t>
            </a:r>
          </a:p>
          <a:p>
            <a:pPr lvl="2"/>
            <a:r>
              <a:rPr lang="en-US" dirty="0" smtClean="0"/>
              <a:t>Sunny, cloudy</a:t>
            </a:r>
          </a:p>
          <a:p>
            <a:pPr lvl="2"/>
            <a:r>
              <a:rPr lang="en-US" dirty="0" smtClean="0"/>
              <a:t>Temperature</a:t>
            </a:r>
          </a:p>
          <a:p>
            <a:pPr lvl="2"/>
            <a:r>
              <a:rPr lang="en-US" dirty="0" smtClean="0"/>
              <a:t>Barometer</a:t>
            </a:r>
          </a:p>
          <a:p>
            <a:pPr lvl="2"/>
            <a:r>
              <a:rPr lang="en-US" dirty="0" smtClean="0"/>
              <a:t>Wind speed &amp; direction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Train a machine learning algorithm with these collected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Collect more weather data and </a:t>
            </a:r>
            <a:r>
              <a:rPr lang="en-US" dirty="0" smtClean="0"/>
              <a:t>predict the weather </a:t>
            </a:r>
            <a:r>
              <a:rPr lang="en-US" dirty="0"/>
              <a:t>via our trained </a:t>
            </a:r>
            <a:r>
              <a:rPr lang="en-US" dirty="0" smtClean="0"/>
              <a:t>algorithm </a:t>
            </a:r>
            <a:r>
              <a:rPr lang="en-US" dirty="0"/>
              <a:t>and validate the prediction</a:t>
            </a:r>
          </a:p>
        </p:txBody>
      </p:sp>
    </p:spTree>
    <p:extLst>
      <p:ext uri="{BB962C8B-B14F-4D97-AF65-F5344CB8AC3E}">
        <p14:creationId xmlns:p14="http://schemas.microsoft.com/office/powerpoint/2010/main" val="10157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Learning: Other Examples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text categorization (e.g., spam filtering) </a:t>
            </a:r>
          </a:p>
          <a:p>
            <a:r>
              <a:rPr lang="en-US" dirty="0"/>
              <a:t>fraud detection </a:t>
            </a:r>
          </a:p>
          <a:p>
            <a:r>
              <a:rPr lang="en-US" dirty="0"/>
              <a:t>optical character recognition</a:t>
            </a:r>
          </a:p>
          <a:p>
            <a:r>
              <a:rPr lang="en-US" dirty="0"/>
              <a:t>machine vision (e.g., face detection)</a:t>
            </a:r>
          </a:p>
          <a:p>
            <a:r>
              <a:rPr lang="en-US" dirty="0"/>
              <a:t>natural-language processing (e.g., spoken language understanding) </a:t>
            </a:r>
          </a:p>
          <a:p>
            <a:r>
              <a:rPr lang="en-US" dirty="0"/>
              <a:t>market segmentation (e.g.: predict if customer will respond to promotion)</a:t>
            </a:r>
          </a:p>
          <a:p>
            <a:r>
              <a:rPr lang="en-US" dirty="0"/>
              <a:t>bioinformatics (e.g., classify proteins according to their function) </a:t>
            </a:r>
          </a:p>
        </p:txBody>
      </p:sp>
    </p:spTree>
    <p:extLst>
      <p:ext uri="{BB962C8B-B14F-4D97-AF65-F5344CB8AC3E}">
        <p14:creationId xmlns:p14="http://schemas.microsoft.com/office/powerpoint/2010/main" val="402190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Supervised Learning: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Substantial number of training cases that the algorithm can use to discover and mimic the underlying pattern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 the results of this process on a test data set to determine how well algorithm performed, i.e. “cross validate”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Cross Validate: the process of verifying that the trained algorithm can carry out its prediction or classification task accurately on novel data</a:t>
            </a:r>
          </a:p>
        </p:txBody>
      </p:sp>
    </p:spTree>
    <p:extLst>
      <p:ext uri="{BB962C8B-B14F-4D97-AF65-F5344CB8AC3E}">
        <p14:creationId xmlns:p14="http://schemas.microsoft.com/office/powerpoint/2010/main" val="95817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Evaluation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fundamental concepts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Training error</a:t>
            </a:r>
            <a:r>
              <a:rPr lang="en-US" dirty="0"/>
              <a:t>: train a model (e.g. a decision tree model) on the training data set, then test the model on the same training set. The error rate is called “training error”, which evaluates how well the model </a:t>
            </a:r>
            <a:r>
              <a:rPr lang="en-US" dirty="0">
                <a:solidFill>
                  <a:srgbClr val="FF0000"/>
                </a:solidFill>
              </a:rPr>
              <a:t>fits</a:t>
            </a:r>
            <a:r>
              <a:rPr lang="en-US" dirty="0"/>
              <a:t> the training data.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Test error</a:t>
            </a:r>
            <a:r>
              <a:rPr lang="en-US" dirty="0"/>
              <a:t>: test the model on a test data set that is different from the training set. The error rate is called “test error”, which evaluates how well the model </a:t>
            </a:r>
            <a:r>
              <a:rPr lang="en-US" dirty="0">
                <a:solidFill>
                  <a:srgbClr val="FF0000"/>
                </a:solidFill>
              </a:rPr>
              <a:t>generalizes</a:t>
            </a:r>
            <a:r>
              <a:rPr lang="en-US" dirty="0"/>
              <a:t> to unseen data.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984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Overfitting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Overfitting </a:t>
            </a:r>
            <a:r>
              <a:rPr lang="en-US" dirty="0"/>
              <a:t>means a model fits the training data very well, but generalizes to unseen data poorly.</a:t>
            </a:r>
          </a:p>
          <a:p>
            <a:r>
              <a:rPr lang="en-US" dirty="0"/>
              <a:t>How do I know if my model is overfitting?</a:t>
            </a:r>
          </a:p>
          <a:p>
            <a:pPr lvl="1"/>
            <a:r>
              <a:rPr lang="en-US" dirty="0"/>
              <a:t>Your model is overfitting if its </a:t>
            </a:r>
            <a:r>
              <a:rPr lang="en-US" dirty="0">
                <a:solidFill>
                  <a:srgbClr val="FF0000"/>
                </a:solidFill>
              </a:rPr>
              <a:t>training error is small </a:t>
            </a:r>
            <a:r>
              <a:rPr lang="en-US" dirty="0"/>
              <a:t>(fits well with training data), but </a:t>
            </a:r>
            <a:r>
              <a:rPr lang="en-US" dirty="0">
                <a:solidFill>
                  <a:srgbClr val="FF0000"/>
                </a:solidFill>
              </a:rPr>
              <a:t>the test error is large</a:t>
            </a:r>
            <a:r>
              <a:rPr lang="en-US" dirty="0"/>
              <a:t> (generalizes poorly to unseen data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8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7906</TotalTime>
  <Words>1971</Words>
  <Application>Microsoft Office PowerPoint</Application>
  <PresentationFormat>On-screen Show (4:3)</PresentationFormat>
  <Paragraphs>292</Paragraphs>
  <Slides>44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Franklin Gothic Medium</vt:lpstr>
      <vt:lpstr>Office Theme</vt:lpstr>
      <vt:lpstr>Visio</vt:lpstr>
      <vt:lpstr>IST687 – Applied Data Science</vt:lpstr>
      <vt:lpstr>Data Science</vt:lpstr>
      <vt:lpstr>Data Science</vt:lpstr>
      <vt:lpstr>Supervised Learning</vt:lpstr>
      <vt:lpstr>Supervised Learning: Example</vt:lpstr>
      <vt:lpstr>Supervised Learning: Other Examples</vt:lpstr>
      <vt:lpstr>Supervised Learning: Strategy</vt:lpstr>
      <vt:lpstr>Model Evaluation</vt:lpstr>
      <vt:lpstr>Overfitting</vt:lpstr>
      <vt:lpstr>Evaluation methods to Avoid Model Overfitting</vt:lpstr>
      <vt:lpstr>Hold-out Test</vt:lpstr>
      <vt:lpstr>Cross-Validation (CV)</vt:lpstr>
      <vt:lpstr>Hold-out Test vs. Cross Validation</vt:lpstr>
      <vt:lpstr>Evaluation Measures</vt:lpstr>
      <vt:lpstr>Evaluation Measures: Accuracy</vt:lpstr>
      <vt:lpstr>Evaluation Measures: Confusion matrix</vt:lpstr>
      <vt:lpstr>Evaluation Measures: Recall and Precision</vt:lpstr>
      <vt:lpstr>Support Vector Machine (SVM)</vt:lpstr>
      <vt:lpstr>What is SVM?</vt:lpstr>
      <vt:lpstr>What is SVM?</vt:lpstr>
      <vt:lpstr>What is SVM?</vt:lpstr>
      <vt:lpstr>What is SVM</vt:lpstr>
      <vt:lpstr>What is SVM</vt:lpstr>
      <vt:lpstr>SVM Pros and Cons</vt:lpstr>
      <vt:lpstr>R: Example 1</vt:lpstr>
      <vt:lpstr>R: Example 1</vt:lpstr>
      <vt:lpstr>R: Example 1</vt:lpstr>
      <vt:lpstr>R: Example 1</vt:lpstr>
      <vt:lpstr>R: Example 1</vt:lpstr>
      <vt:lpstr>R: Example 1</vt:lpstr>
      <vt:lpstr>R: Example 1</vt:lpstr>
      <vt:lpstr>R: Example 1</vt:lpstr>
      <vt:lpstr>R: Example 1</vt:lpstr>
      <vt:lpstr>R: Example 1</vt:lpstr>
      <vt:lpstr>Cost Parameter</vt:lpstr>
      <vt:lpstr>Cost Parameter</vt:lpstr>
      <vt:lpstr>R: Example 1</vt:lpstr>
      <vt:lpstr>R: Example 1</vt:lpstr>
      <vt:lpstr>R: Example 2</vt:lpstr>
      <vt:lpstr>R: Example 2</vt:lpstr>
      <vt:lpstr>R: Example 2</vt:lpstr>
      <vt:lpstr>R: Example 2</vt:lpstr>
      <vt:lpstr>Appendix: Visualization</vt:lpstr>
      <vt:lpstr>IST687 – Applied Data Science</vt:lpstr>
    </vt:vector>
  </TitlesOfParts>
  <Company>Syracuse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Peggy M Brown</dc:creator>
  <cp:lastModifiedBy>Ivan Shamshurin</cp:lastModifiedBy>
  <cp:revision>339</cp:revision>
  <dcterms:created xsi:type="dcterms:W3CDTF">2013-01-23T22:13:02Z</dcterms:created>
  <dcterms:modified xsi:type="dcterms:W3CDTF">2015-11-19T04:36:03Z</dcterms:modified>
</cp:coreProperties>
</file>