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224" autoAdjust="0"/>
  </p:normalViewPr>
  <p:slideViewPr>
    <p:cSldViewPr snapToGrid="0">
      <p:cViewPr>
        <p:scale>
          <a:sx n="65" d="100"/>
          <a:sy n="65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9D624-6263-4846-AF5C-F2AE20E406CB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5B1C0-3935-4C1C-9915-AC8D494464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8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scale of 0 to 10 with 10 being extremely likely, how likely are you to recommend our company to a friend or colleague?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did you give us that score?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can we do to earn a 10?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5B1C0-3935-4C1C-9915-AC8D494464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4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9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0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1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4E5189-0973-4C0E-85EF-9CF74FA863BB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048" y="1"/>
            <a:ext cx="12188952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72" y="5308270"/>
            <a:ext cx="3617590" cy="8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1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2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2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2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8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6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2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8D7-F252-46DB-B3FB-89900E308D1A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2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38D7-F252-46DB-B3FB-89900E308D1A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360F-0E6A-4A6F-BC11-8DA068A1B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7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750" y="5003680"/>
            <a:ext cx="8607878" cy="146304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Applied Data Science</a:t>
            </a:r>
            <a:br>
              <a:rPr lang="en-US" sz="4000" dirty="0" smtClean="0"/>
            </a:br>
            <a:r>
              <a:rPr lang="en-US" sz="1600" dirty="0" smtClean="0"/>
              <a:t>Harsh | Jash | Shrutik | Charan | Priyanka</a:t>
            </a:r>
            <a:endParaRPr lang="en-US" sz="4000" dirty="0"/>
          </a:p>
        </p:txBody>
      </p:sp>
      <p:pic>
        <p:nvPicPr>
          <p:cNvPr id="3" name="Picture Placeholder 2" descr="Group of students working in the iSchool's Nexis research center." title="Students in Nexis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8" b="21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60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267523"/>
              </p:ext>
            </p:extLst>
          </p:nvPr>
        </p:nvGraphicFramePr>
        <p:xfrm>
          <a:off x="3052689" y="376653"/>
          <a:ext cx="6398042" cy="522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Acrobat Document" r:id="rId3" imgW="3885946" imgH="3171689" progId="AcroExch.Document.11">
                  <p:embed/>
                </p:oleObj>
              </mc:Choice>
              <mc:Fallback>
                <p:oleObj name="Acrobat Document" r:id="rId3" imgW="3885946" imgH="3171689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2689" y="376653"/>
                        <a:ext cx="6398042" cy="5222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68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65161"/>
              </p:ext>
            </p:extLst>
          </p:nvPr>
        </p:nvGraphicFramePr>
        <p:xfrm>
          <a:off x="3130492" y="433709"/>
          <a:ext cx="6604352" cy="5390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Acrobat Document" r:id="rId3" imgW="3885946" imgH="3171689" progId="AcroExch.Document.11">
                  <p:embed/>
                </p:oleObj>
              </mc:Choice>
              <mc:Fallback>
                <p:oleObj name="Acrobat Document" r:id="rId3" imgW="3885946" imgH="3171689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0492" y="433709"/>
                        <a:ext cx="6604352" cy="5390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59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645512"/>
              </p:ext>
            </p:extLst>
          </p:nvPr>
        </p:nvGraphicFramePr>
        <p:xfrm>
          <a:off x="2391459" y="112493"/>
          <a:ext cx="7723212" cy="6303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Acrobat Document" r:id="rId3" imgW="3885946" imgH="3171689" progId="AcroExch.Document.11">
                  <p:embed/>
                </p:oleObj>
              </mc:Choice>
              <mc:Fallback>
                <p:oleObj name="Acrobat Document" r:id="rId3" imgW="3885946" imgH="3171689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1459" y="112493"/>
                        <a:ext cx="7723212" cy="6303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3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231601"/>
              </p:ext>
            </p:extLst>
          </p:nvPr>
        </p:nvGraphicFramePr>
        <p:xfrm>
          <a:off x="0" y="-1"/>
          <a:ext cx="12191999" cy="8896489"/>
        </p:xfrm>
        <a:graphic>
          <a:graphicData uri="http://schemas.openxmlformats.org/drawingml/2006/table">
            <a:tbl>
              <a:tblPr/>
              <a:tblGrid>
                <a:gridCol w="12191999"/>
              </a:tblGrid>
              <a:tr h="6620811">
                <a:tc>
                  <a:txBody>
                    <a:bodyPr/>
                    <a:lstStyle/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rgbClr val="CC7833"/>
                          </a:solidFill>
                          <a:effectLst/>
                          <a:latin typeface="Lucida Console" panose="020B0609040504020204" pitchFamily="49" charset="0"/>
                        </a:rPr>
                        <a:t>fun(sfData,94133</a:t>
                      </a:r>
                      <a:r>
                        <a:rPr lang="en-US" sz="2000" dirty="0">
                          <a:solidFill>
                            <a:srgbClr val="CC7833"/>
                          </a:solidFill>
                          <a:effectLst/>
                          <a:latin typeface="Lucida Console" panose="020B0609040504020204" pitchFamily="49" charset="0"/>
                        </a:rPr>
                        <a:t>) </a:t>
                      </a:r>
                      <a:endParaRPr lang="en-US" sz="2000" dirty="0" smtClean="0">
                        <a:solidFill>
                          <a:srgbClr val="CC7833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"Desired Overall Satisfaction: 8.59375"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"Current Overall Satisfaction: </a:t>
                      </a: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7.80392156862745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"Desired Tranquility: 8.45454545454546"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"Current Tranquility: 6.8"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"Desired Hotel Condition: 8.904"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"Current Hotel Condition: 6.52941176470588"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"Desired Customer Service: 8.992"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"Current Customer Service: 7.80392156862745"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"Desired Staff Cared: 8.72058823529412"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"Current Staff Cared: </a:t>
                      </a: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7.80952380952381“</a:t>
                      </a: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"Desired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Convention_PL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: Y"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"Current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Convention_PL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: N"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"Desired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Pool.Outdoor_PL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: N"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"Current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Pool.Outdoor_PL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: Y"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"Desired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Regency.Grand.Club_PL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: Y"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"Current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Regency.Grand.Club_PL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: N"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"Desired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Self.Parking_PL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: Y" </a:t>
                      </a:r>
                      <a:endParaRPr lang="en-US" sz="2000" dirty="0" smtClean="0">
                        <a:solidFill>
                          <a:schemeClr val="bg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342900" indent="-34290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1] "Current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Self.Parking_PL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Lucida Console" panose="020B0609040504020204" pitchFamily="49" charset="0"/>
                        </a:rPr>
                        <a:t>: N" </a:t>
                      </a: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</a:tr>
              <a:tr h="711149">
                <a:tc>
                  <a:txBody>
                    <a:bodyPr/>
                    <a:lstStyle/>
                    <a:p>
                      <a:pPr algn="l" fontAlgn="t"/>
                      <a:endParaRPr lang="en-US" sz="100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</a:tr>
              <a:tr h="10904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CC7833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1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9727" y="1983545"/>
            <a:ext cx="9720073" cy="3985998"/>
          </a:xfrm>
        </p:spPr>
        <p:txBody>
          <a:bodyPr>
            <a:normAutofit/>
          </a:bodyPr>
          <a:lstStyle/>
          <a:p>
            <a:r>
              <a:rPr lang="en-US" sz="3000" spc="200" dirty="0" smtClean="0">
                <a:latin typeface="+mj-lt"/>
                <a:ea typeface="+mj-ea"/>
                <a:cs typeface="+mj-cs"/>
              </a:rPr>
              <a:t> Problem Statement and Scope</a:t>
            </a:r>
          </a:p>
          <a:p>
            <a:r>
              <a:rPr lang="en-US" sz="3000" spc="200" dirty="0" smtClean="0">
                <a:latin typeface="+mj-lt"/>
                <a:ea typeface="+mj-ea"/>
                <a:cs typeface="+mj-cs"/>
              </a:rPr>
              <a:t> Query Results</a:t>
            </a:r>
          </a:p>
          <a:p>
            <a:r>
              <a:rPr lang="en-US" sz="3000" spc="200" dirty="0" smtClean="0">
                <a:latin typeface="+mj-lt"/>
                <a:ea typeface="+mj-ea"/>
                <a:cs typeface="+mj-cs"/>
              </a:rPr>
              <a:t> NPS</a:t>
            </a:r>
          </a:p>
          <a:p>
            <a:r>
              <a:rPr lang="en-US" sz="3000" spc="200" dirty="0">
                <a:latin typeface="+mj-lt"/>
                <a:ea typeface="+mj-ea"/>
                <a:cs typeface="+mj-cs"/>
              </a:rPr>
              <a:t> </a:t>
            </a:r>
            <a:r>
              <a:rPr lang="en-US" sz="3000" spc="200" dirty="0" smtClean="0">
                <a:latin typeface="+mj-lt"/>
                <a:ea typeface="+mj-ea"/>
                <a:cs typeface="+mj-cs"/>
              </a:rPr>
              <a:t>Questions</a:t>
            </a:r>
          </a:p>
          <a:p>
            <a:endParaRPr lang="en-US" sz="4300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4300" spc="2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4300" spc="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234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9727" y="1983545"/>
            <a:ext cx="9720073" cy="39859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Performing data </a:t>
            </a:r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nalysis to find out prime reasons for existing </a:t>
            </a:r>
            <a:r>
              <a:rPr lang="en-US" dirty="0" smtClean="0">
                <a:latin typeface="+mj-lt"/>
              </a:rPr>
              <a:t>customers’ reviews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Scope of our project is limited to hotels in United States</a:t>
            </a:r>
          </a:p>
          <a:p>
            <a:r>
              <a:rPr lang="en-US" dirty="0" smtClean="0">
                <a:latin typeface="+mj-lt"/>
              </a:rPr>
              <a:t>Focus is on those customers whose likelihood to recommend is less than 8 (</a:t>
            </a:r>
            <a:r>
              <a:rPr lang="en-US" dirty="0" smtClean="0">
                <a:latin typeface="+mj-lt"/>
              </a:rPr>
              <a:t>Passives &amp; Detractors)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584066"/>
            <a:ext cx="10515600" cy="1325563"/>
          </a:xfrm>
        </p:spPr>
        <p:txBody>
          <a:bodyPr/>
          <a:lstStyle/>
          <a:p>
            <a:r>
              <a:rPr lang="en-US" dirty="0" smtClean="0"/>
              <a:t>Top 5 Cities with most Detractors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56103"/>
              </p:ext>
            </p:extLst>
          </p:nvPr>
        </p:nvGraphicFramePr>
        <p:xfrm>
          <a:off x="838200" y="1795326"/>
          <a:ext cx="7946571" cy="445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1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82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0506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+mj-lt"/>
                        </a:rPr>
                        <a:t>City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+mj-lt"/>
                        </a:rPr>
                        <a:t>Detractors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+mj-lt"/>
                        </a:rPr>
                        <a:t>Passive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9819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 Francisco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9819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Atlanta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9819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York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9819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 Diego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9819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 Antonio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7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571187"/>
            <a:ext cx="10515600" cy="1325563"/>
          </a:xfrm>
        </p:spPr>
        <p:txBody>
          <a:bodyPr/>
          <a:lstStyle/>
          <a:p>
            <a:r>
              <a:rPr lang="en-US" dirty="0" smtClean="0"/>
              <a:t>Sample Queries Results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798480" y="1913079"/>
            <a:ext cx="7186421" cy="39859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80% of the customers (couples) whose purpose of visit was </a:t>
            </a:r>
            <a:r>
              <a:rPr lang="en-US" u="sng" dirty="0" smtClean="0">
                <a:latin typeface="+mj-lt"/>
              </a:rPr>
              <a:t>Leisure</a:t>
            </a:r>
            <a:r>
              <a:rPr lang="en-US" dirty="0" smtClean="0">
                <a:latin typeface="+mj-lt"/>
              </a:rPr>
              <a:t> could be detractors because the hotel had no </a:t>
            </a:r>
            <a:r>
              <a:rPr lang="en-US" u="sng" dirty="0" smtClean="0">
                <a:latin typeface="+mj-lt"/>
              </a:rPr>
              <a:t>Spa Service</a:t>
            </a:r>
          </a:p>
          <a:p>
            <a:endParaRPr lang="en-US" u="sng" dirty="0" smtClean="0">
              <a:latin typeface="+mj-lt"/>
            </a:endParaRPr>
          </a:p>
          <a:p>
            <a:r>
              <a:rPr lang="en-US" u="sng" dirty="0" smtClean="0">
                <a:latin typeface="+mj-lt"/>
              </a:rPr>
              <a:t>98%</a:t>
            </a:r>
            <a:r>
              <a:rPr lang="en-US" dirty="0" smtClean="0">
                <a:latin typeface="+mj-lt"/>
              </a:rPr>
              <a:t> of the </a:t>
            </a:r>
            <a:r>
              <a:rPr lang="en-US" u="sng" dirty="0" smtClean="0">
                <a:latin typeface="+mj-lt"/>
              </a:rPr>
              <a:t>Female</a:t>
            </a:r>
            <a:r>
              <a:rPr lang="en-US" dirty="0" smtClean="0">
                <a:latin typeface="+mj-lt"/>
              </a:rPr>
              <a:t> customers whose purpose of visit was </a:t>
            </a:r>
            <a:r>
              <a:rPr lang="en-US" u="sng" dirty="0" smtClean="0">
                <a:latin typeface="+mj-lt"/>
              </a:rPr>
              <a:t>Leisure</a:t>
            </a:r>
            <a:r>
              <a:rPr lang="en-US" dirty="0" smtClean="0">
                <a:latin typeface="+mj-lt"/>
              </a:rPr>
              <a:t> might be detractors because the hotel had no </a:t>
            </a:r>
            <a:r>
              <a:rPr lang="en-US" u="sng" dirty="0" smtClean="0">
                <a:latin typeface="+mj-lt"/>
              </a:rPr>
              <a:t>Boutique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</a:p>
          <a:p>
            <a:pPr>
              <a:buFont typeface="Wingdings" charset="2"/>
              <a:buChar char="§"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34" y="3639938"/>
            <a:ext cx="3991532" cy="21148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1" y="1265087"/>
            <a:ext cx="3993065" cy="207406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749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571187"/>
            <a:ext cx="10515600" cy="1325563"/>
          </a:xfrm>
        </p:spPr>
        <p:txBody>
          <a:bodyPr/>
          <a:lstStyle/>
          <a:p>
            <a:r>
              <a:rPr lang="en-US" dirty="0" smtClean="0"/>
              <a:t>Sample Queries Results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798480" y="1896750"/>
            <a:ext cx="7186421" cy="398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u="sng" dirty="0">
                <a:latin typeface="+mj-lt"/>
              </a:rPr>
              <a:t>73% </a:t>
            </a:r>
            <a:r>
              <a:rPr lang="en-US" dirty="0">
                <a:latin typeface="+mj-lt"/>
              </a:rPr>
              <a:t>of the </a:t>
            </a:r>
            <a:r>
              <a:rPr lang="en-US" dirty="0" smtClean="0">
                <a:latin typeface="+mj-lt"/>
              </a:rPr>
              <a:t>customers </a:t>
            </a:r>
            <a:r>
              <a:rPr lang="en-US" dirty="0">
                <a:latin typeface="+mj-lt"/>
              </a:rPr>
              <a:t>in </a:t>
            </a:r>
            <a:r>
              <a:rPr lang="en-US" u="sng" dirty="0">
                <a:latin typeface="+mj-lt"/>
              </a:rPr>
              <a:t>San Diego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whose purpose of visit was </a:t>
            </a:r>
            <a:r>
              <a:rPr lang="en-US" u="sng" dirty="0" smtClean="0">
                <a:latin typeface="+mj-lt"/>
              </a:rPr>
              <a:t>Business</a:t>
            </a:r>
            <a:r>
              <a:rPr lang="en-US" dirty="0" smtClean="0">
                <a:latin typeface="+mj-lt"/>
              </a:rPr>
              <a:t> were </a:t>
            </a:r>
            <a:r>
              <a:rPr lang="en-US" dirty="0">
                <a:latin typeface="+mj-lt"/>
              </a:rPr>
              <a:t>possibly detractors because of </a:t>
            </a:r>
            <a:r>
              <a:rPr lang="en-US" u="sng" dirty="0">
                <a:latin typeface="+mj-lt"/>
              </a:rPr>
              <a:t>poor guest </a:t>
            </a:r>
            <a:r>
              <a:rPr lang="en-US" u="sng" dirty="0" smtClean="0">
                <a:latin typeface="+mj-lt"/>
              </a:rPr>
              <a:t>rooms</a:t>
            </a:r>
          </a:p>
          <a:p>
            <a:endParaRPr lang="en-US" u="sng" dirty="0">
              <a:latin typeface="+mj-lt"/>
            </a:endParaRPr>
          </a:p>
          <a:p>
            <a:r>
              <a:rPr lang="en-US" u="sng" dirty="0">
                <a:latin typeface="+mj-lt"/>
              </a:rPr>
              <a:t>70% </a:t>
            </a:r>
            <a:r>
              <a:rPr lang="en-US" dirty="0">
                <a:latin typeface="+mj-lt"/>
              </a:rPr>
              <a:t>of the </a:t>
            </a:r>
            <a:r>
              <a:rPr lang="en-US" dirty="0" smtClean="0">
                <a:latin typeface="+mj-lt"/>
              </a:rPr>
              <a:t>customers </a:t>
            </a:r>
            <a:r>
              <a:rPr lang="en-US" dirty="0">
                <a:latin typeface="+mj-lt"/>
              </a:rPr>
              <a:t>in </a:t>
            </a:r>
            <a:r>
              <a:rPr lang="en-US" u="sng" dirty="0">
                <a:latin typeface="+mj-lt"/>
              </a:rPr>
              <a:t>San Francisco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whose purpose of visit was </a:t>
            </a:r>
            <a:r>
              <a:rPr lang="en-US" u="sng" dirty="0" smtClean="0">
                <a:latin typeface="+mj-lt"/>
              </a:rPr>
              <a:t>Business</a:t>
            </a:r>
            <a:r>
              <a:rPr lang="en-US" dirty="0" smtClean="0">
                <a:latin typeface="+mj-lt"/>
              </a:rPr>
              <a:t> were </a:t>
            </a:r>
            <a:r>
              <a:rPr lang="en-US" dirty="0">
                <a:latin typeface="+mj-lt"/>
              </a:rPr>
              <a:t>possibly detractors because of </a:t>
            </a:r>
            <a:r>
              <a:rPr lang="en-US" u="sng" dirty="0">
                <a:latin typeface="+mj-lt"/>
              </a:rPr>
              <a:t>poor </a:t>
            </a:r>
            <a:r>
              <a:rPr lang="en-US" u="sng" dirty="0" smtClean="0">
                <a:latin typeface="+mj-lt"/>
              </a:rPr>
              <a:t>condition of hotel</a:t>
            </a:r>
            <a:endParaRPr lang="en-US" u="sng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48" y="1614616"/>
            <a:ext cx="4319467" cy="2033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48" y="3991030"/>
            <a:ext cx="4233249" cy="19929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24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On a scale of 0 to 10 with 10 being extremely likely, how likely are you to recommend our company to a friend or colleague?</a:t>
            </a:r>
          </a:p>
          <a:p>
            <a:r>
              <a:rPr lang="en-US" dirty="0">
                <a:latin typeface="+mj-lt"/>
              </a:rPr>
              <a:t>Why did you give us that score?</a:t>
            </a:r>
          </a:p>
          <a:p>
            <a:r>
              <a:rPr lang="en-US" dirty="0">
                <a:latin typeface="+mj-lt"/>
              </a:rPr>
              <a:t>What can we do to earn a 10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75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624382"/>
              </p:ext>
            </p:extLst>
          </p:nvPr>
        </p:nvGraphicFramePr>
        <p:xfrm>
          <a:off x="2966354" y="318221"/>
          <a:ext cx="6712218" cy="5478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3" imgW="3885946" imgH="3171689" progId="AcroExch.Document.11">
                  <p:embed/>
                </p:oleObj>
              </mc:Choice>
              <mc:Fallback>
                <p:oleObj name="Acrobat Document" r:id="rId3" imgW="3885946" imgH="3171689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6354" y="318221"/>
                        <a:ext cx="6712218" cy="5478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"Desired Spa Service: Y" [1] "Current Spa Service: N"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202261"/>
              </p:ext>
            </p:extLst>
          </p:nvPr>
        </p:nvGraphicFramePr>
        <p:xfrm>
          <a:off x="2614662" y="211018"/>
          <a:ext cx="7119306" cy="5811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Acrobat Document" r:id="rId3" imgW="3885946" imgH="3171689" progId="AcroExch.Document.11">
                  <p:embed/>
                </p:oleObj>
              </mc:Choice>
              <mc:Fallback>
                <p:oleObj name="Acrobat Document" r:id="rId3" imgW="3885946" imgH="3171689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4662" y="211018"/>
                        <a:ext cx="7119306" cy="5811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53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470</Words>
  <Application>Microsoft Office PowerPoint</Application>
  <PresentationFormat>Widescreen</PresentationFormat>
  <Paragraphs>87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Lucida Console</vt:lpstr>
      <vt:lpstr>Wingdings</vt:lpstr>
      <vt:lpstr>Office Theme</vt:lpstr>
      <vt:lpstr>Adobe Acrobat Document</vt:lpstr>
      <vt:lpstr>Applied Data Science Harsh | Jash | Shrutik | Charan | Priyanka</vt:lpstr>
      <vt:lpstr>OVERVIEW</vt:lpstr>
      <vt:lpstr>PROBLEM STATEMENT</vt:lpstr>
      <vt:lpstr>Top 5 Cities with most Detractors</vt:lpstr>
      <vt:lpstr>Sample Queries Results</vt:lpstr>
      <vt:lpstr>Sample Queries Results</vt:lpstr>
      <vt:lpstr>NPS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Harsh | Jash | Shrutik | Charan | Priyanka</dc:title>
  <dc:creator>Harsh Manoj Avlani</dc:creator>
  <cp:lastModifiedBy>Shrutik katchhi</cp:lastModifiedBy>
  <cp:revision>32</cp:revision>
  <dcterms:created xsi:type="dcterms:W3CDTF">2016-04-20T18:16:45Z</dcterms:created>
  <dcterms:modified xsi:type="dcterms:W3CDTF">2016-04-21T15:46:39Z</dcterms:modified>
</cp:coreProperties>
</file>