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PT Sans Narrow"/>
      <p:regular r:id="rId20"/>
      <p:bold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regular.fntdata"/><Relationship Id="rId22" Type="http://schemas.openxmlformats.org/officeDocument/2006/relationships/font" Target="fonts/OpenSans-regular.fntdata"/><Relationship Id="rId21" Type="http://schemas.openxmlformats.org/officeDocument/2006/relationships/font" Target="fonts/PTSansNarrow-bold.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97eff09ed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697eff09ed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97eff09e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697eff09e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698029b57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698029b57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98029b57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698029b57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98029b57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98029b57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6529f1cb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6529f1cb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6559aa6f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6559aa6f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6559aa6f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6559aa6f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97eff09e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697eff09e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3">
    <p:bg>
      <p:bgPr>
        <a:solidFill>
          <a:schemeClr val="dk1"/>
        </a:solidFill>
      </p:bgPr>
    </p:bg>
    <p:spTree>
      <p:nvGrpSpPr>
        <p:cNvPr id="62" name="Shape 62"/>
        <p:cNvGrpSpPr/>
        <p:nvPr/>
      </p:nvGrpSpPr>
      <p:grpSpPr>
        <a:xfrm>
          <a:off x="0" y="0"/>
          <a:ext cx="0" cy="0"/>
          <a:chOff x="0" y="0"/>
          <a:chExt cx="0" cy="0"/>
        </a:xfrm>
      </p:grpSpPr>
      <p:cxnSp>
        <p:nvCxnSpPr>
          <p:cNvPr id="63" name="Google Shape;63;p13"/>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64" name="Google Shape;64;p13"/>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65" name="Google Shape;65;p13"/>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66" name="Google Shape;66;p13"/>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67" name="Google Shape;67;p13"/>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68" name="Google Shape;68;p1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p>
            <a:pPr indent="457200" lvl="0" marL="457200" rtl="0" algn="l">
              <a:spcBef>
                <a:spcPts val="0"/>
              </a:spcBef>
              <a:spcAft>
                <a:spcPts val="0"/>
              </a:spcAft>
              <a:buNone/>
            </a:pPr>
            <a:r>
              <a:rPr lang="en" sz="3800"/>
              <a:t>ANALYTICAL STUDY OF </a:t>
            </a:r>
            <a:endParaRPr sz="3800"/>
          </a:p>
          <a:p>
            <a:pPr indent="457200" lvl="0" marL="457200" rtl="0" algn="l">
              <a:spcBef>
                <a:spcPts val="0"/>
              </a:spcBef>
              <a:spcAft>
                <a:spcPts val="0"/>
              </a:spcAft>
              <a:buNone/>
            </a:pPr>
            <a:r>
              <a:rPr lang="en" sz="3800"/>
              <a:t>DURGA MEDICAL HALL</a:t>
            </a:r>
            <a:endParaRPr sz="3800"/>
          </a:p>
        </p:txBody>
      </p:sp>
      <p:sp>
        <p:nvSpPr>
          <p:cNvPr id="74" name="Google Shape;74;p14"/>
          <p:cNvSpPr txBox="1"/>
          <p:nvPr>
            <p:ph idx="1" type="subTitle"/>
          </p:nvPr>
        </p:nvSpPr>
        <p:spPr>
          <a:xfrm>
            <a:off x="729625" y="2509575"/>
            <a:ext cx="7688100" cy="2328000"/>
          </a:xfrm>
          <a:prstGeom prst="rect">
            <a:avLst/>
          </a:prstGeom>
          <a:ln cap="flat" cmpd="sng" w="9525">
            <a:solidFill>
              <a:schemeClr val="dk2"/>
            </a:solidFill>
            <a:prstDash val="solid"/>
            <a:round/>
            <a:headEnd len="sm" w="sm" type="none"/>
            <a:tailEnd len="sm" w="sm" type="none"/>
          </a:ln>
        </p:spPr>
        <p:txBody>
          <a:bodyPr anchorCtr="0" anchor="b" bIns="91425" lIns="91425" spcFirstLastPara="1" rIns="91425" wrap="square" tIns="91425">
            <a:normAutofit fontScale="77500" lnSpcReduction="20000"/>
          </a:bodyPr>
          <a:lstStyle/>
          <a:p>
            <a:pPr indent="457200" lvl="0" marL="1371600" rtl="0" algn="l">
              <a:spcBef>
                <a:spcPts val="0"/>
              </a:spcBef>
              <a:spcAft>
                <a:spcPts val="0"/>
              </a:spcAft>
              <a:buNone/>
            </a:pPr>
            <a:r>
              <a:rPr lang="en" sz="3035"/>
              <a:t>BUSINESS DATA MANAGEMENT</a:t>
            </a:r>
            <a:endParaRPr sz="3035"/>
          </a:p>
          <a:p>
            <a:pPr indent="457200" lvl="0" marL="1828800" rtl="0" algn="l">
              <a:spcBef>
                <a:spcPts val="0"/>
              </a:spcBef>
              <a:spcAft>
                <a:spcPts val="0"/>
              </a:spcAft>
              <a:buNone/>
            </a:pPr>
            <a:r>
              <a:rPr lang="en" sz="3035"/>
              <a:t>CAPSTONE PROJECT			</a:t>
            </a:r>
            <a:endParaRPr sz="3035"/>
          </a:p>
          <a:p>
            <a:pPr indent="457200" lvl="0" marL="1828800" rtl="0" algn="l">
              <a:spcBef>
                <a:spcPts val="0"/>
              </a:spcBef>
              <a:spcAft>
                <a:spcPts val="0"/>
              </a:spcAft>
              <a:buNone/>
            </a:pPr>
            <a:r>
              <a:t/>
            </a:r>
            <a:endParaRPr/>
          </a:p>
          <a:p>
            <a:pPr indent="457200" lvl="0" marL="1828800" rtl="0" algn="l">
              <a:lnSpc>
                <a:spcPct val="107916"/>
              </a:lnSpc>
              <a:spcBef>
                <a:spcPts val="0"/>
              </a:spcBef>
              <a:spcAft>
                <a:spcPts val="0"/>
              </a:spcAft>
              <a:buNone/>
            </a:pPr>
            <a:r>
              <a:rPr lang="en" sz="2067">
                <a:solidFill>
                  <a:srgbClr val="000000"/>
                </a:solidFill>
                <a:latin typeface="Calibri"/>
                <a:ea typeface="Calibri"/>
                <a:cs typeface="Calibri"/>
                <a:sym typeface="Calibri"/>
              </a:rPr>
              <a:t>Name: SHRUTI KUMARI   						</a:t>
            </a:r>
            <a:endParaRPr sz="2067">
              <a:solidFill>
                <a:srgbClr val="000000"/>
              </a:solidFill>
              <a:latin typeface="Calibri"/>
              <a:ea typeface="Calibri"/>
              <a:cs typeface="Calibri"/>
              <a:sym typeface="Calibri"/>
            </a:endParaRPr>
          </a:p>
          <a:p>
            <a:pPr indent="457200" lvl="0" marL="1828800" rtl="0" algn="l">
              <a:lnSpc>
                <a:spcPct val="107916"/>
              </a:lnSpc>
              <a:spcBef>
                <a:spcPts val="800"/>
              </a:spcBef>
              <a:spcAft>
                <a:spcPts val="0"/>
              </a:spcAft>
              <a:buNone/>
            </a:pPr>
            <a:r>
              <a:rPr lang="en" sz="2067">
                <a:solidFill>
                  <a:srgbClr val="000000"/>
                </a:solidFill>
                <a:latin typeface="Calibri"/>
                <a:ea typeface="Calibri"/>
                <a:cs typeface="Calibri"/>
                <a:sym typeface="Calibri"/>
              </a:rPr>
              <a:t>ROLL NO : 22F3001953</a:t>
            </a:r>
            <a:endParaRPr sz="2067">
              <a:solidFill>
                <a:srgbClr val="000000"/>
              </a:solidFill>
              <a:latin typeface="Calibri"/>
              <a:ea typeface="Calibri"/>
              <a:cs typeface="Calibri"/>
              <a:sym typeface="Calibri"/>
            </a:endParaRPr>
          </a:p>
          <a:p>
            <a:pPr indent="457200" lvl="0" marL="1828800" rtl="0" algn="l">
              <a:lnSpc>
                <a:spcPct val="107916"/>
              </a:lnSpc>
              <a:spcBef>
                <a:spcPts val="800"/>
              </a:spcBef>
              <a:spcAft>
                <a:spcPts val="0"/>
              </a:spcAft>
              <a:buNone/>
            </a:pPr>
            <a:r>
              <a:rPr lang="en" sz="2067">
                <a:solidFill>
                  <a:srgbClr val="000000"/>
                </a:solidFill>
                <a:latin typeface="Calibri"/>
                <a:ea typeface="Calibri"/>
                <a:cs typeface="Calibri"/>
                <a:sym typeface="Calibri"/>
              </a:rPr>
              <a:t>EMAIL : 22f3001953@ds.study.iitm.in</a:t>
            </a:r>
            <a:endParaRPr sz="2067">
              <a:solidFill>
                <a:srgbClr val="000000"/>
              </a:solidFill>
              <a:latin typeface="Calibri"/>
              <a:ea typeface="Calibri"/>
              <a:cs typeface="Calibri"/>
              <a:sym typeface="Calibri"/>
            </a:endParaRPr>
          </a:p>
          <a:p>
            <a:pPr indent="457200" lvl="0" marL="1828800" rtl="0" algn="l">
              <a:lnSpc>
                <a:spcPct val="107916"/>
              </a:lnSpc>
              <a:spcBef>
                <a:spcPts val="800"/>
              </a:spcBef>
              <a:spcAft>
                <a:spcPts val="0"/>
              </a:spcAft>
              <a:buNone/>
            </a:pPr>
            <a:r>
              <a:t/>
            </a:r>
            <a:endParaRPr sz="1200">
              <a:solidFill>
                <a:srgbClr val="000000"/>
              </a:solidFill>
              <a:latin typeface="Calibri"/>
              <a:ea typeface="Calibri"/>
              <a:cs typeface="Calibri"/>
              <a:sym typeface="Calibri"/>
            </a:endParaRPr>
          </a:p>
          <a:p>
            <a:pPr indent="0" lvl="0" marL="0" rtl="0" algn="l">
              <a:spcBef>
                <a:spcPts val="800"/>
              </a:spcBef>
              <a:spcAft>
                <a:spcPts val="0"/>
              </a:spcAft>
              <a:buNone/>
            </a:pPr>
            <a:r>
              <a:t/>
            </a:r>
            <a:endParaRPr/>
          </a:p>
        </p:txBody>
      </p:sp>
      <p:pic>
        <p:nvPicPr>
          <p:cNvPr descr="IIT Madras - Wikipedia" id="75" name="Google Shape;75;p14"/>
          <p:cNvPicPr preferRelativeResize="0"/>
          <p:nvPr/>
        </p:nvPicPr>
        <p:blipFill>
          <a:blip r:embed="rId3">
            <a:alphaModFix/>
          </a:blip>
          <a:stretch>
            <a:fillRect/>
          </a:stretch>
        </p:blipFill>
        <p:spPr>
          <a:xfrm>
            <a:off x="6522025" y="2886175"/>
            <a:ext cx="1710925" cy="1409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idx="1" type="body"/>
          </p:nvPr>
        </p:nvSpPr>
        <p:spPr>
          <a:xfrm>
            <a:off x="387900" y="841700"/>
            <a:ext cx="8368200" cy="346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		</a:t>
            </a:r>
            <a:r>
              <a:rPr b="1" lang="en" sz="2000">
                <a:solidFill>
                  <a:srgbClr val="0D0D0D"/>
                </a:solidFill>
              </a:rPr>
              <a:t>I extend my heartfelt gratitude to Dr. Ashwin and </a:t>
            </a:r>
            <a:endParaRPr b="1" sz="2000">
              <a:solidFill>
                <a:srgbClr val="0D0D0D"/>
              </a:solidFill>
            </a:endParaRPr>
          </a:p>
          <a:p>
            <a:pPr indent="0" lvl="0" marL="914400" rtl="0" algn="l">
              <a:spcBef>
                <a:spcPts val="1200"/>
              </a:spcBef>
              <a:spcAft>
                <a:spcPts val="0"/>
              </a:spcAft>
              <a:buNone/>
            </a:pPr>
            <a:r>
              <a:rPr b="1" lang="en" sz="2000">
                <a:solidFill>
                  <a:srgbClr val="0D0D0D"/>
                </a:solidFill>
              </a:rPr>
              <a:t>Dr. Aaditya for their invaluable guidance and support</a:t>
            </a:r>
            <a:endParaRPr b="1" sz="2000">
              <a:solidFill>
                <a:srgbClr val="0D0D0D"/>
              </a:solidFill>
            </a:endParaRPr>
          </a:p>
          <a:p>
            <a:pPr indent="0" lvl="0" marL="914400" rtl="0" algn="l">
              <a:spcBef>
                <a:spcPts val="1200"/>
              </a:spcBef>
              <a:spcAft>
                <a:spcPts val="1200"/>
              </a:spcAft>
              <a:buNone/>
            </a:pPr>
            <a:r>
              <a:rPr b="1" lang="en" sz="2000">
                <a:solidFill>
                  <a:srgbClr val="0D0D0D"/>
                </a:solidFill>
              </a:rPr>
              <a:t>throughout the BDM Capstone Project.</a:t>
            </a:r>
            <a:endParaRPr b="1" sz="2000">
              <a:solidFill>
                <a:srgbClr val="0D0D0D"/>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t>Problem statement</a:t>
            </a:r>
            <a:endParaRPr sz="3200"/>
          </a:p>
        </p:txBody>
      </p:sp>
      <p:sp>
        <p:nvSpPr>
          <p:cNvPr id="81" name="Google Shape;81;p15"/>
          <p:cNvSpPr txBox="1"/>
          <p:nvPr>
            <p:ph idx="1" type="body"/>
          </p:nvPr>
        </p:nvSpPr>
        <p:spPr>
          <a:xfrm>
            <a:off x="253350" y="1013850"/>
            <a:ext cx="8637300" cy="36198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Clr>
                <a:srgbClr val="000000"/>
              </a:buClr>
              <a:buSzPts val="1300"/>
              <a:buFont typeface="Roboto"/>
              <a:buChar char="●"/>
            </a:pPr>
            <a:r>
              <a:rPr lang="en" sz="1300">
                <a:solidFill>
                  <a:srgbClr val="000000"/>
                </a:solidFill>
                <a:highlight>
                  <a:srgbClr val="FFFFFF"/>
                </a:highlight>
                <a:latin typeface="Roboto"/>
                <a:ea typeface="Roboto"/>
                <a:cs typeface="Roboto"/>
                <a:sym typeface="Roboto"/>
              </a:rPr>
              <a:t>Capital blockage resulting from unrelated inventory hinders financial liquidity and operational efficiency, necessitating the adoption of just-in-time inventory management, diversification strategies, and rigorous inventory audits.</a:t>
            </a:r>
            <a:endParaRPr sz="1300">
              <a:solidFill>
                <a:srgbClr val="000000"/>
              </a:solidFill>
              <a:highlight>
                <a:srgbClr val="FFFFFF"/>
              </a:highlight>
              <a:latin typeface="Roboto"/>
              <a:ea typeface="Roboto"/>
              <a:cs typeface="Roboto"/>
              <a:sym typeface="Roboto"/>
            </a:endParaRPr>
          </a:p>
          <a:p>
            <a:pPr indent="-311150" lvl="0" marL="457200" rtl="0" algn="l">
              <a:spcBef>
                <a:spcPts val="0"/>
              </a:spcBef>
              <a:spcAft>
                <a:spcPts val="0"/>
              </a:spcAft>
              <a:buClr>
                <a:srgbClr val="000000"/>
              </a:buClr>
              <a:buSzPts val="1300"/>
              <a:buFont typeface="Roboto"/>
              <a:buChar char="●"/>
            </a:pPr>
            <a:r>
              <a:rPr lang="en" sz="1300">
                <a:solidFill>
                  <a:srgbClr val="000000"/>
                </a:solidFill>
                <a:highlight>
                  <a:srgbClr val="FFFFFF"/>
                </a:highlight>
                <a:latin typeface="Roboto"/>
                <a:ea typeface="Roboto"/>
                <a:cs typeface="Roboto"/>
                <a:sym typeface="Roboto"/>
              </a:rPr>
              <a:t>Demand forecasting challenges hinder optimal inventory levels, prompting the implementation of advanced planning techniques to align inventory with actual customer demand, thus enhancing operational efficiency and profitability.</a:t>
            </a:r>
            <a:endParaRPr sz="1300">
              <a:solidFill>
                <a:srgbClr val="000000"/>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300">
              <a:solidFill>
                <a:srgbClr val="000000"/>
              </a:solidFill>
              <a:highlight>
                <a:srgbClr val="FFFFFF"/>
              </a:highlight>
              <a:latin typeface="Roboto"/>
              <a:ea typeface="Roboto"/>
              <a:cs typeface="Roboto"/>
              <a:sym typeface="Roboto"/>
            </a:endParaRPr>
          </a:p>
          <a:p>
            <a:pPr indent="0" lvl="0" marL="0" rtl="0" algn="l">
              <a:lnSpc>
                <a:spcPct val="107916"/>
              </a:lnSpc>
              <a:spcBef>
                <a:spcPts val="0"/>
              </a:spcBef>
              <a:spcAft>
                <a:spcPts val="0"/>
              </a:spcAft>
              <a:buNone/>
            </a:pPr>
            <a:r>
              <a:rPr b="1" lang="en" sz="1500">
                <a:solidFill>
                  <a:srgbClr val="000000"/>
                </a:solidFill>
                <a:latin typeface="Calibri"/>
                <a:ea typeface="Calibri"/>
                <a:cs typeface="Calibri"/>
                <a:sym typeface="Calibri"/>
              </a:rPr>
              <a:t>Background of the problem:</a:t>
            </a:r>
            <a:endParaRPr sz="1500">
              <a:solidFill>
                <a:srgbClr val="000000"/>
              </a:solidFill>
              <a:highlight>
                <a:srgbClr val="FFFFFF"/>
              </a:highlight>
              <a:latin typeface="Roboto"/>
              <a:ea typeface="Roboto"/>
              <a:cs typeface="Roboto"/>
              <a:sym typeface="Roboto"/>
            </a:endParaRPr>
          </a:p>
          <a:p>
            <a:pPr indent="0" lvl="0" marL="0" rtl="0" algn="l">
              <a:lnSpc>
                <a:spcPct val="115000"/>
              </a:lnSpc>
              <a:spcBef>
                <a:spcPts val="800"/>
              </a:spcBef>
              <a:spcAft>
                <a:spcPts val="0"/>
              </a:spcAft>
              <a:buNone/>
            </a:pPr>
            <a:r>
              <a:rPr lang="en" sz="1300">
                <a:solidFill>
                  <a:srgbClr val="000000"/>
                </a:solidFill>
                <a:highlight>
                  <a:srgbClr val="FFFFFF"/>
                </a:highlight>
                <a:latin typeface="Roboto"/>
                <a:ea typeface="Roboto"/>
                <a:cs typeface="Roboto"/>
                <a:sym typeface="Roboto"/>
              </a:rPr>
              <a:t>The medical shop's past success has been overshadowed by online marketing proliferation, mall openings, and heightened local competition, resulting in revenue decline. Regulatory compliance, medication authenticity, and storage integrity pose persistent challenges, necessitating stringent adherence and proactive management. Supply chain disruptions compound operational hurdles, emphasizing the need for agile contingency planning. To address these issues, a strategic business approach prioritizing adaptability, compliance, and operational efficiency is imperative.</a:t>
            </a:r>
            <a:endParaRPr sz="1300">
              <a:solidFill>
                <a:srgbClr val="000000"/>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sz="1500">
              <a:solidFill>
                <a:srgbClr val="0D0D0D"/>
              </a:solidFill>
              <a:highlight>
                <a:srgbClr val="FFFFFF"/>
              </a:highlight>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88475"/>
            <a:ext cx="8520600" cy="106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a:t>
            </a:r>
            <a:endParaRPr/>
          </a:p>
        </p:txBody>
      </p:sp>
      <p:sp>
        <p:nvSpPr>
          <p:cNvPr id="87" name="Google Shape;87;p16"/>
          <p:cNvSpPr txBox="1"/>
          <p:nvPr>
            <p:ph idx="1" type="body"/>
          </p:nvPr>
        </p:nvSpPr>
        <p:spPr>
          <a:xfrm>
            <a:off x="311700" y="863225"/>
            <a:ext cx="8520600" cy="370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rgbClr val="0D0D0D"/>
                </a:solidFill>
                <a:highlight>
                  <a:srgbClr val="FFFFFF"/>
                </a:highlight>
                <a:latin typeface="Roboto"/>
                <a:ea typeface="Roboto"/>
                <a:cs typeface="Roboto"/>
                <a:sym typeface="Roboto"/>
              </a:rPr>
              <a:t> 1.</a:t>
            </a:r>
            <a:r>
              <a:rPr b="1" lang="en" sz="1700">
                <a:solidFill>
                  <a:srgbClr val="000000"/>
                </a:solidFill>
                <a:latin typeface="Arial"/>
                <a:ea typeface="Arial"/>
                <a:cs typeface="Arial"/>
                <a:sym typeface="Arial"/>
              </a:rPr>
              <a:t>Sales and Expenditure</a:t>
            </a:r>
            <a:r>
              <a:rPr lang="en" sz="1200">
                <a:solidFill>
                  <a:srgbClr val="000000"/>
                </a:solidFill>
                <a:latin typeface="Arial"/>
                <a:ea typeface="Arial"/>
                <a:cs typeface="Arial"/>
                <a:sym typeface="Arial"/>
              </a:rPr>
              <a:t> </a:t>
            </a:r>
            <a:r>
              <a:rPr b="1" lang="en" sz="1700">
                <a:solidFill>
                  <a:srgbClr val="000000"/>
                </a:solidFill>
                <a:latin typeface="Arial"/>
                <a:ea typeface="Arial"/>
                <a:cs typeface="Arial"/>
                <a:sym typeface="Arial"/>
              </a:rPr>
              <a:t> </a:t>
            </a:r>
            <a:endParaRPr b="1" sz="17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The initial phase involved the creation of a sales</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 dataset featuring 10 distinct product categories,</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  including Decolic, Calpol, Becosules Syrup, Zeet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 Cough Syrup, Betnovate C, Neosporin, Candid,</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 Nebasulf, Orthotix, and Gesicube. Each product is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 accompanied by its respective selling price column.</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 Similarly, a Purchases dataset was established,</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 detailing purchase quantities and prices.</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00000"/>
                </a:solidFill>
                <a:highlight>
                  <a:srgbClr val="FFFFFF"/>
                </a:highlight>
                <a:latin typeface="Roboto"/>
                <a:ea typeface="Roboto"/>
                <a:cs typeface="Roboto"/>
                <a:sym typeface="Roboto"/>
              </a:rPr>
              <a:t>This meticulous analysis offers invaluable insights into</a:t>
            </a:r>
            <a:endParaRPr sz="1200">
              <a:solidFill>
                <a:srgbClr val="000000"/>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00000"/>
                </a:solidFill>
                <a:highlight>
                  <a:srgbClr val="FFFFFF"/>
                </a:highlight>
                <a:latin typeface="Roboto"/>
                <a:ea typeface="Roboto"/>
                <a:cs typeface="Roboto"/>
                <a:sym typeface="Roboto"/>
              </a:rPr>
              <a:t> the financial performance of the product portfolio, </a:t>
            </a:r>
            <a:endParaRPr sz="1200">
              <a:solidFill>
                <a:srgbClr val="000000"/>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00000"/>
                </a:solidFill>
                <a:highlight>
                  <a:srgbClr val="FFFFFF"/>
                </a:highlight>
                <a:latin typeface="Roboto"/>
                <a:ea typeface="Roboto"/>
                <a:cs typeface="Roboto"/>
                <a:sym typeface="Roboto"/>
              </a:rPr>
              <a:t> facilitating informed strategic decision-making processes.</a:t>
            </a:r>
            <a:endParaRPr sz="1200">
              <a:solidFill>
                <a:srgbClr val="000000"/>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300">
              <a:solidFill>
                <a:srgbClr val="0D0D0D"/>
              </a:solidFill>
              <a:highlight>
                <a:srgbClr val="FFFFFF"/>
              </a:highlight>
              <a:latin typeface="Roboto"/>
              <a:ea typeface="Roboto"/>
              <a:cs typeface="Roboto"/>
              <a:sym typeface="Roboto"/>
            </a:endParaRPr>
          </a:p>
        </p:txBody>
      </p:sp>
      <p:pic>
        <p:nvPicPr>
          <p:cNvPr id="88" name="Google Shape;88;p16"/>
          <p:cNvPicPr preferRelativeResize="0"/>
          <p:nvPr/>
        </p:nvPicPr>
        <p:blipFill>
          <a:blip r:embed="rId3">
            <a:alphaModFix/>
          </a:blip>
          <a:stretch>
            <a:fillRect/>
          </a:stretch>
        </p:blipFill>
        <p:spPr>
          <a:xfrm>
            <a:off x="4238425" y="1359450"/>
            <a:ext cx="4766874" cy="2947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a:t>
            </a:r>
            <a:endParaRPr/>
          </a:p>
          <a:p>
            <a:pPr indent="0" lvl="0" marL="0" rtl="0" algn="l">
              <a:spcBef>
                <a:spcPts val="0"/>
              </a:spcBef>
              <a:spcAft>
                <a:spcPts val="0"/>
              </a:spcAft>
              <a:buNone/>
            </a:pPr>
            <a:r>
              <a:t/>
            </a:r>
            <a:endParaRPr/>
          </a:p>
        </p:txBody>
      </p:sp>
      <p:sp>
        <p:nvSpPr>
          <p:cNvPr id="94" name="Google Shape;94;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62500" lnSpcReduction="20000"/>
          </a:bodyPr>
          <a:lstStyle/>
          <a:p>
            <a:pPr indent="0" lvl="0" marL="0" marR="2120900" rtl="0" algn="l">
              <a:spcBef>
                <a:spcPts val="0"/>
              </a:spcBef>
              <a:spcAft>
                <a:spcPts val="0"/>
              </a:spcAft>
              <a:buNone/>
            </a:pPr>
            <a:r>
              <a:rPr b="1" lang="en" sz="2180">
                <a:solidFill>
                  <a:srgbClr val="000000"/>
                </a:solidFill>
                <a:latin typeface="Arial"/>
                <a:ea typeface="Arial"/>
                <a:cs typeface="Arial"/>
                <a:sym typeface="Arial"/>
              </a:rPr>
              <a:t>2.Optimizing inventory </a:t>
            </a:r>
            <a:endParaRPr b="1" sz="2180">
              <a:solidFill>
                <a:srgbClr val="000000"/>
              </a:solidFill>
              <a:latin typeface="Arial"/>
              <a:ea typeface="Arial"/>
              <a:cs typeface="Arial"/>
              <a:sym typeface="Arial"/>
            </a:endParaRPr>
          </a:p>
          <a:p>
            <a:pPr indent="0" lvl="0" marL="0" marR="2120900" rtl="0" algn="l">
              <a:spcBef>
                <a:spcPts val="0"/>
              </a:spcBef>
              <a:spcAft>
                <a:spcPts val="0"/>
              </a:spcAft>
              <a:buNone/>
            </a:pPr>
            <a:r>
              <a:t/>
            </a:r>
            <a:endParaRPr b="1" sz="1700">
              <a:solidFill>
                <a:srgbClr val="000000"/>
              </a:solidFill>
              <a:latin typeface="Arial"/>
              <a:ea typeface="Arial"/>
              <a:cs typeface="Arial"/>
              <a:sym typeface="Arial"/>
            </a:endParaRPr>
          </a:p>
          <a:p>
            <a:pPr indent="0" lvl="0" marL="0" rtl="0" algn="l">
              <a:lnSpc>
                <a:spcPct val="115000"/>
              </a:lnSpc>
              <a:spcBef>
                <a:spcPts val="1500"/>
              </a:spcBef>
              <a:spcAft>
                <a:spcPts val="0"/>
              </a:spcAft>
              <a:buNone/>
            </a:pPr>
            <a:r>
              <a:rPr lang="en" sz="1921">
                <a:solidFill>
                  <a:srgbClr val="000000"/>
                </a:solidFill>
                <a:highlight>
                  <a:srgbClr val="FFFFFF"/>
                </a:highlight>
                <a:latin typeface="Roboto"/>
                <a:ea typeface="Roboto"/>
                <a:cs typeface="Roboto"/>
                <a:sym typeface="Roboto"/>
              </a:rPr>
              <a:t>This comprehensive inventory management approach not only addresses </a:t>
            </a:r>
            <a:endParaRPr sz="1921">
              <a:solidFill>
                <a:srgbClr val="000000"/>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rPr lang="en" sz="1921">
                <a:solidFill>
                  <a:srgbClr val="000000"/>
                </a:solidFill>
                <a:highlight>
                  <a:srgbClr val="FFFFFF"/>
                </a:highlight>
                <a:latin typeface="Roboto"/>
                <a:ea typeface="Roboto"/>
                <a:cs typeface="Roboto"/>
                <a:sym typeface="Roboto"/>
              </a:rPr>
              <a:t>surplus stock accumulation but also furnishes strategic insights. By comprehending</a:t>
            </a:r>
            <a:endParaRPr sz="1921">
              <a:solidFill>
                <a:srgbClr val="000000"/>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rPr lang="en" sz="1921">
                <a:solidFill>
                  <a:srgbClr val="000000"/>
                </a:solidFill>
                <a:highlight>
                  <a:srgbClr val="FFFFFF"/>
                </a:highlight>
                <a:latin typeface="Roboto"/>
                <a:ea typeface="Roboto"/>
                <a:cs typeface="Roboto"/>
                <a:sym typeface="Roboto"/>
              </a:rPr>
              <a:t> inventory dynamics, the business owner can make informed decisions regarding</a:t>
            </a:r>
            <a:endParaRPr sz="1921">
              <a:solidFill>
                <a:srgbClr val="000000"/>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rPr lang="en" sz="1921">
                <a:solidFill>
                  <a:srgbClr val="000000"/>
                </a:solidFill>
                <a:highlight>
                  <a:srgbClr val="FFFFFF"/>
                </a:highlight>
                <a:latin typeface="Roboto"/>
                <a:ea typeface="Roboto"/>
                <a:cs typeface="Roboto"/>
                <a:sym typeface="Roboto"/>
              </a:rPr>
              <a:t> procurement, sales strategies, and inventory optimization, bolstering the shop's </a:t>
            </a:r>
            <a:endParaRPr sz="1921">
              <a:solidFill>
                <a:srgbClr val="000000"/>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rPr lang="en" sz="1921">
                <a:solidFill>
                  <a:srgbClr val="000000"/>
                </a:solidFill>
                <a:highlight>
                  <a:srgbClr val="FFFFFF"/>
                </a:highlight>
                <a:latin typeface="Roboto"/>
                <a:ea typeface="Roboto"/>
                <a:cs typeface="Roboto"/>
                <a:sym typeface="Roboto"/>
              </a:rPr>
              <a:t>resilience and adaptability amidst economic challenges. Ultimately, this can</a:t>
            </a:r>
            <a:endParaRPr sz="1921">
              <a:solidFill>
                <a:srgbClr val="000000"/>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rPr lang="en" sz="1921">
                <a:solidFill>
                  <a:srgbClr val="000000"/>
                </a:solidFill>
                <a:highlight>
                  <a:srgbClr val="FFFFFF"/>
                </a:highlight>
                <a:latin typeface="Roboto"/>
                <a:ea typeface="Roboto"/>
                <a:cs typeface="Roboto"/>
                <a:sym typeface="Roboto"/>
              </a:rPr>
              <a:t> enhance profitability and ensure business sustainability.</a:t>
            </a:r>
            <a:endParaRPr sz="1921">
              <a:solidFill>
                <a:srgbClr val="000000"/>
              </a:solidFill>
              <a:highlight>
                <a:srgbClr val="FFFFFF"/>
              </a:highlight>
              <a:latin typeface="Roboto"/>
              <a:ea typeface="Roboto"/>
              <a:cs typeface="Roboto"/>
              <a:sym typeface="Roboto"/>
            </a:endParaRPr>
          </a:p>
          <a:p>
            <a:pPr indent="0" lvl="0" marL="0" marR="2120900" rtl="0" algn="l">
              <a:lnSpc>
                <a:spcPct val="115000"/>
              </a:lnSpc>
              <a:spcBef>
                <a:spcPts val="0"/>
              </a:spcBef>
              <a:spcAft>
                <a:spcPts val="0"/>
              </a:spcAft>
              <a:buNone/>
            </a:pPr>
            <a:r>
              <a:t/>
            </a:r>
            <a:endParaRPr sz="2321">
              <a:solidFill>
                <a:srgbClr val="000000"/>
              </a:solidFill>
              <a:latin typeface="Arial"/>
              <a:ea typeface="Arial"/>
              <a:cs typeface="Arial"/>
              <a:sym typeface="Arial"/>
            </a:endParaRPr>
          </a:p>
          <a:p>
            <a:pPr indent="0" lvl="0" marL="0" marR="2120900" rtl="0" algn="l">
              <a:lnSpc>
                <a:spcPct val="115000"/>
              </a:lnSpc>
              <a:spcBef>
                <a:spcPts val="0"/>
              </a:spcBef>
              <a:spcAft>
                <a:spcPts val="0"/>
              </a:spcAft>
              <a:buNone/>
            </a:pPr>
            <a:r>
              <a:rPr b="1" lang="en" sz="1946">
                <a:solidFill>
                  <a:srgbClr val="000000"/>
                </a:solidFill>
                <a:latin typeface="Arial"/>
                <a:ea typeface="Arial"/>
                <a:cs typeface="Arial"/>
                <a:sym typeface="Arial"/>
              </a:rPr>
              <a:t> </a:t>
            </a:r>
            <a:endParaRPr b="1" sz="1946">
              <a:solidFill>
                <a:srgbClr val="000000"/>
              </a:solidFill>
              <a:latin typeface="Arial"/>
              <a:ea typeface="Arial"/>
              <a:cs typeface="Arial"/>
              <a:sym typeface="Arial"/>
            </a:endParaRPr>
          </a:p>
          <a:p>
            <a:pPr indent="0" lvl="0" marL="0" rtl="0" algn="l">
              <a:spcBef>
                <a:spcPts val="0"/>
              </a:spcBef>
              <a:spcAft>
                <a:spcPts val="1200"/>
              </a:spcAft>
              <a:buNone/>
            </a:pPr>
            <a:r>
              <a:rPr lang="en"/>
              <a:t>					</a:t>
            </a:r>
            <a:endParaRPr/>
          </a:p>
        </p:txBody>
      </p:sp>
      <p:pic>
        <p:nvPicPr>
          <p:cNvPr id="95" name="Google Shape;95;p17"/>
          <p:cNvPicPr preferRelativeResize="0"/>
          <p:nvPr/>
        </p:nvPicPr>
        <p:blipFill>
          <a:blip r:embed="rId3">
            <a:alphaModFix/>
          </a:blip>
          <a:stretch>
            <a:fillRect/>
          </a:stretch>
        </p:blipFill>
        <p:spPr>
          <a:xfrm>
            <a:off x="5899000" y="0"/>
            <a:ext cx="2554000" cy="4801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a:t>
            </a:r>
            <a:endParaRPr/>
          </a:p>
        </p:txBody>
      </p:sp>
      <p:sp>
        <p:nvSpPr>
          <p:cNvPr id="101" name="Google Shape;101;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D0D0D"/>
                </a:solidFill>
              </a:rPr>
              <a:t>3</a:t>
            </a:r>
            <a:r>
              <a:rPr lang="en"/>
              <a:t>.</a:t>
            </a:r>
            <a:r>
              <a:rPr b="1" lang="en" sz="1700">
                <a:solidFill>
                  <a:srgbClr val="000000"/>
                </a:solidFill>
                <a:latin typeface="Arial"/>
                <a:ea typeface="Arial"/>
                <a:cs typeface="Arial"/>
                <a:sym typeface="Arial"/>
              </a:rPr>
              <a:t>2 Increase the overall profit of the business</a:t>
            </a:r>
            <a:endParaRPr b="1" sz="1700">
              <a:solidFill>
                <a:srgbClr val="000000"/>
              </a:solidFill>
              <a:latin typeface="Arial"/>
              <a:ea typeface="Arial"/>
              <a:cs typeface="Arial"/>
              <a:sym typeface="Arial"/>
            </a:endParaRPr>
          </a:p>
          <a:p>
            <a:pPr indent="0" lvl="0" marL="0" rtl="0" algn="l">
              <a:spcBef>
                <a:spcPts val="1200"/>
              </a:spcBef>
              <a:spcAft>
                <a:spcPts val="0"/>
              </a:spcAft>
              <a:buNone/>
            </a:pPr>
            <a:r>
              <a:rPr lang="en" sz="1200">
                <a:solidFill>
                  <a:srgbClr val="0D0D0D"/>
                </a:solidFill>
                <a:highlight>
                  <a:srgbClr val="FFFFFF"/>
                </a:highlight>
                <a:latin typeface="Roboto"/>
                <a:ea typeface="Roboto"/>
                <a:cs typeface="Roboto"/>
                <a:sym typeface="Roboto"/>
              </a:rPr>
              <a:t>The evolving retail landscape, marked by online platforms, malls,</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D0D0D"/>
                </a:solidFill>
                <a:highlight>
                  <a:srgbClr val="FFFFFF"/>
                </a:highlight>
                <a:latin typeface="Roboto"/>
                <a:ea typeface="Roboto"/>
                <a:cs typeface="Roboto"/>
                <a:sym typeface="Roboto"/>
              </a:rPr>
              <a:t>and new outlets, poses significant profitability challenges for the </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D0D0D"/>
                </a:solidFill>
                <a:highlight>
                  <a:srgbClr val="FFFFFF"/>
                </a:highlight>
                <a:latin typeface="Roboto"/>
                <a:ea typeface="Roboto"/>
                <a:cs typeface="Roboto"/>
                <a:sym typeface="Roboto"/>
              </a:rPr>
              <a:t>shop.</a:t>
            </a:r>
            <a:r>
              <a:rPr b="1" lang="en" sz="1700">
                <a:solidFill>
                  <a:srgbClr val="000000"/>
                </a:solidFill>
                <a:latin typeface="Arial"/>
                <a:ea typeface="Arial"/>
                <a:cs typeface="Arial"/>
                <a:sym typeface="Arial"/>
              </a:rPr>
              <a:t>  </a:t>
            </a:r>
            <a:endParaRPr b="1" sz="17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To navigate this complexity, a thorough financial analysis is</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 imperative. Initially, daily and SKU-specific profit or loss calculations</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 are conducted using sales and purchases data.</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This analytical framework provides a robust foundation for strategic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decision-making, enhancing shop resilience and competitiveness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amidst evolving market dynamics.</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a:t>								</a:t>
            </a:r>
            <a:endParaRPr/>
          </a:p>
        </p:txBody>
      </p:sp>
      <p:pic>
        <p:nvPicPr>
          <p:cNvPr id="102" name="Google Shape;102;p18"/>
          <p:cNvPicPr preferRelativeResize="0"/>
          <p:nvPr/>
        </p:nvPicPr>
        <p:blipFill>
          <a:blip r:embed="rId3">
            <a:alphaModFix/>
          </a:blip>
          <a:stretch>
            <a:fillRect/>
          </a:stretch>
        </p:blipFill>
        <p:spPr>
          <a:xfrm>
            <a:off x="5123975" y="77725"/>
            <a:ext cx="3880500" cy="4917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593025" y="422050"/>
            <a:ext cx="7731900" cy="137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108" name="Google Shape;108;p19"/>
          <p:cNvSpPr txBox="1"/>
          <p:nvPr>
            <p:ph idx="1" type="body"/>
          </p:nvPr>
        </p:nvSpPr>
        <p:spPr>
          <a:xfrm>
            <a:off x="625275" y="992350"/>
            <a:ext cx="7667400" cy="3543300"/>
          </a:xfrm>
          <a:prstGeom prst="rect">
            <a:avLst/>
          </a:prstGeom>
        </p:spPr>
        <p:txBody>
          <a:bodyPr anchorCtr="0" anchor="t" bIns="91425" lIns="91425" spcFirstLastPara="1" rIns="91425" wrap="square" tIns="91425">
            <a:normAutofit fontScale="92500" lnSpcReduction="20000"/>
          </a:bodyPr>
          <a:lstStyle/>
          <a:p>
            <a:pPr indent="-340201" lvl="0" marL="457200" marR="2120900" rtl="0" algn="l">
              <a:spcBef>
                <a:spcPts val="0"/>
              </a:spcBef>
              <a:spcAft>
                <a:spcPts val="0"/>
              </a:spcAft>
              <a:buSzPct val="111764"/>
              <a:buAutoNum type="arabicPeriod"/>
            </a:pPr>
            <a:r>
              <a:rPr b="1" lang="en" sz="1700">
                <a:solidFill>
                  <a:srgbClr val="000000"/>
                </a:solidFill>
                <a:latin typeface="Arial"/>
                <a:ea typeface="Arial"/>
                <a:cs typeface="Arial"/>
                <a:sym typeface="Arial"/>
              </a:rPr>
              <a:t>Volume Analysis (Sales, Purchase)  </a:t>
            </a:r>
            <a:endParaRPr b="1" sz="1900" u="sng"/>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Graph shows fluctuating revenue patterns,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emphasizing daily analysis.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Mean revenue: ₹3529.82, max: ₹4888.06,</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 min: ₹2388.6.</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2743200" rtl="0" algn="l">
              <a:spcBef>
                <a:spcPts val="0"/>
              </a:spcBef>
              <a:spcAft>
                <a:spcPts val="0"/>
              </a:spcAft>
              <a:buNone/>
            </a:pPr>
            <a:r>
              <a:rPr lang="en" sz="1200">
                <a:solidFill>
                  <a:srgbClr val="0D0D0D"/>
                </a:solidFill>
                <a:highlight>
                  <a:srgbClr val="FFFFFF"/>
                </a:highlight>
                <a:latin typeface="Roboto"/>
                <a:ea typeface="Roboto"/>
                <a:cs typeface="Roboto"/>
                <a:sym typeface="Roboto"/>
              </a:rPr>
              <a:t>   </a:t>
            </a:r>
            <a:endParaRPr sz="1200">
              <a:solidFill>
                <a:srgbClr val="0D0D0D"/>
              </a:solidFill>
              <a:highlight>
                <a:srgbClr val="FFFFFF"/>
              </a:highlight>
              <a:latin typeface="Roboto"/>
              <a:ea typeface="Roboto"/>
              <a:cs typeface="Roboto"/>
              <a:sym typeface="Roboto"/>
            </a:endParaRPr>
          </a:p>
          <a:p>
            <a:pPr indent="0" lvl="0" marL="2743200" rtl="0" algn="l">
              <a:spcBef>
                <a:spcPts val="0"/>
              </a:spcBef>
              <a:spcAft>
                <a:spcPts val="0"/>
              </a:spcAft>
              <a:buNone/>
            </a:pPr>
            <a:r>
              <a:rPr b="1" lang="en" sz="1000">
                <a:solidFill>
                  <a:srgbClr val="000000"/>
                </a:solidFill>
              </a:rPr>
              <a:t>					 Revenue Trend over a month </a:t>
            </a:r>
            <a:r>
              <a:rPr lang="en">
                <a:solidFill>
                  <a:srgbClr val="000000"/>
                </a:solidFill>
              </a:rPr>
              <a:t> </a:t>
            </a:r>
            <a:endParaRPr sz="1200">
              <a:solidFill>
                <a:srgbClr val="0D0D0D"/>
              </a:solidFill>
              <a:highlight>
                <a:srgbClr val="FFFFFF"/>
              </a:highlight>
              <a:latin typeface="Roboto"/>
              <a:ea typeface="Roboto"/>
              <a:cs typeface="Roboto"/>
              <a:sym typeface="Roboto"/>
            </a:endParaRPr>
          </a:p>
          <a:p>
            <a:pPr indent="0" lvl="0" marL="274320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3200400" rtl="0" algn="l">
              <a:spcBef>
                <a:spcPts val="0"/>
              </a:spcBef>
              <a:spcAft>
                <a:spcPts val="0"/>
              </a:spcAft>
              <a:buNone/>
            </a:pPr>
            <a:r>
              <a:rPr lang="en" sz="1200">
                <a:solidFill>
                  <a:srgbClr val="0D0D0D"/>
                </a:solidFill>
                <a:highlight>
                  <a:srgbClr val="FFFFFF"/>
                </a:highlight>
                <a:latin typeface="Roboto"/>
                <a:ea typeface="Roboto"/>
                <a:cs typeface="Roboto"/>
                <a:sym typeface="Roboto"/>
              </a:rPr>
              <a:t> Top drivers: Zeet Cough Syrup, Betnovate C, Neosporin,  Becosules              Syrup, and Candid, contributing 80% of total revenue.    </a:t>
            </a:r>
            <a:endParaRPr sz="1200">
              <a:solidFill>
                <a:srgbClr val="0D0D0D"/>
              </a:solidFill>
              <a:highlight>
                <a:srgbClr val="FFFFFF"/>
              </a:highlight>
              <a:latin typeface="Roboto"/>
              <a:ea typeface="Roboto"/>
              <a:cs typeface="Roboto"/>
              <a:sym typeface="Roboto"/>
            </a:endParaRPr>
          </a:p>
          <a:p>
            <a:pPr indent="0" lvl="0" marL="2743200" rtl="0" algn="l">
              <a:spcBef>
                <a:spcPts val="0"/>
              </a:spcBef>
              <a:spcAft>
                <a:spcPts val="0"/>
              </a:spcAft>
              <a:buNone/>
            </a:pPr>
            <a:r>
              <a:rPr lang="en" sz="1200">
                <a:solidFill>
                  <a:srgbClr val="0D0D0D"/>
                </a:solidFill>
                <a:highlight>
                  <a:srgbClr val="FFFFFF"/>
                </a:highlight>
                <a:latin typeface="Roboto"/>
                <a:ea typeface="Roboto"/>
                <a:cs typeface="Roboto"/>
                <a:sym typeface="Roboto"/>
              </a:rPr>
              <a:t>   	Emphasizes syrups and ointments, with tablets least impactful.</a:t>
            </a:r>
            <a:endParaRPr sz="1200">
              <a:solidFill>
                <a:srgbClr val="0D0D0D"/>
              </a:solidFill>
              <a:highlight>
                <a:srgbClr val="FFFFFF"/>
              </a:highlight>
              <a:latin typeface="Roboto"/>
              <a:ea typeface="Roboto"/>
              <a:cs typeface="Roboto"/>
              <a:sym typeface="Roboto"/>
            </a:endParaRPr>
          </a:p>
          <a:p>
            <a:pPr indent="0" lvl="0" marL="3200400" rtl="0" algn="l">
              <a:spcBef>
                <a:spcPts val="0"/>
              </a:spcBef>
              <a:spcAft>
                <a:spcPts val="0"/>
              </a:spcAft>
              <a:buNone/>
            </a:pPr>
            <a:r>
              <a:rPr lang="en" sz="1200">
                <a:solidFill>
                  <a:srgbClr val="0D0D0D"/>
                </a:solidFill>
                <a:highlight>
                  <a:srgbClr val="FFFFFF"/>
                </a:highlight>
                <a:latin typeface="Roboto"/>
                <a:ea typeface="Roboto"/>
                <a:cs typeface="Roboto"/>
                <a:sym typeface="Roboto"/>
              </a:rPr>
              <a:t>Interventions suggested for underperforming SKUs like Calpol Tablet.</a:t>
            </a:r>
            <a:endParaRPr sz="1200">
              <a:solidFill>
                <a:srgbClr val="0D0D0D"/>
              </a:solidFill>
              <a:highlight>
                <a:srgbClr val="FFFFFF"/>
              </a:highlight>
              <a:latin typeface="Roboto"/>
              <a:ea typeface="Roboto"/>
              <a:cs typeface="Roboto"/>
              <a:sym typeface="Roboto"/>
            </a:endParaRPr>
          </a:p>
          <a:p>
            <a:pPr indent="0" lvl="0" marL="274320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p:txBody>
      </p:sp>
      <p:pic>
        <p:nvPicPr>
          <p:cNvPr id="109" name="Google Shape;109;p19"/>
          <p:cNvPicPr preferRelativeResize="0"/>
          <p:nvPr/>
        </p:nvPicPr>
        <p:blipFill>
          <a:blip r:embed="rId3">
            <a:alphaModFix/>
          </a:blip>
          <a:stretch>
            <a:fillRect/>
          </a:stretch>
        </p:blipFill>
        <p:spPr>
          <a:xfrm>
            <a:off x="3859350" y="0"/>
            <a:ext cx="5100476" cy="3047600"/>
          </a:xfrm>
          <a:prstGeom prst="rect">
            <a:avLst/>
          </a:prstGeom>
          <a:noFill/>
          <a:ln>
            <a:noFill/>
          </a:ln>
        </p:spPr>
      </p:pic>
      <p:pic>
        <p:nvPicPr>
          <p:cNvPr id="110" name="Google Shape;110;p19"/>
          <p:cNvPicPr preferRelativeResize="0"/>
          <p:nvPr/>
        </p:nvPicPr>
        <p:blipFill>
          <a:blip r:embed="rId4">
            <a:alphaModFix/>
          </a:blip>
          <a:stretch>
            <a:fillRect/>
          </a:stretch>
        </p:blipFill>
        <p:spPr>
          <a:xfrm>
            <a:off x="70800" y="2314700"/>
            <a:ext cx="3373726" cy="2453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588700" y="669550"/>
            <a:ext cx="7659300" cy="113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116" name="Google Shape;116;p20"/>
          <p:cNvSpPr txBox="1"/>
          <p:nvPr>
            <p:ph idx="1" type="body"/>
          </p:nvPr>
        </p:nvSpPr>
        <p:spPr>
          <a:xfrm>
            <a:off x="742300" y="1282875"/>
            <a:ext cx="7505700" cy="3112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4615">
                <a:solidFill>
                  <a:srgbClr val="0D0D0D"/>
                </a:solidFill>
              </a:rPr>
              <a:t>02.Profit/Loss </a:t>
            </a:r>
            <a:endParaRPr b="1" sz="4615">
              <a:solidFill>
                <a:srgbClr val="0D0D0D"/>
              </a:solidFill>
            </a:endParaRPr>
          </a:p>
          <a:p>
            <a:pPr indent="0" lvl="0" marL="0" rtl="0" algn="l">
              <a:lnSpc>
                <a:spcPct val="150000"/>
              </a:lnSpc>
              <a:spcBef>
                <a:spcPts val="1200"/>
              </a:spcBef>
              <a:spcAft>
                <a:spcPts val="0"/>
              </a:spcAft>
              <a:buNone/>
            </a:pPr>
            <a:r>
              <a:rPr lang="en" sz="3823">
                <a:solidFill>
                  <a:srgbClr val="0D0D0D"/>
                </a:solidFill>
                <a:highlight>
                  <a:srgbClr val="FFFFFF"/>
                </a:highlight>
                <a:latin typeface="Roboto"/>
                <a:ea typeface="Roboto"/>
                <a:cs typeface="Roboto"/>
                <a:sym typeface="Roboto"/>
              </a:rPr>
              <a:t>Highlight key insights from high-profit SKUs like</a:t>
            </a:r>
            <a:endParaRPr sz="3823">
              <a:solidFill>
                <a:srgbClr val="0D0D0D"/>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rPr lang="en" sz="3823">
                <a:solidFill>
                  <a:srgbClr val="0D0D0D"/>
                </a:solidFill>
                <a:highlight>
                  <a:srgbClr val="FFFFFF"/>
                </a:highlight>
                <a:latin typeface="Roboto"/>
                <a:ea typeface="Roboto"/>
                <a:cs typeface="Roboto"/>
                <a:sym typeface="Roboto"/>
              </a:rPr>
              <a:t>Candid Powder and Gesicube Oil, informing </a:t>
            </a:r>
            <a:endParaRPr sz="3823">
              <a:solidFill>
                <a:srgbClr val="0D0D0D"/>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rPr lang="en" sz="3823">
                <a:solidFill>
                  <a:srgbClr val="0D0D0D"/>
                </a:solidFill>
                <a:highlight>
                  <a:srgbClr val="FFFFFF"/>
                </a:highlight>
                <a:latin typeface="Roboto"/>
                <a:ea typeface="Roboto"/>
                <a:cs typeface="Roboto"/>
                <a:sym typeface="Roboto"/>
              </a:rPr>
              <a:t>strategic promotional efforts to optimize </a:t>
            </a:r>
            <a:endParaRPr sz="3823">
              <a:solidFill>
                <a:srgbClr val="0D0D0D"/>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rPr lang="en" sz="3823">
                <a:solidFill>
                  <a:srgbClr val="0D0D0D"/>
                </a:solidFill>
                <a:highlight>
                  <a:srgbClr val="FFFFFF"/>
                </a:highlight>
                <a:latin typeface="Roboto"/>
                <a:ea typeface="Roboto"/>
                <a:cs typeface="Roboto"/>
                <a:sym typeface="Roboto"/>
              </a:rPr>
              <a:t>profitability and adapt to market dynamics effectively.</a:t>
            </a:r>
            <a:endParaRPr sz="3823">
              <a:solidFill>
                <a:srgbClr val="0D0D0D"/>
              </a:solidFill>
              <a:highlight>
                <a:srgbClr val="FFFFFF"/>
              </a:highlight>
              <a:latin typeface="Roboto"/>
              <a:ea typeface="Roboto"/>
              <a:cs typeface="Roboto"/>
              <a:sym typeface="Roboto"/>
            </a:endParaRPr>
          </a:p>
          <a:p>
            <a:pPr indent="0" lvl="0" marL="3200400" rtl="0" algn="l">
              <a:lnSpc>
                <a:spcPct val="115000"/>
              </a:lnSpc>
              <a:spcBef>
                <a:spcPts val="0"/>
              </a:spcBef>
              <a:spcAft>
                <a:spcPts val="0"/>
              </a:spcAft>
              <a:buNone/>
            </a:pPr>
            <a:r>
              <a:t/>
            </a:r>
            <a:endParaRPr sz="2515">
              <a:solidFill>
                <a:srgbClr val="000000"/>
              </a:solidFill>
              <a:highlight>
                <a:srgbClr val="FFFFFF"/>
              </a:highlight>
              <a:latin typeface="Roboto"/>
              <a:ea typeface="Roboto"/>
              <a:cs typeface="Roboto"/>
              <a:sym typeface="Roboto"/>
            </a:endParaRPr>
          </a:p>
          <a:p>
            <a:pPr indent="0" lvl="0" marL="3200400" rtl="0" algn="l">
              <a:lnSpc>
                <a:spcPct val="115000"/>
              </a:lnSpc>
              <a:spcBef>
                <a:spcPts val="0"/>
              </a:spcBef>
              <a:spcAft>
                <a:spcPts val="0"/>
              </a:spcAft>
              <a:buNone/>
            </a:pPr>
            <a:r>
              <a:t/>
            </a:r>
            <a:endParaRPr sz="3460">
              <a:solidFill>
                <a:srgbClr val="000000"/>
              </a:solidFill>
              <a:highlight>
                <a:srgbClr val="FFFFFF"/>
              </a:highlight>
              <a:latin typeface="Roboto"/>
              <a:ea typeface="Roboto"/>
              <a:cs typeface="Roboto"/>
              <a:sym typeface="Roboto"/>
            </a:endParaRPr>
          </a:p>
          <a:p>
            <a:pPr indent="0" lvl="0" marL="3200400" rtl="0" algn="l">
              <a:spcBef>
                <a:spcPts val="0"/>
              </a:spcBef>
              <a:spcAft>
                <a:spcPts val="0"/>
              </a:spcAft>
              <a:buNone/>
            </a:pPr>
            <a:r>
              <a:t/>
            </a:r>
            <a:endParaRPr sz="3460">
              <a:solidFill>
                <a:srgbClr val="000000"/>
              </a:solidFill>
              <a:highlight>
                <a:srgbClr val="FFFFFF"/>
              </a:highlight>
              <a:latin typeface="Roboto"/>
              <a:ea typeface="Roboto"/>
              <a:cs typeface="Roboto"/>
              <a:sym typeface="Roboto"/>
            </a:endParaRPr>
          </a:p>
          <a:p>
            <a:pPr indent="0" lvl="0" marL="3200400" rtl="0" algn="l">
              <a:spcBef>
                <a:spcPts val="0"/>
              </a:spcBef>
              <a:spcAft>
                <a:spcPts val="0"/>
              </a:spcAft>
              <a:buNone/>
            </a:pPr>
            <a:r>
              <a:t/>
            </a:r>
            <a:endParaRPr sz="3460">
              <a:solidFill>
                <a:srgbClr val="000000"/>
              </a:solidFill>
              <a:highlight>
                <a:srgbClr val="FFFFFF"/>
              </a:highlight>
              <a:latin typeface="Roboto"/>
              <a:ea typeface="Roboto"/>
              <a:cs typeface="Roboto"/>
              <a:sym typeface="Roboto"/>
            </a:endParaRPr>
          </a:p>
          <a:p>
            <a:pPr indent="0" lvl="0" marL="3200400" rtl="0" algn="l">
              <a:spcBef>
                <a:spcPts val="0"/>
              </a:spcBef>
              <a:spcAft>
                <a:spcPts val="0"/>
              </a:spcAft>
              <a:buNone/>
            </a:pPr>
            <a:r>
              <a:t/>
            </a:r>
            <a:endParaRPr sz="3460">
              <a:solidFill>
                <a:srgbClr val="000000"/>
              </a:solidFill>
              <a:highlight>
                <a:srgbClr val="FFFFFF"/>
              </a:highlight>
              <a:latin typeface="Roboto"/>
              <a:ea typeface="Roboto"/>
              <a:cs typeface="Roboto"/>
              <a:sym typeface="Roboto"/>
            </a:endParaRPr>
          </a:p>
          <a:p>
            <a:pPr indent="0" lvl="0" marL="3200400" rtl="0" algn="l">
              <a:spcBef>
                <a:spcPts val="0"/>
              </a:spcBef>
              <a:spcAft>
                <a:spcPts val="0"/>
              </a:spcAft>
              <a:buNone/>
            </a:pPr>
            <a:r>
              <a:t/>
            </a:r>
            <a:endParaRPr sz="3460">
              <a:solidFill>
                <a:srgbClr val="000000"/>
              </a:solidFill>
              <a:highlight>
                <a:srgbClr val="FFFFFF"/>
              </a:highlight>
              <a:latin typeface="Roboto"/>
              <a:ea typeface="Roboto"/>
              <a:cs typeface="Roboto"/>
              <a:sym typeface="Roboto"/>
            </a:endParaRPr>
          </a:p>
          <a:p>
            <a:pPr indent="0" lvl="0" marL="3200400" rtl="0" algn="l">
              <a:spcBef>
                <a:spcPts val="0"/>
              </a:spcBef>
              <a:spcAft>
                <a:spcPts val="0"/>
              </a:spcAft>
              <a:buNone/>
            </a:pPr>
            <a:r>
              <a:t/>
            </a:r>
            <a:endParaRPr sz="3460">
              <a:solidFill>
                <a:srgbClr val="000000"/>
              </a:solidFill>
              <a:highlight>
                <a:srgbClr val="FFFFFF"/>
              </a:highlight>
              <a:latin typeface="Roboto"/>
              <a:ea typeface="Roboto"/>
              <a:cs typeface="Roboto"/>
              <a:sym typeface="Roboto"/>
            </a:endParaRPr>
          </a:p>
          <a:p>
            <a:pPr indent="0" lvl="0" marL="3200400" rtl="0" algn="l">
              <a:lnSpc>
                <a:spcPct val="115000"/>
              </a:lnSpc>
              <a:spcBef>
                <a:spcPts val="0"/>
              </a:spcBef>
              <a:spcAft>
                <a:spcPts val="0"/>
              </a:spcAft>
              <a:buNone/>
            </a:pPr>
            <a:r>
              <a:t/>
            </a:r>
            <a:endParaRPr sz="4017">
              <a:solidFill>
                <a:srgbClr val="000000"/>
              </a:solidFill>
              <a:highlight>
                <a:srgbClr val="FFFFFF"/>
              </a:highlight>
              <a:latin typeface="Roboto"/>
              <a:ea typeface="Roboto"/>
              <a:cs typeface="Roboto"/>
              <a:sym typeface="Roboto"/>
            </a:endParaRPr>
          </a:p>
          <a:p>
            <a:pPr indent="0" lvl="0" marL="3200400" rtl="0" algn="l">
              <a:lnSpc>
                <a:spcPct val="150000"/>
              </a:lnSpc>
              <a:spcBef>
                <a:spcPts val="0"/>
              </a:spcBef>
              <a:spcAft>
                <a:spcPts val="0"/>
              </a:spcAft>
              <a:buNone/>
            </a:pPr>
            <a:r>
              <a:rPr lang="en" sz="4017">
                <a:solidFill>
                  <a:srgbClr val="000000"/>
                </a:solidFill>
                <a:highlight>
                  <a:srgbClr val="FFFFFF"/>
                </a:highlight>
                <a:latin typeface="Roboto"/>
                <a:ea typeface="Roboto"/>
                <a:cs typeface="Roboto"/>
                <a:sym typeface="Roboto"/>
              </a:rPr>
              <a:t>Detailed profit analysis reveals high revenue correlates with high profitability, emphasizing revenue's pivotal role.</a:t>
            </a:r>
            <a:br>
              <a:rPr lang="en" sz="4017">
                <a:solidFill>
                  <a:srgbClr val="000000"/>
                </a:solidFill>
                <a:highlight>
                  <a:srgbClr val="FFFFFF"/>
                </a:highlight>
                <a:latin typeface="Roboto"/>
                <a:ea typeface="Roboto"/>
                <a:cs typeface="Roboto"/>
                <a:sym typeface="Roboto"/>
              </a:rPr>
            </a:br>
            <a:r>
              <a:rPr lang="en" sz="4017">
                <a:solidFill>
                  <a:srgbClr val="000000"/>
                </a:solidFill>
                <a:highlight>
                  <a:srgbClr val="FFFFFF"/>
                </a:highlight>
                <a:latin typeface="Roboto"/>
                <a:ea typeface="Roboto"/>
                <a:cs typeface="Roboto"/>
                <a:sym typeface="Roboto"/>
              </a:rPr>
              <a:t>Pareto chart shows 80% of total profit attributed to key SKUs like Zeet Cough Syrup, underscoring syrup category's profitability.</a:t>
            </a:r>
            <a:endParaRPr sz="4017">
              <a:solidFill>
                <a:srgbClr val="000000"/>
              </a:solidFill>
              <a:highlight>
                <a:srgbClr val="FFFFFF"/>
              </a:highlight>
              <a:latin typeface="Roboto"/>
              <a:ea typeface="Roboto"/>
              <a:cs typeface="Roboto"/>
              <a:sym typeface="Roboto"/>
            </a:endParaRPr>
          </a:p>
          <a:p>
            <a:pPr indent="0" lvl="0" marL="0" rtl="0" algn="l">
              <a:lnSpc>
                <a:spcPct val="150000"/>
              </a:lnSpc>
              <a:spcBef>
                <a:spcPts val="1000"/>
              </a:spcBef>
              <a:spcAft>
                <a:spcPts val="0"/>
              </a:spcAft>
              <a:buNone/>
            </a:pPr>
            <a:r>
              <a:t/>
            </a:r>
            <a:endParaRPr sz="4017">
              <a:solidFill>
                <a:srgbClr val="0D0D0D"/>
              </a:solidFill>
              <a:highlight>
                <a:srgbClr val="FFFFFF"/>
              </a:highlight>
              <a:latin typeface="Roboto"/>
              <a:ea typeface="Roboto"/>
              <a:cs typeface="Roboto"/>
              <a:sym typeface="Roboto"/>
            </a:endParaRPr>
          </a:p>
          <a:p>
            <a:pPr indent="457200" lvl="0" marL="3200400" rtl="0" algn="l">
              <a:spcBef>
                <a:spcPts val="0"/>
              </a:spcBef>
              <a:spcAft>
                <a:spcPts val="0"/>
              </a:spcAft>
              <a:buNone/>
            </a:pPr>
            <a:r>
              <a:rPr b="1" lang="en" sz="2041"/>
              <a:t>                                      </a:t>
            </a:r>
            <a:endParaRPr b="1" sz="2041"/>
          </a:p>
          <a:p>
            <a:pPr indent="0" lvl="0" marL="0" rtl="0" algn="l">
              <a:lnSpc>
                <a:spcPct val="115000"/>
              </a:lnSpc>
              <a:spcBef>
                <a:spcPts val="0"/>
              </a:spcBef>
              <a:spcAft>
                <a:spcPts val="0"/>
              </a:spcAft>
              <a:buNone/>
            </a:pPr>
            <a:r>
              <a:t/>
            </a:r>
            <a:endParaRPr sz="1641"/>
          </a:p>
        </p:txBody>
      </p:sp>
      <p:pic>
        <p:nvPicPr>
          <p:cNvPr id="117" name="Google Shape;117;p20"/>
          <p:cNvPicPr preferRelativeResize="0"/>
          <p:nvPr/>
        </p:nvPicPr>
        <p:blipFill>
          <a:blip r:embed="rId3">
            <a:alphaModFix/>
          </a:blip>
          <a:stretch>
            <a:fillRect/>
          </a:stretch>
        </p:blipFill>
        <p:spPr>
          <a:xfrm>
            <a:off x="665500" y="2751275"/>
            <a:ext cx="3324976" cy="1782199"/>
          </a:xfrm>
          <a:prstGeom prst="rect">
            <a:avLst/>
          </a:prstGeom>
          <a:noFill/>
          <a:ln>
            <a:noFill/>
          </a:ln>
        </p:spPr>
      </p:pic>
      <p:pic>
        <p:nvPicPr>
          <p:cNvPr id="118" name="Google Shape;118;p20"/>
          <p:cNvPicPr preferRelativeResize="0"/>
          <p:nvPr/>
        </p:nvPicPr>
        <p:blipFill>
          <a:blip r:embed="rId4">
            <a:alphaModFix/>
          </a:blip>
          <a:stretch>
            <a:fillRect/>
          </a:stretch>
        </p:blipFill>
        <p:spPr>
          <a:xfrm>
            <a:off x="3990475" y="465100"/>
            <a:ext cx="4373076" cy="2378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489550" y="548075"/>
            <a:ext cx="7835400" cy="125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124" name="Google Shape;124;p21"/>
          <p:cNvSpPr txBox="1"/>
          <p:nvPr>
            <p:ph idx="1" type="body"/>
          </p:nvPr>
        </p:nvSpPr>
        <p:spPr>
          <a:xfrm>
            <a:off x="527875" y="1094050"/>
            <a:ext cx="7797000" cy="3449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5271"/>
              <a:t>03.Inventory</a:t>
            </a:r>
            <a:endParaRPr b="1" sz="5271"/>
          </a:p>
          <a:p>
            <a:pPr indent="0" lvl="0" marL="0" rtl="0" algn="l">
              <a:spcBef>
                <a:spcPts val="1200"/>
              </a:spcBef>
              <a:spcAft>
                <a:spcPts val="0"/>
              </a:spcAft>
              <a:buNone/>
            </a:pPr>
            <a:r>
              <a:rPr lang="en" sz="3600">
                <a:solidFill>
                  <a:srgbClr val="0D0D0D"/>
                </a:solidFill>
                <a:highlight>
                  <a:srgbClr val="FFFFFF"/>
                </a:highlight>
                <a:latin typeface="Roboto"/>
                <a:ea typeface="Roboto"/>
                <a:cs typeface="Roboto"/>
                <a:sym typeface="Roboto"/>
              </a:rPr>
              <a:t>Analysis reveals prudent stock management, aligning inventory levels with sales </a:t>
            </a:r>
            <a:endParaRPr sz="360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None/>
            </a:pPr>
            <a:r>
              <a:rPr lang="en" sz="3600">
                <a:solidFill>
                  <a:srgbClr val="0D0D0D"/>
                </a:solidFill>
                <a:highlight>
                  <a:srgbClr val="FFFFFF"/>
                </a:highlight>
                <a:latin typeface="Roboto"/>
                <a:ea typeface="Roboto"/>
                <a:cs typeface="Roboto"/>
                <a:sym typeface="Roboto"/>
              </a:rPr>
              <a:t>performance efficiently. Observation on Zeet Cough Syrup suggests optimizing </a:t>
            </a:r>
            <a:endParaRPr sz="360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None/>
            </a:pPr>
            <a:r>
              <a:rPr lang="en" sz="3600">
                <a:solidFill>
                  <a:srgbClr val="0D0D0D"/>
                </a:solidFill>
                <a:highlight>
                  <a:srgbClr val="FFFFFF"/>
                </a:highlight>
                <a:latin typeface="Roboto"/>
                <a:ea typeface="Roboto"/>
                <a:cs typeface="Roboto"/>
                <a:sym typeface="Roboto"/>
              </a:rPr>
              <a:t>stock quantities to enhance profitability.</a:t>
            </a:r>
            <a:endParaRPr sz="360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360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None/>
            </a:pPr>
            <a:r>
              <a:rPr lang="en" sz="3600">
                <a:solidFill>
                  <a:srgbClr val="0D0D0D"/>
                </a:solidFill>
                <a:highlight>
                  <a:srgbClr val="FFFFFF"/>
                </a:highlight>
                <a:latin typeface="Roboto"/>
                <a:ea typeface="Roboto"/>
                <a:cs typeface="Roboto"/>
                <a:sym typeface="Roboto"/>
              </a:rPr>
              <a:t>Nuanced inventory fluctuation analysis depicts dynamic </a:t>
            </a:r>
            <a:endParaRPr sz="360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None/>
            </a:pPr>
            <a:r>
              <a:rPr lang="en" sz="3600">
                <a:solidFill>
                  <a:srgbClr val="0D0D0D"/>
                </a:solidFill>
                <a:highlight>
                  <a:srgbClr val="FFFFFF"/>
                </a:highlight>
                <a:latin typeface="Roboto"/>
                <a:ea typeface="Roboto"/>
                <a:cs typeface="Roboto"/>
                <a:sym typeface="Roboto"/>
              </a:rPr>
              <a:t>response to sales trends. Synchronization between sales and</a:t>
            </a:r>
            <a:endParaRPr sz="360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None/>
            </a:pPr>
            <a:r>
              <a:rPr lang="en" sz="3600">
                <a:solidFill>
                  <a:srgbClr val="0D0D0D"/>
                </a:solidFill>
                <a:highlight>
                  <a:srgbClr val="FFFFFF"/>
                </a:highlight>
                <a:latin typeface="Roboto"/>
                <a:ea typeface="Roboto"/>
                <a:cs typeface="Roboto"/>
                <a:sym typeface="Roboto"/>
              </a:rPr>
              <a:t> inventory highlights effective stock management strategy. </a:t>
            </a:r>
            <a:endParaRPr sz="360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None/>
            </a:pPr>
            <a:r>
              <a:rPr lang="en" sz="3600">
                <a:solidFill>
                  <a:srgbClr val="0D0D0D"/>
                </a:solidFill>
                <a:highlight>
                  <a:srgbClr val="FFFFFF"/>
                </a:highlight>
                <a:latin typeface="Roboto"/>
                <a:ea typeface="Roboto"/>
                <a:cs typeface="Roboto"/>
                <a:sym typeface="Roboto"/>
              </a:rPr>
              <a:t>Overall, dynamic stock management strategy enhances</a:t>
            </a:r>
            <a:endParaRPr sz="360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None/>
            </a:pPr>
            <a:r>
              <a:rPr lang="en" sz="3600">
                <a:solidFill>
                  <a:srgbClr val="0D0D0D"/>
                </a:solidFill>
                <a:highlight>
                  <a:srgbClr val="FFFFFF"/>
                </a:highlight>
                <a:latin typeface="Roboto"/>
                <a:ea typeface="Roboto"/>
                <a:cs typeface="Roboto"/>
                <a:sym typeface="Roboto"/>
              </a:rPr>
              <a:t> operational efficiency and profitability.</a:t>
            </a:r>
            <a:endParaRPr sz="360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360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b="1" sz="4300"/>
          </a:p>
          <a:p>
            <a:pPr indent="0" lvl="0" marL="0" rtl="0" algn="l">
              <a:spcBef>
                <a:spcPts val="1200"/>
              </a:spcBef>
              <a:spcAft>
                <a:spcPts val="0"/>
              </a:spcAft>
              <a:buNone/>
            </a:pPr>
            <a:r>
              <a:t/>
            </a:r>
            <a:endParaRPr b="1" sz="1900"/>
          </a:p>
          <a:p>
            <a:pPr indent="0" lvl="0" marL="0" rtl="0" algn="l">
              <a:spcBef>
                <a:spcPts val="1200"/>
              </a:spcBef>
              <a:spcAft>
                <a:spcPts val="0"/>
              </a:spcAft>
              <a:buNone/>
            </a:pPr>
            <a:r>
              <a:rPr b="1" lang="en" sz="1900"/>
              <a:t>			</a:t>
            </a:r>
            <a:endParaRPr b="1" sz="1900"/>
          </a:p>
          <a:p>
            <a:pPr indent="0" lvl="0" marL="0" rtl="0" algn="l">
              <a:spcBef>
                <a:spcPts val="1200"/>
              </a:spcBef>
              <a:spcAft>
                <a:spcPts val="0"/>
              </a:spcAft>
              <a:buNone/>
            </a:pPr>
            <a:r>
              <a:t/>
            </a:r>
            <a:endParaRPr b="1" sz="1900"/>
          </a:p>
          <a:p>
            <a:pPr indent="0" lvl="0" marL="0" rtl="0" algn="l">
              <a:spcBef>
                <a:spcPts val="1200"/>
              </a:spcBef>
              <a:spcAft>
                <a:spcPts val="0"/>
              </a:spcAft>
              <a:buNone/>
            </a:pPr>
            <a:r>
              <a:t/>
            </a:r>
            <a:endParaRPr b="1" sz="1900"/>
          </a:p>
          <a:p>
            <a:pPr indent="0" lvl="0" marL="0" rtl="0" algn="l">
              <a:spcBef>
                <a:spcPts val="1200"/>
              </a:spcBef>
              <a:spcAft>
                <a:spcPts val="1200"/>
              </a:spcAft>
              <a:buNone/>
            </a:pPr>
            <a:r>
              <a:rPr b="1" lang="en" sz="1900"/>
              <a:t>		</a:t>
            </a:r>
            <a:endParaRPr b="1" sz="1900"/>
          </a:p>
        </p:txBody>
      </p:sp>
      <p:pic>
        <p:nvPicPr>
          <p:cNvPr id="125" name="Google Shape;125;p21"/>
          <p:cNvPicPr preferRelativeResize="0"/>
          <p:nvPr/>
        </p:nvPicPr>
        <p:blipFill>
          <a:blip r:embed="rId3">
            <a:alphaModFix/>
          </a:blip>
          <a:stretch>
            <a:fillRect/>
          </a:stretch>
        </p:blipFill>
        <p:spPr>
          <a:xfrm>
            <a:off x="4953350" y="392450"/>
            <a:ext cx="3438227" cy="1753949"/>
          </a:xfrm>
          <a:prstGeom prst="rect">
            <a:avLst/>
          </a:prstGeom>
          <a:noFill/>
          <a:ln>
            <a:noFill/>
          </a:ln>
        </p:spPr>
      </p:pic>
      <p:pic>
        <p:nvPicPr>
          <p:cNvPr id="126" name="Google Shape;126;p21"/>
          <p:cNvPicPr preferRelativeResize="0"/>
          <p:nvPr/>
        </p:nvPicPr>
        <p:blipFill>
          <a:blip r:embed="rId4">
            <a:alphaModFix/>
          </a:blip>
          <a:stretch>
            <a:fillRect/>
          </a:stretch>
        </p:blipFill>
        <p:spPr>
          <a:xfrm>
            <a:off x="3828325" y="2254425"/>
            <a:ext cx="5315676" cy="2614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819150" y="465100"/>
            <a:ext cx="7505700" cy="850200"/>
          </a:xfrm>
          <a:prstGeom prst="rect">
            <a:avLst/>
          </a:prstGeom>
        </p:spPr>
        <p:txBody>
          <a:bodyPr anchorCtr="0" anchor="t" bIns="91425" lIns="91425" spcFirstLastPara="1" rIns="91425" wrap="square" tIns="91425">
            <a:normAutofit/>
          </a:bodyPr>
          <a:lstStyle/>
          <a:p>
            <a:pPr indent="457200" lvl="0" marL="914400" rtl="0" algn="l">
              <a:spcBef>
                <a:spcPts val="0"/>
              </a:spcBef>
              <a:spcAft>
                <a:spcPts val="0"/>
              </a:spcAft>
              <a:buNone/>
            </a:pPr>
            <a:r>
              <a:rPr lang="en"/>
              <a:t>RECOMMENDATIONS </a:t>
            </a:r>
            <a:endParaRPr/>
          </a:p>
        </p:txBody>
      </p:sp>
      <p:sp>
        <p:nvSpPr>
          <p:cNvPr id="132" name="Google Shape;132;p22"/>
          <p:cNvSpPr txBox="1"/>
          <p:nvPr>
            <p:ph idx="1" type="body"/>
          </p:nvPr>
        </p:nvSpPr>
        <p:spPr>
          <a:xfrm>
            <a:off x="485600" y="1175275"/>
            <a:ext cx="7505700" cy="36477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SzPts val="688"/>
              <a:buNone/>
            </a:pPr>
            <a:r>
              <a:rPr b="1" lang="en" sz="1250">
                <a:solidFill>
                  <a:srgbClr val="0D0D0D"/>
                </a:solidFill>
                <a:highlight>
                  <a:srgbClr val="FFFFFF"/>
                </a:highlight>
                <a:latin typeface="Roboto"/>
                <a:ea typeface="Roboto"/>
                <a:cs typeface="Roboto"/>
                <a:sym typeface="Roboto"/>
              </a:rPr>
              <a:t>1. </a:t>
            </a:r>
            <a:r>
              <a:rPr b="1" lang="en" sz="1250">
                <a:solidFill>
                  <a:srgbClr val="0D0D0D"/>
                </a:solidFill>
                <a:highlight>
                  <a:srgbClr val="FFFFFF"/>
                </a:highlight>
                <a:latin typeface="Roboto"/>
                <a:ea typeface="Roboto"/>
                <a:cs typeface="Roboto"/>
                <a:sym typeface="Roboto"/>
              </a:rPr>
              <a:t>Increase Sales of High-Profit Items:</a:t>
            </a:r>
            <a:r>
              <a:rPr lang="en" sz="1250">
                <a:solidFill>
                  <a:srgbClr val="0D0D0D"/>
                </a:solidFill>
                <a:highlight>
                  <a:srgbClr val="FFFFFF"/>
                </a:highlight>
                <a:latin typeface="Roboto"/>
                <a:ea typeface="Roboto"/>
                <a:cs typeface="Roboto"/>
                <a:sym typeface="Roboto"/>
              </a:rPr>
              <a:t>  </a:t>
            </a:r>
            <a:r>
              <a:rPr lang="en" sz="1200">
                <a:solidFill>
                  <a:srgbClr val="0D0D0D"/>
                </a:solidFill>
                <a:highlight>
                  <a:srgbClr val="FFFFFF"/>
                </a:highlight>
                <a:latin typeface="Roboto"/>
                <a:ea typeface="Roboto"/>
                <a:cs typeface="Roboto"/>
                <a:sym typeface="Roboto"/>
              </a:rPr>
              <a:t>Implement competitive pricing for Candid Powder and enhance promotion of Gesicube Oil through healthcare collaborations to maximize market competitiveness and capitalize on demand for joint pain relief.</a:t>
            </a:r>
            <a:endParaRPr sz="85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SzPts val="688"/>
              <a:buNone/>
            </a:pPr>
            <a:r>
              <a:rPr b="1" lang="en" sz="1250">
                <a:solidFill>
                  <a:srgbClr val="0D0D0D"/>
                </a:solidFill>
                <a:highlight>
                  <a:srgbClr val="FFFFFF"/>
                </a:highlight>
                <a:latin typeface="Roboto"/>
                <a:ea typeface="Roboto"/>
                <a:cs typeface="Roboto"/>
                <a:sym typeface="Roboto"/>
              </a:rPr>
              <a:t>2. Focus on High-Selling Items and Increase Sales: </a:t>
            </a:r>
            <a:r>
              <a:rPr lang="en" sz="1250">
                <a:solidFill>
                  <a:srgbClr val="0D0D0D"/>
                </a:solidFill>
                <a:highlight>
                  <a:srgbClr val="FFFFFF"/>
                </a:highlight>
                <a:latin typeface="Roboto"/>
                <a:ea typeface="Roboto"/>
                <a:cs typeface="Roboto"/>
                <a:sym typeface="Roboto"/>
              </a:rPr>
              <a:t> </a:t>
            </a:r>
            <a:r>
              <a:rPr lang="en" sz="1200">
                <a:solidFill>
                  <a:srgbClr val="0D0D0D"/>
                </a:solidFill>
                <a:highlight>
                  <a:srgbClr val="FFFFFF"/>
                </a:highlight>
                <a:latin typeface="Roboto"/>
                <a:ea typeface="Roboto"/>
                <a:cs typeface="Roboto"/>
                <a:sym typeface="Roboto"/>
              </a:rPr>
              <a:t>Introduce complementary products alongside high-demand items like Zeet Cough Syrup and enhance awareness of specific products like Becosules Syrup and Betnovate C Cream through targeted marketing to maximize cross-selling and sales.</a:t>
            </a:r>
            <a:endParaRPr sz="85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SzPts val="688"/>
              <a:buNone/>
            </a:pPr>
            <a:r>
              <a:rPr b="1" lang="en" sz="1250">
                <a:solidFill>
                  <a:srgbClr val="0D0D0D"/>
                </a:solidFill>
                <a:highlight>
                  <a:srgbClr val="FFFFFF"/>
                </a:highlight>
                <a:latin typeface="Roboto"/>
                <a:ea typeface="Roboto"/>
                <a:cs typeface="Roboto"/>
                <a:sym typeface="Roboto"/>
              </a:rPr>
              <a:t>3. Strategic Inventory Management: </a:t>
            </a:r>
            <a:r>
              <a:rPr lang="en" sz="1250">
                <a:solidFill>
                  <a:srgbClr val="0D0D0D"/>
                </a:solidFill>
                <a:highlight>
                  <a:srgbClr val="FFFFFF"/>
                </a:highlight>
                <a:latin typeface="Roboto"/>
                <a:ea typeface="Roboto"/>
                <a:cs typeface="Roboto"/>
                <a:sym typeface="Roboto"/>
              </a:rPr>
              <a:t> </a:t>
            </a:r>
            <a:r>
              <a:rPr lang="en" sz="1150">
                <a:solidFill>
                  <a:srgbClr val="0D0D0D"/>
                </a:solidFill>
                <a:highlight>
                  <a:srgbClr val="FFFFFF"/>
                </a:highlight>
                <a:latin typeface="Roboto"/>
                <a:ea typeface="Roboto"/>
                <a:cs typeface="Roboto"/>
                <a:sym typeface="Roboto"/>
              </a:rPr>
              <a:t>Strategically adjust stock levels of Zeet Cough Syrup based on sales patterns to optimize inventory turnover, reduce holding costs, and enhance profit margins.</a:t>
            </a:r>
            <a:endParaRPr sz="115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SzPts val="688"/>
              <a:buNone/>
            </a:pPr>
            <a:r>
              <a:rPr b="1" lang="en" sz="1250">
                <a:solidFill>
                  <a:srgbClr val="0D0D0D"/>
                </a:solidFill>
                <a:highlight>
                  <a:srgbClr val="FFFFFF"/>
                </a:highlight>
                <a:latin typeface="Roboto"/>
                <a:ea typeface="Roboto"/>
                <a:cs typeface="Roboto"/>
                <a:sym typeface="Roboto"/>
              </a:rPr>
              <a:t>4. Additional Revenue-Increasing Steps: </a:t>
            </a:r>
            <a:r>
              <a:rPr lang="en" sz="1350">
                <a:solidFill>
                  <a:srgbClr val="0D0D0D"/>
                </a:solidFill>
                <a:highlight>
                  <a:srgbClr val="FFFFFF"/>
                </a:highlight>
                <a:latin typeface="Roboto"/>
                <a:ea typeface="Roboto"/>
                <a:cs typeface="Roboto"/>
                <a:sym typeface="Roboto"/>
              </a:rPr>
              <a:t> </a:t>
            </a:r>
            <a:r>
              <a:rPr lang="en" sz="1200">
                <a:solidFill>
                  <a:srgbClr val="0D0D0D"/>
                </a:solidFill>
                <a:highlight>
                  <a:srgbClr val="FFFFFF"/>
                </a:highlight>
                <a:latin typeface="Roboto"/>
                <a:ea typeface="Roboto"/>
                <a:cs typeface="Roboto"/>
                <a:sym typeface="Roboto"/>
              </a:rPr>
              <a:t>Leverage healthcare professional partnerships to endorse high-margin products like Gesicube Oil for joint pain, expand offerings with premium variants, and promote prescription recommendations, enhancing visibility and trust for increased sales and revenue.</a:t>
            </a:r>
            <a:endParaRPr sz="787">
              <a:solidFill>
                <a:srgbClr val="000000"/>
              </a:solidFill>
              <a:highlight>
                <a:srgbClr val="FFFFFF"/>
              </a:highlight>
              <a:latin typeface="Roboto"/>
              <a:ea typeface="Roboto"/>
              <a:cs typeface="Roboto"/>
              <a:sym typeface="Roboto"/>
            </a:endParaRPr>
          </a:p>
          <a:p>
            <a:pPr indent="0" lvl="0" marL="0" rtl="0" algn="l">
              <a:spcBef>
                <a:spcPts val="1500"/>
              </a:spcBef>
              <a:spcAft>
                <a:spcPts val="0"/>
              </a:spcAft>
              <a:buSzPts val="688"/>
              <a:buNone/>
            </a:pPr>
            <a:r>
              <a:t/>
            </a:r>
            <a:endParaRPr sz="1050">
              <a:solidFill>
                <a:srgbClr val="0D0D0D"/>
              </a:solidFill>
              <a:highlight>
                <a:srgbClr val="FFFFFF"/>
              </a:highlight>
              <a:latin typeface="Roboto"/>
              <a:ea typeface="Roboto"/>
              <a:cs typeface="Roboto"/>
              <a:sym typeface="Roboto"/>
            </a:endParaRPr>
          </a:p>
          <a:p>
            <a:pPr indent="0" lvl="0" marL="0" rtl="0" algn="l">
              <a:spcBef>
                <a:spcPts val="1500"/>
              </a:spcBef>
              <a:spcAft>
                <a:spcPts val="1200"/>
              </a:spcAft>
              <a:buSzPts val="688"/>
              <a:buNone/>
            </a:pPr>
            <a:r>
              <a:t/>
            </a:r>
            <a:endParaRPr sz="1012"/>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