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67" r:id="rId5"/>
    <p:sldId id="268" r:id="rId6"/>
    <p:sldId id="269" r:id="rId7"/>
    <p:sldId id="258" r:id="rId8"/>
    <p:sldId id="263" r:id="rId9"/>
    <p:sldId id="260" r:id="rId10"/>
    <p:sldId id="261"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DC8CCD-A81E-4D78-8BF0-B33EB800E39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C8CCD-A81E-4D78-8BF0-B33EB800E39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C8CCD-A81E-4D78-8BF0-B33EB800E39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C8CCD-A81E-4D78-8BF0-B33EB800E39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C8CCD-A81E-4D78-8BF0-B33EB800E39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DC8CCD-A81E-4D78-8BF0-B33EB800E39E}"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DC8CCD-A81E-4D78-8BF0-B33EB800E39E}"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DC8CCD-A81E-4D78-8BF0-B33EB800E39E}"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C8CCD-A81E-4D78-8BF0-B33EB800E39E}"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C8CCD-A81E-4D78-8BF0-B33EB800E39E}"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C8CCD-A81E-4D78-8BF0-B33EB800E39E}"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F224-D2BD-4970-830F-7178FBEF64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C8CCD-A81E-4D78-8BF0-B33EB800E39E}" type="datetimeFigureOut">
              <a:rPr lang="en-US" smtClean="0"/>
              <a:t>2/25/2023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FF224-D2BD-4970-830F-7178FBEF64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engaluru House Price Prediction. Data Science Regression Project… | by  Harshal Patil | Analytics Vidhya | Medium"/>
          <p:cNvPicPr>
            <a:picLocks noChangeAspect="1" noChangeArrowheads="1"/>
          </p:cNvPicPr>
          <p:nvPr/>
        </p:nvPicPr>
        <p:blipFill>
          <a:blip r:embed="rId2" cstate="print"/>
          <a:srcRect/>
          <a:stretch>
            <a:fillRect/>
          </a:stretch>
        </p:blipFill>
        <p:spPr bwMode="auto">
          <a:xfrm>
            <a:off x="-228600" y="-495300"/>
            <a:ext cx="9753600" cy="7353300"/>
          </a:xfrm>
          <a:prstGeom prst="rect">
            <a:avLst/>
          </a:prstGeom>
          <a:noFill/>
        </p:spPr>
      </p:pic>
      <p:sp>
        <p:nvSpPr>
          <p:cNvPr id="3" name="TextBox 2"/>
          <p:cNvSpPr txBox="1"/>
          <p:nvPr/>
        </p:nvSpPr>
        <p:spPr>
          <a:xfrm>
            <a:off x="762000" y="762000"/>
            <a:ext cx="6417141" cy="646331"/>
          </a:xfrm>
          <a:prstGeom prst="rect">
            <a:avLst/>
          </a:prstGeom>
          <a:noFill/>
        </p:spPr>
        <p:txBody>
          <a:bodyPr wrap="none" rtlCol="0">
            <a:spAutoFit/>
          </a:bodyPr>
          <a:lstStyle/>
          <a:p>
            <a:r>
              <a:rPr lang="en-US" sz="3600" b="1" u="sng" dirty="0" smtClean="0">
                <a:solidFill>
                  <a:srgbClr val="C00000"/>
                </a:solidFill>
                <a:latin typeface="Times New Roman" pitchFamily="18" charset="0"/>
                <a:cs typeface="Times New Roman" pitchFamily="18" charset="0"/>
              </a:rPr>
              <a:t>HOUSE PRICE PREDICTION</a:t>
            </a:r>
            <a:endParaRPr lang="en-US" sz="3600" b="1" u="sng" dirty="0">
              <a:solidFill>
                <a:srgbClr val="C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b="1" u="sng" dirty="0" smtClean="0">
                <a:solidFill>
                  <a:schemeClr val="tx2">
                    <a:lumMod val="75000"/>
                  </a:schemeClr>
                </a:solidFill>
              </a:rPr>
              <a:t>HOW IT WORKS?</a:t>
            </a:r>
            <a:endParaRPr lang="en-US" sz="3200" b="1" u="sng" dirty="0"/>
          </a:p>
        </p:txBody>
      </p:sp>
      <p:sp>
        <p:nvSpPr>
          <p:cNvPr id="4" name="Rectangle 3"/>
          <p:cNvSpPr/>
          <p:nvPr/>
        </p:nvSpPr>
        <p:spPr>
          <a:xfrm>
            <a:off x="0" y="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47700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524000"/>
            <a:ext cx="7620000" cy="4653646"/>
          </a:xfrm>
          <a:prstGeom prst="rect">
            <a:avLst/>
          </a:prstGeom>
        </p:spPr>
        <p:txBody>
          <a:bodyPr wrap="square">
            <a:spAutoFit/>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COLLECTING DATA: FIRST STEP WAS TO COLLECT DATA WE COLLECTED DATA FROM DIFFERENT SOURCES &amp; MERGED THEM TOGETHER TO FORM OUR TRAINING DATA SET.</a:t>
            </a:r>
          </a:p>
          <a:p>
            <a:pPr>
              <a:lnSpc>
                <a:spcPct val="150000"/>
              </a:lnSpc>
              <a:buFont typeface="Wingdings" pitchFamily="2" charset="2"/>
              <a:buChar char="Ø"/>
            </a:pPr>
            <a:endParaRPr lang="en-US" sz="2000" dirty="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 THEN WE TRAINED THE MODEL USING MACHINE LEARNIG ALGORITHM WHICH IN THIS CASE IS MULTIPLE LINEAR REGRESSION.</a:t>
            </a:r>
          </a:p>
          <a:p>
            <a:pPr>
              <a:lnSpc>
                <a:spcPct val="150000"/>
              </a:lnSpc>
              <a:buFont typeface="Wingdings" pitchFamily="2" charset="2"/>
              <a:buChar char="Ø"/>
            </a:pPr>
            <a:endParaRPr lang="en-US" sz="2000" dirty="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 BASED ON THE GENERATED GRAPHS WE PREDICT THE COST OF THE HOUSE</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r>
              <a:rPr lang="en-US" u="sng" dirty="0" smtClean="0">
                <a:solidFill>
                  <a:schemeClr val="tx2"/>
                </a:solidFill>
              </a:rPr>
              <a:t>Future Scope</a:t>
            </a:r>
            <a:endParaRPr lang="en-US" u="sng" dirty="0"/>
          </a:p>
        </p:txBody>
      </p:sp>
      <p:sp>
        <p:nvSpPr>
          <p:cNvPr id="4" name="Rectangle 3"/>
          <p:cNvSpPr/>
          <p:nvPr/>
        </p:nvSpPr>
        <p:spPr>
          <a:xfrm>
            <a:off x="0" y="0"/>
            <a:ext cx="91440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324600"/>
            <a:ext cx="91440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000" y="1969655"/>
            <a:ext cx="8382000" cy="397031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Our model had a low root mean square residual correlations score, but there is still room for improvement. In a real world scenario, we can use such a model to predict house prices. This model should check for new data, once in a month, and incorporate them to expand the dataset and produce better results.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can try out other dimensionality reduction techniques like </a:t>
            </a:r>
            <a:r>
              <a:rPr lang="en-US" dirty="0" err="1" smtClean="0">
                <a:latin typeface="Times New Roman" pitchFamily="18" charset="0"/>
                <a:cs typeface="Times New Roman" pitchFamily="18" charset="0"/>
              </a:rPr>
              <a:t>Univariate</a:t>
            </a:r>
            <a:r>
              <a:rPr lang="en-US" dirty="0" smtClean="0">
                <a:latin typeface="Times New Roman" pitchFamily="18" charset="0"/>
                <a:cs typeface="Times New Roman" pitchFamily="18" charset="0"/>
              </a:rPr>
              <a:t> Feature Selection and Recursive feature elimination in the initial stages.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can try out other advanced regression techniques, like Random Forest and Bayesian Ridge Algorithm, for prediction. Since the data is highly correlated, we should also try Elastic Net regression technique.</a:t>
            </a:r>
          </a:p>
          <a:p>
            <a:pPr algn="just"/>
            <a:r>
              <a:rPr lang="en-US" dirty="0" smtClean="0">
                <a:latin typeface="Times New Roman" pitchFamily="18" charset="0"/>
                <a:cs typeface="Times New Roman" pitchFamily="18" charset="0"/>
              </a:rPr>
              <a:t>The aim is to predict the efficient house pricing for real estate customers with respect to their budgets and priorities. By analyzing previous market trends and price ranges, and also upcoming developments future prices  will be predicted.</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762000"/>
          </a:xfrm>
        </p:spPr>
        <p:txBody>
          <a:bodyPr/>
          <a:lstStyle/>
          <a:p>
            <a:r>
              <a:rPr lang="en-US" u="sng" dirty="0" smtClean="0">
                <a:solidFill>
                  <a:schemeClr val="tx2"/>
                </a:solidFill>
              </a:rPr>
              <a:t>CONCLUSION </a:t>
            </a:r>
            <a:endParaRPr lang="en-US" u="sng" dirty="0"/>
          </a:p>
        </p:txBody>
      </p:sp>
      <p:sp>
        <p:nvSpPr>
          <p:cNvPr id="4" name="Rectangle 3"/>
          <p:cNvSpPr/>
          <p:nvPr/>
        </p:nvSpPr>
        <p:spPr>
          <a:xfrm>
            <a:off x="0" y="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40080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2673" y="1295400"/>
            <a:ext cx="8382000" cy="5078313"/>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Thus, we studied and applied the concept of Linear Regression in real time implementation so as to ease the life of human.</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Determining the price of property without complete knowledge about the surrounding is quite riskier for both customer and the seller. In order to overcome this problem we have tried to develop application which determines the price of the property based on various parameters of the surrounding.</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Data provide us with the complete data about the surrounding in the form of dataset. Dataset helps to get the insight of the surrounding and machine learning model helps to predict the price of the property based on the training provided by the dataset. We successfully implemented linear regression model to predict the price of the houses.</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8229600" cy="1143000"/>
          </a:xfrm>
          <a:solidFill>
            <a:schemeClr val="bg1"/>
          </a:solidFill>
        </p:spPr>
        <p:txBody>
          <a:bodyPr>
            <a:normAutofit/>
          </a:bodyPr>
          <a:lstStyle/>
          <a:p>
            <a:r>
              <a:rPr lang="en-US" sz="6000" b="1" dirty="0" smtClean="0">
                <a:solidFill>
                  <a:srgbClr val="7030A0"/>
                </a:solidFill>
              </a:rPr>
              <a:t>THANK YOU….. </a:t>
            </a:r>
            <a:endParaRPr lang="en-US" sz="6000" b="1" dirty="0">
              <a:solidFill>
                <a:srgbClr val="7030A0"/>
              </a:solidFill>
            </a:endParaRPr>
          </a:p>
        </p:txBody>
      </p:sp>
      <p:sp>
        <p:nvSpPr>
          <p:cNvPr id="4" name="Right Triangle 3"/>
          <p:cNvSpPr/>
          <p:nvPr/>
        </p:nvSpPr>
        <p:spPr>
          <a:xfrm>
            <a:off x="0" y="4648200"/>
            <a:ext cx="2819400" cy="2209800"/>
          </a:xfrm>
          <a:prstGeom prst="r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5" name="Rectangle 4"/>
          <p:cNvSpPr/>
          <p:nvPr/>
        </p:nvSpPr>
        <p:spPr>
          <a:xfrm>
            <a:off x="8610600" y="0"/>
            <a:ext cx="381000" cy="3429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01000" y="0"/>
            <a:ext cx="381000" cy="304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91400" y="0"/>
            <a:ext cx="381000" cy="2438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a:p>
            <a:endParaRPr lang="en-US" dirty="0"/>
          </a:p>
        </p:txBody>
      </p:sp>
      <p:sp>
        <p:nvSpPr>
          <p:cNvPr id="5" name="Rectangle 4"/>
          <p:cNvSpPr/>
          <p:nvPr/>
        </p:nvSpPr>
        <p:spPr>
          <a:xfrm>
            <a:off x="0" y="640080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7" name="Rectangle 6"/>
          <p:cNvSpPr/>
          <p:nvPr/>
        </p:nvSpPr>
        <p:spPr>
          <a:xfrm>
            <a:off x="8915400" y="0"/>
            <a:ext cx="228600" cy="5562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8" name="Rectangle 7"/>
          <p:cNvSpPr/>
          <p:nvPr/>
        </p:nvSpPr>
        <p:spPr>
          <a:xfrm>
            <a:off x="8610600" y="0"/>
            <a:ext cx="228600" cy="5105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29600" y="0"/>
            <a:ext cx="228600" cy="441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10" name="Rectangle 9"/>
          <p:cNvSpPr/>
          <p:nvPr/>
        </p:nvSpPr>
        <p:spPr>
          <a:xfrm>
            <a:off x="685800" y="304800"/>
            <a:ext cx="7391400" cy="461665"/>
          </a:xfrm>
          <a:prstGeom prst="rect">
            <a:avLst/>
          </a:prstGeom>
          <a:solidFill>
            <a:schemeClr val="bg1"/>
          </a:solidFill>
        </p:spPr>
        <p:txBody>
          <a:bodyPr wrap="square">
            <a:spAutoFit/>
          </a:bodyPr>
          <a:lstStyle/>
          <a:p>
            <a:r>
              <a:rPr lang="en-US" sz="2400" b="1" u="sng" dirty="0" smtClean="0">
                <a:solidFill>
                  <a:srgbClr val="7030A0"/>
                </a:solidFill>
                <a:latin typeface="Times New Roman" pitchFamily="18" charset="0"/>
                <a:cs typeface="Times New Roman" pitchFamily="18" charset="0"/>
              </a:rPr>
              <a:t>Basic Details of the Team and Problem Statement</a:t>
            </a:r>
            <a:endParaRPr lang="en-US" sz="2400" b="1" u="sng" dirty="0">
              <a:solidFill>
                <a:srgbClr val="7030A0"/>
              </a:solidFill>
              <a:latin typeface="Times New Roman" pitchFamily="18" charset="0"/>
              <a:cs typeface="Times New Roman" pitchFamily="18" charset="0"/>
            </a:endParaRPr>
          </a:p>
        </p:txBody>
      </p:sp>
      <p:sp>
        <p:nvSpPr>
          <p:cNvPr id="11" name="Rectangle 10"/>
          <p:cNvSpPr/>
          <p:nvPr/>
        </p:nvSpPr>
        <p:spPr>
          <a:xfrm>
            <a:off x="914400" y="1295400"/>
            <a:ext cx="6858000" cy="3908762"/>
          </a:xfrm>
          <a:prstGeom prst="rect">
            <a:avLst/>
          </a:prstGeom>
        </p:spPr>
        <p:txBody>
          <a:bodyPr wrap="square">
            <a:spAutoFit/>
          </a:bodyPr>
          <a:lstStyle/>
          <a:p>
            <a:pPr lvl="1">
              <a:lnSpc>
                <a:spcPct val="200000"/>
              </a:lnSpc>
            </a:pPr>
            <a:r>
              <a:rPr lang="en-US" sz="2400" b="1" dirty="0" smtClean="0">
                <a:solidFill>
                  <a:srgbClr val="002060"/>
                </a:solidFill>
                <a:latin typeface="Times New Roman" pitchFamily="18" charset="0"/>
                <a:cs typeface="Times New Roman" pitchFamily="18" charset="0"/>
              </a:rPr>
              <a:t>Project Name :     </a:t>
            </a:r>
            <a:r>
              <a:rPr lang="en-US" sz="2000" b="1" dirty="0" smtClean="0">
                <a:latin typeface="Times New Roman" pitchFamily="18" charset="0"/>
                <a:cs typeface="Times New Roman" pitchFamily="18" charset="0"/>
              </a:rPr>
              <a:t>House </a:t>
            </a:r>
            <a:r>
              <a:rPr lang="en-US" sz="2000" b="1" dirty="0">
                <a:latin typeface="Times New Roman" pitchFamily="18" charset="0"/>
                <a:cs typeface="Times New Roman" pitchFamily="18" charset="0"/>
              </a:rPr>
              <a:t>Price Prediction Project </a:t>
            </a:r>
            <a:endParaRPr lang="en-US" sz="2000" b="1" i="0" dirty="0" smtClean="0">
              <a:effectLst/>
              <a:latin typeface="Times New Roman" pitchFamily="18" charset="0"/>
              <a:cs typeface="Times New Roman" pitchFamily="18" charset="0"/>
            </a:endParaRPr>
          </a:p>
          <a:p>
            <a:pPr lvl="1">
              <a:lnSpc>
                <a:spcPct val="200000"/>
              </a:lnSpc>
            </a:pPr>
            <a:r>
              <a:rPr lang="en-US" sz="2000" dirty="0">
                <a:latin typeface="Times New Roman" pitchFamily="18" charset="0"/>
                <a:cs typeface="Times New Roman" pitchFamily="18" charset="0"/>
              </a:rPr>
              <a:t>   </a:t>
            </a:r>
          </a:p>
          <a:p>
            <a:pPr lvl="1">
              <a:lnSpc>
                <a:spcPct val="200000"/>
              </a:lnSpc>
            </a:pPr>
            <a:r>
              <a:rPr lang="en-US" sz="2000" b="1" dirty="0" smtClean="0">
                <a:solidFill>
                  <a:srgbClr val="002060"/>
                </a:solidFill>
                <a:latin typeface="Times New Roman" pitchFamily="18" charset="0"/>
                <a:cs typeface="Times New Roman" pitchFamily="18" charset="0"/>
              </a:rPr>
              <a:t>Institute Name</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ASANSOL ENGINEERING     </a:t>
            </a:r>
          </a:p>
          <a:p>
            <a:pPr lvl="1">
              <a:lnSpc>
                <a:spcPct val="200000"/>
              </a:lnSpc>
            </a:pPr>
            <a:r>
              <a:rPr lang="en-US" sz="2000" dirty="0" smtClean="0">
                <a:latin typeface="Times New Roman" pitchFamily="18" charset="0"/>
                <a:cs typeface="Times New Roman" pitchFamily="18" charset="0"/>
              </a:rPr>
              <a:t>                                            COLLEGE</a:t>
            </a:r>
          </a:p>
          <a:p>
            <a:pPr lvl="1">
              <a:lnSpc>
                <a:spcPct val="200000"/>
              </a:lnSpc>
            </a:pPr>
            <a:r>
              <a:rPr lang="en-US" sz="2000" b="1" dirty="0" smtClean="0">
                <a:solidFill>
                  <a:srgbClr val="002060"/>
                </a:solidFill>
                <a:latin typeface="Times New Roman" pitchFamily="18" charset="0"/>
                <a:cs typeface="Times New Roman" pitchFamily="18" charset="0"/>
              </a:rPr>
              <a:t>Institute </a:t>
            </a:r>
            <a:r>
              <a:rPr lang="en-US" sz="2000" b="1" dirty="0">
                <a:solidFill>
                  <a:srgbClr val="002060"/>
                </a:solidFill>
                <a:latin typeface="Times New Roman" pitchFamily="18" charset="0"/>
                <a:cs typeface="Times New Roman" pitchFamily="18" charset="0"/>
              </a:rPr>
              <a:t>Code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108</a:t>
            </a:r>
            <a:endParaRPr lang="en-US" sz="2000" dirty="0" smtClean="0">
              <a:latin typeface="Times New Roman" pitchFamily="18" charset="0"/>
              <a:cs typeface="Times New Roman" pitchFamily="18" charset="0"/>
            </a:endParaRPr>
          </a:p>
          <a:p>
            <a:pPr lvl="1">
              <a:lnSpc>
                <a:spcPct val="200000"/>
              </a:lnSpc>
            </a:pPr>
            <a:r>
              <a:rPr lang="en-US" sz="2000" b="1" dirty="0" smtClean="0">
                <a:solidFill>
                  <a:srgbClr val="002060"/>
                </a:solidFill>
                <a:latin typeface="Times New Roman" pitchFamily="18" charset="0"/>
                <a:cs typeface="Times New Roman" pitchFamily="18" charset="0"/>
              </a:rPr>
              <a:t>Theme Name</a:t>
            </a:r>
            <a:r>
              <a:rPr lang="en-US" sz="2000"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Predict the house rent</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81000"/>
          </a:xfrm>
          <a:prstGeom prst="rect">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5" name="Rectangle 4"/>
          <p:cNvSpPr/>
          <p:nvPr/>
        </p:nvSpPr>
        <p:spPr>
          <a:xfrm>
            <a:off x="0" y="647700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19400" y="609600"/>
            <a:ext cx="3539623" cy="523220"/>
          </a:xfrm>
          <a:prstGeom prst="rect">
            <a:avLst/>
          </a:prstGeom>
        </p:spPr>
        <p:txBody>
          <a:bodyPr wrap="none">
            <a:spAutoFit/>
          </a:bodyPr>
          <a:lstStyle/>
          <a:p>
            <a:r>
              <a:rPr lang="en-US" sz="2800" b="1" u="sng" dirty="0" smtClean="0"/>
              <a:t>Team Member Details </a:t>
            </a:r>
            <a:endParaRPr lang="en-US" sz="2800" b="1" u="sng" dirty="0"/>
          </a:p>
        </p:txBody>
      </p:sp>
      <p:sp>
        <p:nvSpPr>
          <p:cNvPr id="8" name="Rectangle 7"/>
          <p:cNvSpPr/>
          <p:nvPr/>
        </p:nvSpPr>
        <p:spPr>
          <a:xfrm>
            <a:off x="990600" y="1371600"/>
            <a:ext cx="7467600" cy="5139869"/>
          </a:xfrm>
          <a:prstGeom prst="rect">
            <a:avLst/>
          </a:prstGeom>
        </p:spPr>
        <p:txBody>
          <a:bodyPr wrap="square">
            <a:spAutoFit/>
          </a:bodyPr>
          <a:lstStyle/>
          <a:p>
            <a:pPr algn="ctr"/>
            <a:r>
              <a:rPr lang="en-US" sz="2000" b="1" dirty="0" smtClean="0">
                <a:solidFill>
                  <a:srgbClr val="002060"/>
                </a:solidFill>
                <a:latin typeface="Times New Roman" pitchFamily="18" charset="0"/>
                <a:cs typeface="Times New Roman" pitchFamily="18" charset="0"/>
              </a:rPr>
              <a:t>Team Member  1 Name :</a:t>
            </a:r>
            <a:r>
              <a:rPr lang="en-US" b="1" dirty="0" smtClean="0">
                <a:solidFill>
                  <a:schemeClr val="tx2">
                    <a:lumMod val="75000"/>
                  </a:schemeClr>
                </a:solidFill>
              </a:rPr>
              <a:t> </a:t>
            </a:r>
            <a:r>
              <a:rPr lang="en-US" b="1" dirty="0" smtClean="0"/>
              <a:t> SHRUTI KIRAN</a:t>
            </a:r>
          </a:p>
          <a:p>
            <a:pPr algn="ctr"/>
            <a:endParaRPr lang="en-US" b="1" dirty="0"/>
          </a:p>
          <a:p>
            <a:pPr lvl="1"/>
            <a:r>
              <a:rPr lang="en-US" sz="1900" b="1" dirty="0" smtClean="0">
                <a:solidFill>
                  <a:srgbClr val="002060"/>
                </a:solidFill>
                <a:latin typeface="Times New Roman" pitchFamily="18" charset="0"/>
                <a:cs typeface="Times New Roman" pitchFamily="18" charset="0"/>
              </a:rPr>
              <a:t>Branch : </a:t>
            </a:r>
            <a:r>
              <a:rPr lang="en-US" dirty="0" err="1" smtClean="0"/>
              <a:t>Btech</a:t>
            </a:r>
            <a:r>
              <a:rPr lang="en-US" b="1" dirty="0" smtClean="0"/>
              <a:t> </a:t>
            </a:r>
            <a:r>
              <a:rPr lang="en-US" dirty="0" smtClean="0"/>
              <a:t>			</a:t>
            </a:r>
            <a:r>
              <a:rPr lang="en-US" sz="1900" b="1" dirty="0" smtClean="0">
                <a:solidFill>
                  <a:srgbClr val="002060"/>
                </a:solidFill>
                <a:latin typeface="Times New Roman" pitchFamily="18" charset="0"/>
                <a:cs typeface="Times New Roman" pitchFamily="18" charset="0"/>
              </a:rPr>
              <a:t> Stream :  </a:t>
            </a:r>
            <a:r>
              <a:rPr lang="en-US" dirty="0" smtClean="0"/>
              <a:t>IT(6</a:t>
            </a:r>
            <a:r>
              <a:rPr lang="en-US" baseline="30000" dirty="0" smtClean="0"/>
              <a:t>TH</a:t>
            </a:r>
            <a:r>
              <a:rPr lang="en-US" dirty="0" smtClean="0"/>
              <a:t>  SEM)</a:t>
            </a:r>
          </a:p>
          <a:p>
            <a:pPr algn="ctr"/>
            <a:r>
              <a:rPr lang="en-US" dirty="0" smtClean="0"/>
              <a:t>	</a:t>
            </a:r>
          </a:p>
          <a:p>
            <a:pPr algn="ctr"/>
            <a:r>
              <a:rPr lang="en-US" sz="2000" b="1" dirty="0" smtClean="0">
                <a:solidFill>
                  <a:srgbClr val="002060"/>
                </a:solidFill>
                <a:latin typeface="Times New Roman" pitchFamily="18" charset="0"/>
                <a:cs typeface="Times New Roman" pitchFamily="18" charset="0"/>
              </a:rPr>
              <a:t>Team Member 2 Name:  </a:t>
            </a:r>
            <a:r>
              <a:rPr lang="en-US" b="1" dirty="0" smtClean="0"/>
              <a:t>PRIYA JHA </a:t>
            </a:r>
          </a:p>
          <a:p>
            <a:pPr algn="ctr"/>
            <a:endParaRPr lang="en-US" b="1" dirty="0" smtClean="0"/>
          </a:p>
          <a:p>
            <a:pPr algn="ctr"/>
            <a:r>
              <a:rPr lang="en-US" sz="1900" b="1" dirty="0" smtClean="0">
                <a:solidFill>
                  <a:srgbClr val="002060"/>
                </a:solidFill>
                <a:latin typeface="Times New Roman" pitchFamily="18" charset="0"/>
                <a:cs typeface="Times New Roman" pitchFamily="18" charset="0"/>
              </a:rPr>
              <a:t>Branch : </a:t>
            </a:r>
            <a:r>
              <a:rPr lang="en-US" dirty="0" err="1" smtClean="0"/>
              <a:t>Btech</a:t>
            </a:r>
            <a:r>
              <a:rPr lang="en-US" b="1" dirty="0" smtClean="0"/>
              <a:t> </a:t>
            </a:r>
            <a:r>
              <a:rPr lang="en-US" dirty="0" smtClean="0"/>
              <a:t>			       </a:t>
            </a:r>
            <a:r>
              <a:rPr lang="en-US" sz="1900" b="1" dirty="0" smtClean="0">
                <a:solidFill>
                  <a:srgbClr val="002060"/>
                </a:solidFill>
                <a:latin typeface="Times New Roman" pitchFamily="18" charset="0"/>
                <a:cs typeface="Times New Roman" pitchFamily="18" charset="0"/>
              </a:rPr>
              <a:t> Stream :  </a:t>
            </a:r>
            <a:r>
              <a:rPr lang="en-US" dirty="0" smtClean="0"/>
              <a:t>IT(6</a:t>
            </a:r>
            <a:r>
              <a:rPr lang="en-US" baseline="30000" dirty="0" smtClean="0"/>
              <a:t>TH</a:t>
            </a:r>
            <a:r>
              <a:rPr lang="en-US" dirty="0" smtClean="0"/>
              <a:t>  SEM) 		</a:t>
            </a:r>
          </a:p>
          <a:p>
            <a:pPr algn="ctr"/>
            <a:r>
              <a:rPr lang="en-US" sz="2000" b="1" dirty="0" smtClean="0">
                <a:solidFill>
                  <a:srgbClr val="002060"/>
                </a:solidFill>
                <a:latin typeface="Times New Roman" pitchFamily="18" charset="0"/>
                <a:cs typeface="Times New Roman" pitchFamily="18" charset="0"/>
              </a:rPr>
              <a:t>Team Member 3 Name:  </a:t>
            </a:r>
            <a:r>
              <a:rPr lang="en-US" b="1" dirty="0" smtClean="0"/>
              <a:t>ANKITA  </a:t>
            </a:r>
          </a:p>
          <a:p>
            <a:pPr algn="ctr"/>
            <a:endParaRPr lang="en-US" b="1" dirty="0" smtClean="0"/>
          </a:p>
          <a:p>
            <a:pPr algn="ctr"/>
            <a:r>
              <a:rPr lang="en-US" sz="1900" b="1" dirty="0" smtClean="0">
                <a:solidFill>
                  <a:srgbClr val="002060"/>
                </a:solidFill>
                <a:latin typeface="Times New Roman" pitchFamily="18" charset="0"/>
                <a:cs typeface="Times New Roman" pitchFamily="18" charset="0"/>
              </a:rPr>
              <a:t>Branch : </a:t>
            </a:r>
            <a:r>
              <a:rPr lang="en-US" dirty="0" err="1" smtClean="0"/>
              <a:t>Btech</a:t>
            </a:r>
            <a:r>
              <a:rPr lang="en-US" dirty="0" smtClean="0"/>
              <a:t> 			       </a:t>
            </a:r>
            <a:r>
              <a:rPr lang="en-US" sz="1900" b="1" dirty="0" smtClean="0">
                <a:solidFill>
                  <a:srgbClr val="002060"/>
                </a:solidFill>
                <a:latin typeface="Times New Roman" pitchFamily="18" charset="0"/>
                <a:cs typeface="Times New Roman" pitchFamily="18" charset="0"/>
              </a:rPr>
              <a:t>Stream :</a:t>
            </a:r>
            <a:r>
              <a:rPr lang="en-US" dirty="0"/>
              <a:t> </a:t>
            </a:r>
            <a:r>
              <a:rPr lang="en-US" dirty="0" smtClean="0"/>
              <a:t> IT(6</a:t>
            </a:r>
            <a:r>
              <a:rPr lang="en-US" baseline="30000" dirty="0" smtClean="0"/>
              <a:t>TH</a:t>
            </a:r>
            <a:r>
              <a:rPr lang="en-US" dirty="0" smtClean="0"/>
              <a:t>  SEM) 		</a:t>
            </a:r>
          </a:p>
          <a:p>
            <a:pPr algn="ctr"/>
            <a:r>
              <a:rPr lang="en-US" sz="2000" b="1" dirty="0" smtClean="0">
                <a:solidFill>
                  <a:srgbClr val="002060"/>
                </a:solidFill>
                <a:latin typeface="Times New Roman" pitchFamily="18" charset="0"/>
                <a:cs typeface="Times New Roman" pitchFamily="18" charset="0"/>
              </a:rPr>
              <a:t>Team Member 4 Name:  </a:t>
            </a:r>
            <a:r>
              <a:rPr lang="en-US" b="1" dirty="0" smtClean="0"/>
              <a:t>ISHIKA PRABHAKAR</a:t>
            </a:r>
          </a:p>
          <a:p>
            <a:pPr algn="ctr"/>
            <a:endParaRPr lang="en-US" b="1" dirty="0" smtClean="0"/>
          </a:p>
          <a:p>
            <a:pPr algn="ctr"/>
            <a:r>
              <a:rPr lang="en-US" sz="1900" b="1" dirty="0" smtClean="0">
                <a:solidFill>
                  <a:srgbClr val="002060"/>
                </a:solidFill>
                <a:latin typeface="Times New Roman" pitchFamily="18" charset="0"/>
                <a:cs typeface="Times New Roman" pitchFamily="18" charset="0"/>
              </a:rPr>
              <a:t>Branch </a:t>
            </a:r>
            <a:r>
              <a:rPr lang="en-US" sz="1900" b="1" dirty="0">
                <a:solidFill>
                  <a:srgbClr val="002060"/>
                </a:solidFill>
                <a:latin typeface="Times New Roman" pitchFamily="18" charset="0"/>
                <a:cs typeface="Times New Roman" pitchFamily="18" charset="0"/>
              </a:rPr>
              <a:t>:</a:t>
            </a:r>
            <a:r>
              <a:rPr lang="en-US" dirty="0" smtClean="0"/>
              <a:t> </a:t>
            </a:r>
            <a:r>
              <a:rPr lang="en-US" dirty="0" err="1" smtClean="0"/>
              <a:t>Btech</a:t>
            </a:r>
            <a:r>
              <a:rPr lang="en-US" b="1" dirty="0" smtClean="0"/>
              <a:t> </a:t>
            </a:r>
            <a:r>
              <a:rPr lang="en-US" dirty="0" smtClean="0"/>
              <a:t>		                        </a:t>
            </a:r>
            <a:r>
              <a:rPr lang="en-US" sz="1900" b="1" dirty="0" smtClean="0">
                <a:solidFill>
                  <a:srgbClr val="002060"/>
                </a:solidFill>
                <a:latin typeface="Times New Roman" pitchFamily="18" charset="0"/>
                <a:cs typeface="Times New Roman" pitchFamily="18" charset="0"/>
              </a:rPr>
              <a:t>Stream :</a:t>
            </a:r>
            <a:r>
              <a:rPr lang="en-US" dirty="0"/>
              <a:t> </a:t>
            </a:r>
            <a:r>
              <a:rPr lang="en-US" dirty="0" smtClean="0"/>
              <a:t> IT(6</a:t>
            </a:r>
            <a:r>
              <a:rPr lang="en-US" baseline="30000" dirty="0" smtClean="0"/>
              <a:t>TH</a:t>
            </a:r>
            <a:r>
              <a:rPr lang="en-US" dirty="0" smtClean="0"/>
              <a:t>  SEM) 		</a:t>
            </a:r>
            <a:endParaRPr lang="en-IN" b="0" i="0" dirty="0" smtClean="0">
              <a:effectLst/>
              <a:latin typeface="arial" panose="020B0604020202020204" pitchFamily="34" charset="0"/>
            </a:endParaRPr>
          </a:p>
          <a:p>
            <a:pPr algn="ctr"/>
            <a:endParaRPr lang="en-IN" sz="1400" b="0" i="0" dirty="0" smtClean="0">
              <a:effectLst/>
              <a:latin typeface="arial" panose="020B0604020202020204" pitchFamily="34" charset="0"/>
            </a:endParaRPr>
          </a:p>
          <a:p>
            <a:pPr algn="ct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40080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381000" y="762000"/>
            <a:ext cx="8229600" cy="4525963"/>
          </a:xfrm>
        </p:spPr>
        <p:txBody>
          <a:bodyPr/>
          <a:lstStyle/>
          <a:p>
            <a:r>
              <a:rPr lang="en-US" sz="2800" b="1" u="sng" dirty="0" smtClean="0"/>
              <a:t>Problem Statement</a:t>
            </a:r>
            <a:r>
              <a:rPr lang="en-US" dirty="0" smtClean="0"/>
              <a:t>: </a:t>
            </a:r>
            <a:endParaRPr lang="en-US" dirty="0"/>
          </a:p>
        </p:txBody>
      </p:sp>
      <p:sp>
        <p:nvSpPr>
          <p:cNvPr id="7" name="Rectangle 6"/>
          <p:cNvSpPr/>
          <p:nvPr/>
        </p:nvSpPr>
        <p:spPr>
          <a:xfrm>
            <a:off x="2209800" y="1720840"/>
            <a:ext cx="6705600" cy="3416320"/>
          </a:xfrm>
          <a:prstGeom prst="rect">
            <a:avLst/>
          </a:prstGeom>
        </p:spPr>
        <p:txBody>
          <a:bodyPr wrap="square">
            <a:spAutoFit/>
          </a:bodyPr>
          <a:lstStyle/>
          <a:p>
            <a:r>
              <a:rPr lang="en-US" dirty="0"/>
              <a:t>We are given dataset of house price with some feature like number of </a:t>
            </a:r>
            <a:r>
              <a:rPr lang="en-US" dirty="0" err="1"/>
              <a:t>bedroom,crime</a:t>
            </a:r>
            <a:r>
              <a:rPr lang="en-US" dirty="0"/>
              <a:t> rate in </a:t>
            </a:r>
            <a:r>
              <a:rPr lang="en-US" dirty="0" err="1" smtClean="0"/>
              <a:t>area,etc</a:t>
            </a:r>
            <a:r>
              <a:rPr lang="en-US" dirty="0" smtClean="0"/>
              <a:t>. our </a:t>
            </a:r>
            <a:r>
              <a:rPr lang="en-US" dirty="0"/>
              <a:t>task is to create a model which will predict the price for any new house by looking at the features.</a:t>
            </a:r>
          </a:p>
          <a:p>
            <a:endParaRPr lang="en-US" dirty="0" smtClean="0"/>
          </a:p>
          <a:p>
            <a:r>
              <a:rPr lang="en-US" dirty="0" smtClean="0"/>
              <a:t>Prediction </a:t>
            </a:r>
            <a:r>
              <a:rPr lang="en-US" dirty="0"/>
              <a:t>of property prices is becoming increasingly important and beneficial. Property prices are a good indicator of both the overall market condition and the economic health of a country. The buyers are just not concerned only about the size(square feet) of the house but there are various other factors that play a key role to decide the price of a house/property. Considering the data provided, we are wrangling a large set of property sales records with unknown data quality issues.</a:t>
            </a:r>
          </a:p>
        </p:txBody>
      </p:sp>
    </p:spTree>
    <p:extLst>
      <p:ext uri="{BB962C8B-B14F-4D97-AF65-F5344CB8AC3E}">
        <p14:creationId xmlns:p14="http://schemas.microsoft.com/office/powerpoint/2010/main" val="390801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8229600" cy="1143000"/>
          </a:xfrm>
        </p:spPr>
        <p:txBody>
          <a:bodyPr>
            <a:normAutofit/>
          </a:bodyPr>
          <a:lstStyle/>
          <a:p>
            <a:r>
              <a:rPr lang="en-US" sz="3600" b="1" u="sng" dirty="0" smtClean="0"/>
              <a:t>Introduction:</a:t>
            </a:r>
            <a:endParaRPr lang="en-US" sz="3600" b="1" u="sng" dirty="0"/>
          </a:p>
        </p:txBody>
      </p:sp>
      <p:sp>
        <p:nvSpPr>
          <p:cNvPr id="4" name="Rectangle 3"/>
          <p:cNvSpPr/>
          <p:nvPr/>
        </p:nvSpPr>
        <p:spPr>
          <a:xfrm>
            <a:off x="0" y="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553200"/>
            <a:ext cx="9144000" cy="304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95600" y="1901873"/>
            <a:ext cx="5715000" cy="2031325"/>
          </a:xfrm>
          <a:prstGeom prst="rect">
            <a:avLst/>
          </a:prstGeom>
        </p:spPr>
        <p:txBody>
          <a:bodyPr wrap="square">
            <a:spAutoFit/>
          </a:bodyPr>
          <a:lstStyle/>
          <a:p>
            <a:r>
              <a:rPr lang="en-US" dirty="0"/>
              <a:t>Problems faced during buying a </a:t>
            </a:r>
            <a:r>
              <a:rPr lang="en-US" dirty="0" smtClean="0"/>
              <a:t>house. Buying </a:t>
            </a:r>
            <a:r>
              <a:rPr lang="en-US" dirty="0"/>
              <a:t>a house is a stressful thing</a:t>
            </a:r>
            <a:r>
              <a:rPr lang="en-US" dirty="0" smtClean="0"/>
              <a:t>. Buyers </a:t>
            </a:r>
            <a:r>
              <a:rPr lang="en-US" dirty="0"/>
              <a:t>are generally not aware of factors that influence the house prices</a:t>
            </a:r>
            <a:r>
              <a:rPr lang="en-US" dirty="0" smtClean="0"/>
              <a:t>. Many </a:t>
            </a:r>
            <a:r>
              <a:rPr lang="en-US" dirty="0"/>
              <a:t>problems are faced during buying a house</a:t>
            </a:r>
            <a:r>
              <a:rPr lang="en-US" dirty="0" smtClean="0"/>
              <a:t>. Hence </a:t>
            </a:r>
            <a:r>
              <a:rPr lang="en-US" dirty="0"/>
              <a:t>real estate agents are trusted with the communication between buyers and sellers as well as laying down a legal contract for the transfer. This just creates a middle man and increases the cost </a:t>
            </a:r>
            <a:r>
              <a:rPr lang="en-US" dirty="0" smtClean="0"/>
              <a:t>of house.</a:t>
            </a:r>
            <a:endParaRPr lang="en-US" dirty="0"/>
          </a:p>
        </p:txBody>
      </p:sp>
    </p:spTree>
    <p:extLst>
      <p:ext uri="{BB962C8B-B14F-4D97-AF65-F5344CB8AC3E}">
        <p14:creationId xmlns:p14="http://schemas.microsoft.com/office/powerpoint/2010/main" val="350769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229600" cy="1143000"/>
          </a:xfrm>
        </p:spPr>
        <p:txBody>
          <a:bodyPr>
            <a:normAutofit/>
          </a:bodyPr>
          <a:lstStyle/>
          <a:p>
            <a:r>
              <a:rPr lang="en-US" sz="3200" b="1" u="sng" dirty="0"/>
              <a:t>Technology Used</a:t>
            </a:r>
          </a:p>
        </p:txBody>
      </p:sp>
      <p:sp>
        <p:nvSpPr>
          <p:cNvPr id="4" name="Rectangle 3"/>
          <p:cNvSpPr/>
          <p:nvPr/>
        </p:nvSpPr>
        <p:spPr>
          <a:xfrm>
            <a:off x="0" y="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553200"/>
            <a:ext cx="9144000" cy="304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447800"/>
            <a:ext cx="8229600" cy="4524315"/>
          </a:xfrm>
          <a:prstGeom prst="rect">
            <a:avLst/>
          </a:prstGeom>
        </p:spPr>
        <p:txBody>
          <a:bodyPr wrap="square">
            <a:spAutoFit/>
          </a:bodyPr>
          <a:lstStyle/>
          <a:p>
            <a:r>
              <a:rPr lang="en-US" dirty="0" smtClean="0"/>
              <a:t>Machine </a:t>
            </a:r>
            <a:r>
              <a:rPr lang="en-US" dirty="0"/>
              <a:t>Learning →In general, any machine learning problem can be assigned to one d classifications: Supervised learning and Unsupervised learning</a:t>
            </a:r>
            <a:r>
              <a:rPr lang="en-US" dirty="0" smtClean="0"/>
              <a:t>.</a:t>
            </a:r>
          </a:p>
          <a:p>
            <a:pPr marL="342900" indent="-342900">
              <a:buAutoNum type="arabicParenR"/>
            </a:pPr>
            <a:r>
              <a:rPr lang="en-US" dirty="0" smtClean="0"/>
              <a:t>Supervised </a:t>
            </a:r>
            <a:r>
              <a:rPr lang="en-US" dirty="0"/>
              <a:t>Learning: In supervised learning, we are given a </a:t>
            </a:r>
            <a:r>
              <a:rPr lang="en-US" dirty="0" err="1"/>
              <a:t>dat</a:t>
            </a:r>
            <a:r>
              <a:rPr lang="en-US" dirty="0"/>
              <a:t> already know what our correct output should look like, having the that there is a relationship between the input and the output. Supervised learning problems are categorized into "regression" and "classification problems</a:t>
            </a:r>
            <a:r>
              <a:rPr lang="en-US" dirty="0" smtClean="0"/>
              <a:t>.</a:t>
            </a:r>
          </a:p>
          <a:p>
            <a:pPr marL="342900" indent="-342900">
              <a:buAutoNum type="arabicParenR"/>
            </a:pPr>
            <a:r>
              <a:rPr lang="en-US" dirty="0" smtClean="0"/>
              <a:t>2</a:t>
            </a:r>
            <a:r>
              <a:rPr lang="en-US" dirty="0"/>
              <a:t>) In a regression problem, we are trying to predict results within a continuous output, meaning that we are trying to map input variables to some continuous </a:t>
            </a:r>
            <a:r>
              <a:rPr lang="en-US" dirty="0" err="1"/>
              <a:t>function.In</a:t>
            </a:r>
            <a:r>
              <a:rPr lang="en-US" dirty="0"/>
              <a:t> a classification problem, we are instead trying to predict </a:t>
            </a:r>
            <a:r>
              <a:rPr lang="en-US" dirty="0" err="1"/>
              <a:t>ht</a:t>
            </a:r>
            <a:r>
              <a:rPr lang="en-US" dirty="0"/>
              <a:t> discrete output. In other words, we are trying to map input </a:t>
            </a:r>
            <a:r>
              <a:rPr lang="en-US" dirty="0" err="1"/>
              <a:t>va</a:t>
            </a:r>
            <a:r>
              <a:rPr lang="en-US" dirty="0"/>
              <a:t> discrete categories</a:t>
            </a:r>
            <a:r>
              <a:rPr lang="en-US" dirty="0" smtClean="0"/>
              <a:t>.</a:t>
            </a:r>
          </a:p>
          <a:p>
            <a:pPr marL="342900" indent="-342900">
              <a:buAutoNum type="arabicParenR"/>
            </a:pPr>
            <a:r>
              <a:rPr lang="en-US" dirty="0" smtClean="0"/>
              <a:t>Unsupervised </a:t>
            </a:r>
            <a:r>
              <a:rPr lang="en-US" dirty="0"/>
              <a:t>Learning:-Unsupervised learning allows us to approach problems with little or no idea what our results should look like. We ca derive structure from data where we don't necessarily know the effect of the variables. We can derive this structure by clustering the data based an relationships among the variables in the data. With unsupervised </a:t>
            </a:r>
            <a:r>
              <a:rPr lang="en-US" dirty="0" err="1"/>
              <a:t>learo</a:t>
            </a:r>
            <a:r>
              <a:rPr lang="en-US" dirty="0"/>
              <a:t> there is no feedback based on the prediction results.</a:t>
            </a:r>
          </a:p>
        </p:txBody>
      </p:sp>
    </p:spTree>
    <p:extLst>
      <p:ext uri="{BB962C8B-B14F-4D97-AF65-F5344CB8AC3E}">
        <p14:creationId xmlns:p14="http://schemas.microsoft.com/office/powerpoint/2010/main" val="337772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a:bodyPr>
          <a:lstStyle/>
          <a:p>
            <a:r>
              <a:rPr lang="en-US" sz="3200" b="1" u="sng" dirty="0" smtClean="0"/>
              <a:t>Idea/Approach Details</a:t>
            </a:r>
            <a:endParaRPr lang="en-US" sz="3200" b="1" u="sng" dirty="0"/>
          </a:p>
        </p:txBody>
      </p:sp>
      <p:sp>
        <p:nvSpPr>
          <p:cNvPr id="4" name="Rectangle 3"/>
          <p:cNvSpPr/>
          <p:nvPr/>
        </p:nvSpPr>
        <p:spPr>
          <a:xfrm>
            <a:off x="5562600" y="1981200"/>
            <a:ext cx="4572000" cy="3139321"/>
          </a:xfrm>
          <a:prstGeom prst="rect">
            <a:avLst/>
          </a:prstGeom>
        </p:spPr>
        <p:txBody>
          <a:bodyPr>
            <a:spAutoFit/>
          </a:bodyPr>
          <a:lstStyle/>
          <a:p>
            <a:r>
              <a:rPr lang="en-US" b="1" dirty="0">
                <a:solidFill>
                  <a:schemeClr val="tx2"/>
                </a:solidFill>
              </a:rPr>
              <a:t>Describe Technology stack here</a:t>
            </a:r>
            <a:r>
              <a:rPr lang="en-US" dirty="0" smtClean="0"/>
              <a:t>:</a:t>
            </a:r>
          </a:p>
          <a:p>
            <a:pPr marL="285750" indent="-285750">
              <a:buFont typeface="Wingdings" panose="05000000000000000000" pitchFamily="2" charset="2"/>
              <a:buChar char="Ø"/>
            </a:pPr>
            <a:r>
              <a:rPr lang="en-US" dirty="0" smtClean="0"/>
              <a:t>Python </a:t>
            </a:r>
          </a:p>
          <a:p>
            <a:pPr marL="285750" indent="-285750">
              <a:buFont typeface="Wingdings" panose="05000000000000000000" pitchFamily="2" charset="2"/>
              <a:buChar char="Ø"/>
            </a:pPr>
            <a:r>
              <a:rPr lang="en-US" dirty="0" err="1" smtClean="0"/>
              <a:t>Numpy</a:t>
            </a:r>
            <a:r>
              <a:rPr lang="en-US" dirty="0" smtClean="0"/>
              <a:t> </a:t>
            </a:r>
          </a:p>
          <a:p>
            <a:pPr marL="285750" indent="-285750">
              <a:buFont typeface="Wingdings" panose="05000000000000000000" pitchFamily="2" charset="2"/>
              <a:buChar char="Ø"/>
            </a:pPr>
            <a:r>
              <a:rPr lang="en-US" dirty="0" smtClean="0"/>
              <a:t>Pandas</a:t>
            </a:r>
          </a:p>
          <a:p>
            <a:pPr marL="285750" indent="-285750">
              <a:buFont typeface="Wingdings" panose="05000000000000000000" pitchFamily="2" charset="2"/>
              <a:buChar char="Ø"/>
            </a:pPr>
            <a:r>
              <a:rPr lang="en-US" dirty="0" err="1" smtClean="0"/>
              <a:t>seaborn</a:t>
            </a:r>
            <a:r>
              <a:rPr lang="en-US" dirty="0" smtClean="0"/>
              <a:t> </a:t>
            </a:r>
          </a:p>
          <a:p>
            <a:pPr marL="285750" indent="-285750">
              <a:buFont typeface="Wingdings" panose="05000000000000000000" pitchFamily="2" charset="2"/>
              <a:buChar char="Ø"/>
            </a:pPr>
            <a:r>
              <a:rPr lang="en-US" dirty="0" err="1" smtClean="0"/>
              <a:t>Matplotlib</a:t>
            </a:r>
            <a:endParaRPr lang="en-US" dirty="0" smtClean="0"/>
          </a:p>
          <a:p>
            <a:pPr marL="285750" indent="-285750">
              <a:buFont typeface="Wingdings" panose="05000000000000000000" pitchFamily="2" charset="2"/>
              <a:buChar char="Ø"/>
            </a:pPr>
            <a:r>
              <a:rPr lang="en-US" dirty="0" err="1" smtClean="0"/>
              <a:t>Sklearn</a:t>
            </a:r>
            <a:r>
              <a:rPr lang="en-US" dirty="0" smtClean="0"/>
              <a:t> </a:t>
            </a:r>
          </a:p>
          <a:p>
            <a:pPr marL="285750" indent="-285750">
              <a:buFont typeface="Wingdings" panose="05000000000000000000" pitchFamily="2" charset="2"/>
              <a:buChar char="Ø"/>
            </a:pPr>
            <a:r>
              <a:rPr lang="en-US" dirty="0" smtClean="0"/>
              <a:t>t-Distributed Stochastic Neighbor Embedding (t-SNE)  (for graph ) </a:t>
            </a:r>
          </a:p>
          <a:p>
            <a:pPr marL="285750" indent="-285750">
              <a:buFont typeface="Wingdings" panose="05000000000000000000" pitchFamily="2" charset="2"/>
              <a:buChar char="Ø"/>
            </a:pPr>
            <a:r>
              <a:rPr lang="en-US" dirty="0" err="1" smtClean="0"/>
              <a:t>Nltk</a:t>
            </a:r>
            <a:r>
              <a:rPr lang="en-US" dirty="0" smtClean="0"/>
              <a:t> (</a:t>
            </a:r>
            <a:r>
              <a:rPr lang="en-US" dirty="0" err="1" smtClean="0"/>
              <a:t>Stopwords</a:t>
            </a:r>
            <a:r>
              <a:rPr lang="en-US" dirty="0" smtClean="0"/>
              <a:t> )</a:t>
            </a:r>
          </a:p>
          <a:p>
            <a:pPr marL="285750" indent="-285750">
              <a:buFont typeface="Wingdings" panose="05000000000000000000" pitchFamily="2" charset="2"/>
              <a:buChar char="Ø"/>
            </a:pPr>
            <a:r>
              <a:rPr lang="en-US" dirty="0" err="1" smtClean="0"/>
              <a:t>Xgbclassifier</a:t>
            </a:r>
            <a:r>
              <a:rPr lang="en-US" dirty="0" smtClean="0"/>
              <a:t>  in </a:t>
            </a:r>
            <a:r>
              <a:rPr lang="en-US" dirty="0" err="1" smtClean="0"/>
              <a:t>Xgboost</a:t>
            </a:r>
            <a:endParaRPr lang="en-US" dirty="0"/>
          </a:p>
        </p:txBody>
      </p:sp>
      <p:sp>
        <p:nvSpPr>
          <p:cNvPr id="5" name="Rectangle 4"/>
          <p:cNvSpPr/>
          <p:nvPr/>
        </p:nvSpPr>
        <p:spPr>
          <a:xfrm>
            <a:off x="0" y="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400800"/>
            <a:ext cx="91440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1600200"/>
            <a:ext cx="5334000" cy="3416320"/>
          </a:xfrm>
          <a:prstGeom prst="rect">
            <a:avLst/>
          </a:prstGeom>
        </p:spPr>
        <p:txBody>
          <a:bodyPr wrap="square">
            <a:spAutoFit/>
          </a:bodyPr>
          <a:lstStyle/>
          <a:p>
            <a:pPr algn="ctr"/>
            <a:r>
              <a:rPr lang="en-US" b="1" dirty="0" smtClean="0">
                <a:solidFill>
                  <a:schemeClr val="tx2"/>
                </a:solidFill>
              </a:rPr>
              <a:t>Prototype </a:t>
            </a:r>
            <a:endParaRPr lang="en-US" b="1" dirty="0">
              <a:solidFill>
                <a:schemeClr val="tx2"/>
              </a:solidFill>
            </a:endParaRPr>
          </a:p>
          <a:p>
            <a:pPr algn="ctr"/>
            <a:endParaRPr lang="en-US" dirty="0" smtClean="0">
              <a:solidFill>
                <a:schemeClr val="tx2"/>
              </a:solidFill>
            </a:endParaRPr>
          </a:p>
          <a:p>
            <a:pPr algn="ctr"/>
            <a:r>
              <a:rPr lang="en-US" dirty="0" smtClean="0">
                <a:solidFill>
                  <a:schemeClr val="tx2"/>
                </a:solidFill>
              </a:rPr>
              <a:t>In recent times, finding the ideal housing option according to budget and preference is such a </a:t>
            </a:r>
            <a:r>
              <a:rPr lang="en-US" dirty="0" err="1" smtClean="0">
                <a:solidFill>
                  <a:schemeClr val="tx2"/>
                </a:solidFill>
              </a:rPr>
              <a:t>hussle</a:t>
            </a:r>
            <a:r>
              <a:rPr lang="en-US" dirty="0" smtClean="0">
                <a:solidFill>
                  <a:schemeClr val="tx2"/>
                </a:solidFill>
              </a:rPr>
              <a:t>. The cost of house rent depends on many factors such as; the house </a:t>
            </a:r>
            <a:r>
              <a:rPr lang="en-US" dirty="0" err="1" smtClean="0">
                <a:solidFill>
                  <a:schemeClr val="tx2"/>
                </a:solidFill>
              </a:rPr>
              <a:t>size,number</a:t>
            </a:r>
            <a:r>
              <a:rPr lang="en-US" dirty="0" smtClean="0">
                <a:solidFill>
                  <a:schemeClr val="tx2"/>
                </a:solidFill>
              </a:rPr>
              <a:t> of </a:t>
            </a:r>
          </a:p>
          <a:p>
            <a:pPr algn="ctr"/>
            <a:r>
              <a:rPr lang="en-US" dirty="0" smtClean="0">
                <a:solidFill>
                  <a:schemeClr val="tx2"/>
                </a:solidFill>
              </a:rPr>
              <a:t>bedrooms ,</a:t>
            </a:r>
            <a:r>
              <a:rPr lang="en-US" dirty="0" err="1" smtClean="0">
                <a:solidFill>
                  <a:schemeClr val="tx2"/>
                </a:solidFill>
              </a:rPr>
              <a:t>locality,number</a:t>
            </a:r>
            <a:r>
              <a:rPr lang="en-US" dirty="0" smtClean="0">
                <a:solidFill>
                  <a:schemeClr val="tx2"/>
                </a:solidFill>
              </a:rPr>
              <a:t> of </a:t>
            </a:r>
            <a:r>
              <a:rPr lang="en-US" dirty="0" err="1" smtClean="0">
                <a:solidFill>
                  <a:schemeClr val="tx2"/>
                </a:solidFill>
              </a:rPr>
              <a:t>bathrooms,halls,and</a:t>
            </a:r>
            <a:r>
              <a:rPr lang="en-US" dirty="0" smtClean="0">
                <a:solidFill>
                  <a:schemeClr val="tx2"/>
                </a:solidFill>
              </a:rPr>
              <a:t> </a:t>
            </a:r>
            <a:r>
              <a:rPr lang="en-US" dirty="0" err="1" smtClean="0">
                <a:solidFill>
                  <a:schemeClr val="tx2"/>
                </a:solidFill>
              </a:rPr>
              <a:t>kitchen,furnishing</a:t>
            </a:r>
            <a:r>
              <a:rPr lang="en-US" dirty="0" smtClean="0">
                <a:solidFill>
                  <a:schemeClr val="tx2"/>
                </a:solidFill>
              </a:rPr>
              <a:t> status, and a lot more.</a:t>
            </a:r>
          </a:p>
          <a:p>
            <a:pPr algn="ctr"/>
            <a:r>
              <a:rPr lang="en-US" dirty="0" smtClean="0">
                <a:solidFill>
                  <a:schemeClr val="tx2"/>
                </a:solidFill>
              </a:rPr>
              <a:t>With the use of appropriate machine learning </a:t>
            </a:r>
            <a:r>
              <a:rPr lang="en-US" dirty="0" err="1" smtClean="0">
                <a:solidFill>
                  <a:schemeClr val="tx2"/>
                </a:solidFill>
              </a:rPr>
              <a:t>algorithms,real</a:t>
            </a:r>
            <a:r>
              <a:rPr lang="en-US" dirty="0" smtClean="0">
                <a:solidFill>
                  <a:schemeClr val="tx2"/>
                </a:solidFill>
              </a:rPr>
              <a:t> estate owners can find the ideal house according to customers budgets and preferences with ease. </a:t>
            </a:r>
            <a:endParaRPr lang="en-US"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457200"/>
            <a:ext cx="8229600" cy="4525963"/>
          </a:xfrm>
        </p:spPr>
        <p:txBody>
          <a:bodyPr>
            <a:normAutofit/>
          </a:bodyPr>
          <a:lstStyle/>
          <a:p>
            <a:r>
              <a:rPr lang="en-US" b="1" u="sng" dirty="0" smtClean="0"/>
              <a:t>Architecture Diagram</a:t>
            </a:r>
            <a:endParaRPr lang="en-US" b="1" u="sng" dirty="0"/>
          </a:p>
        </p:txBody>
      </p:sp>
      <p:pic>
        <p:nvPicPr>
          <p:cNvPr id="1026" name="Picture 2" descr="House Price Prediction Using Flask | by Prince Ajudiya | Analytics Vidhy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447800"/>
            <a:ext cx="4981575" cy="5057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44000" cy="228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24200"/>
            <a:ext cx="8229600" cy="1143000"/>
          </a:xfrm>
        </p:spPr>
        <p:txBody>
          <a:bodyPr>
            <a:normAutofit fontScale="90000"/>
          </a:bodyPr>
          <a:lstStyle/>
          <a:p>
            <a:pPr marL="514350" indent="-514350"/>
            <a:r>
              <a:rPr lang="en-US" sz="3200" b="1" u="sng" dirty="0" smtClean="0"/>
              <a:t>Use Cases </a:t>
            </a:r>
            <a:r>
              <a:rPr lang="en-US" sz="3200" b="1" dirty="0" smtClean="0"/>
              <a:t/>
            </a:r>
            <a:br>
              <a:rPr lang="en-US" sz="3200" b="1" dirty="0" smtClean="0"/>
            </a:br>
            <a:r>
              <a:rPr lang="en-US" sz="2000" b="1" dirty="0" smtClean="0"/>
              <a:t>1. Implemented a machine learning model capable of predicting the house rent for homes.</a:t>
            </a:r>
            <a:br>
              <a:rPr lang="en-US" sz="2000" b="1" dirty="0" smtClean="0"/>
            </a:br>
            <a:r>
              <a:rPr lang="en-US" sz="2000" b="1" dirty="0" smtClean="0"/>
              <a:t>2</a:t>
            </a:r>
            <a:r>
              <a:rPr lang="en-US" sz="3200" b="1" dirty="0" smtClean="0"/>
              <a:t>. </a:t>
            </a:r>
            <a:r>
              <a:rPr lang="en-US" sz="2000" b="1" dirty="0" smtClean="0"/>
              <a:t>Determine the essential features significantly needed to predict the house.</a:t>
            </a:r>
            <a:br>
              <a:rPr lang="en-US" sz="2000" b="1" dirty="0" smtClean="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smtClean="0"/>
              <a:t>The basic procedures implemented to achieve the goals of this research are:</a:t>
            </a:r>
            <a:br>
              <a:rPr lang="en-US" sz="2000" b="1" dirty="0" smtClean="0"/>
            </a:br>
            <a:r>
              <a:rPr lang="en-US" sz="2000" b="1" dirty="0" smtClean="0"/>
              <a:t/>
            </a:r>
            <a:br>
              <a:rPr lang="en-US" sz="2000" b="1" dirty="0" smtClean="0"/>
            </a:br>
            <a:r>
              <a:rPr lang="en-US" sz="2000" b="1" dirty="0" smtClean="0"/>
              <a:t>1. Data collection</a:t>
            </a:r>
            <a:br>
              <a:rPr lang="en-US" sz="2000" b="1" dirty="0" smtClean="0"/>
            </a:br>
            <a:r>
              <a:rPr lang="en-US" sz="2000" b="1" dirty="0" smtClean="0"/>
              <a:t>2. Data cleaning and exploration</a:t>
            </a:r>
            <a:br>
              <a:rPr lang="en-US" sz="2000" b="1" dirty="0" smtClean="0"/>
            </a:br>
            <a:r>
              <a:rPr lang="en-US" sz="2000" b="1" dirty="0" smtClean="0"/>
              <a:t>3. Feature encoding</a:t>
            </a:r>
            <a:br>
              <a:rPr lang="en-US" sz="2000" b="1" dirty="0" smtClean="0"/>
            </a:br>
            <a:r>
              <a:rPr lang="en-US" sz="2000" b="1" dirty="0" smtClean="0"/>
              <a:t>4. Train-test split validation</a:t>
            </a:r>
            <a:br>
              <a:rPr lang="en-US" sz="2000" b="1" dirty="0" smtClean="0"/>
            </a:br>
            <a:r>
              <a:rPr lang="en-US" sz="2000" b="1" dirty="0" smtClean="0"/>
              <a:t>5. Feature scaling</a:t>
            </a:r>
            <a:br>
              <a:rPr lang="en-US" sz="2000" b="1" dirty="0" smtClean="0"/>
            </a:br>
            <a:r>
              <a:rPr lang="en-US" sz="2000" b="1" dirty="0" smtClean="0"/>
              <a:t>6. Modeling</a:t>
            </a:r>
            <a:br>
              <a:rPr lang="en-US" sz="2000" b="1" dirty="0" smtClean="0"/>
            </a:br>
            <a:r>
              <a:rPr lang="en-US" sz="2000" b="1" dirty="0" smtClean="0"/>
              <a:t>7. Model evaluation</a:t>
            </a:r>
            <a:br>
              <a:rPr lang="en-US" sz="2000" b="1" dirty="0" smtClean="0"/>
            </a:br>
            <a:r>
              <a:rPr lang="en-US" dirty="0" smtClean="0"/>
              <a:t/>
            </a:r>
            <a:br>
              <a:rPr lang="en-US" dirty="0" smtClean="0"/>
            </a:br>
            <a:endParaRPr lang="en-US" dirty="0"/>
          </a:p>
        </p:txBody>
      </p:sp>
      <p:sp>
        <p:nvSpPr>
          <p:cNvPr id="4" name="Rectangle 3"/>
          <p:cNvSpPr/>
          <p:nvPr/>
        </p:nvSpPr>
        <p:spPr>
          <a:xfrm>
            <a:off x="0" y="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477000"/>
            <a:ext cx="91440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931</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Introduction:</vt:lpstr>
      <vt:lpstr>Technology Used</vt:lpstr>
      <vt:lpstr>Idea/Approach Details</vt:lpstr>
      <vt:lpstr>PowerPoint Presentation</vt:lpstr>
      <vt:lpstr>Use Cases  1. Implemented a machine learning model capable of predicting the house rent for homes. 2. Determine the essential features significantly needed to predict the house.    The basic procedures implemented to achieve the goals of this research are:  1. Data collection 2. Data cleaning and exploration 3. Feature encoding 4. Train-test split validation 5. Feature scaling 6. Modeling 7. Model evaluation  </vt:lpstr>
      <vt:lpstr>HOW IT WORKS?</vt:lpstr>
      <vt:lpstr>Future Scope</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Microsoft account</cp:lastModifiedBy>
  <cp:revision>22</cp:revision>
  <dcterms:created xsi:type="dcterms:W3CDTF">2023-02-24T09:08:35Z</dcterms:created>
  <dcterms:modified xsi:type="dcterms:W3CDTF">2023-02-25T13:38:05Z</dcterms:modified>
</cp:coreProperties>
</file>