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
      <p:font typeface="Arv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vo-bold.fntdata"/><Relationship Id="rId11" Type="http://schemas.openxmlformats.org/officeDocument/2006/relationships/slide" Target="slides/slide6.xml"/><Relationship Id="rId22" Type="http://schemas.openxmlformats.org/officeDocument/2006/relationships/font" Target="fonts/Arvo-boldItalic.fntdata"/><Relationship Id="rId10" Type="http://schemas.openxmlformats.org/officeDocument/2006/relationships/slide" Target="slides/slide5.xml"/><Relationship Id="rId21" Type="http://schemas.openxmlformats.org/officeDocument/2006/relationships/font" Target="fonts/Arvo-italic.fntdata"/><Relationship Id="rId13" Type="http://schemas.openxmlformats.org/officeDocument/2006/relationships/font" Target="fonts/RobotoSlab-regular.fntdata"/><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Arv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our group, we would like to know if there is any significant levels of variances between some of the major types of crimes committed at SJSU.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e79f23bf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e79f23bf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average, sexual assault had a mean incident of 19, aggravated assault had 8, and theft had about 45.</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e79f23bfe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e79f23bfe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Theft happens to be the highest between and </a:t>
            </a:r>
            <a:r>
              <a:rPr lang="en"/>
              <a:t>in between</a:t>
            </a:r>
            <a:r>
              <a:rPr lang="en"/>
              <a:t> variance compared to AA and SA.That said,  SA &amp; AA have low inbetween variances.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e2079687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e2079687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e79f23bf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e79f23bf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conduct our research, we used an ANOVA Analysis </a:t>
            </a:r>
            <a:r>
              <a:rPr lang="en"/>
              <a:t>approach</a:t>
            </a:r>
            <a:r>
              <a:rPr lang="en"/>
              <a:t> via Observational Study.  For our null hypothesis, we would say that the means for each crime are equal and for our alternative </a:t>
            </a:r>
            <a:r>
              <a:rPr lang="en"/>
              <a:t>hypothesis</a:t>
            </a:r>
            <a:r>
              <a:rPr lang="en"/>
              <a:t>, they would not be equal.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e79f23bf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e79f23bf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rejected the null hypothesis, </a:t>
            </a:r>
            <a:r>
              <a:rPr lang="en" sz="1200">
                <a:solidFill>
                  <a:srgbClr val="444444"/>
                </a:solidFill>
                <a:highlight>
                  <a:srgbClr val="F5F5F5"/>
                </a:highlight>
              </a:rPr>
              <a:t>This means that we have sufficient evidence to suggest that not all population means are equal.</a:t>
            </a:r>
            <a:r>
              <a:rPr lang="en"/>
              <a:t> we can use a pairwise comparison.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e79f23bfe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e79f23bfe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number of SA =/= to mean number of AA, </a:t>
            </a:r>
            <a:r>
              <a:rPr lang="en">
                <a:solidFill>
                  <a:schemeClr val="dk1"/>
                </a:solidFill>
              </a:rPr>
              <a:t>Mean number of THEFT =/= to mean number of SA, Mean number of THEFT =/= to mean number of AA. </a:t>
            </a:r>
            <a:r>
              <a:rPr lang="en" sz="1200">
                <a:solidFill>
                  <a:srgbClr val="2D3B45"/>
                </a:solidFill>
                <a:highlight>
                  <a:srgbClr val="FFFFFF"/>
                </a:highlight>
              </a:rPr>
              <a:t>We conclude that there is a significant variance of incident between the three majors crimes that have been committed at SJSU. In other words, it seems like the people affected by theft are not the same people being affected by SA or AA. That said, while SA and AA have a high between variance, they have a low inbetween variance.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11708" y="2137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Arvo"/>
                <a:ea typeface="Arvo"/>
                <a:cs typeface="Arvo"/>
                <a:sym typeface="Arvo"/>
              </a:rPr>
              <a:t>S.J.S.U Crime</a:t>
            </a:r>
            <a:r>
              <a:rPr lang="en">
                <a:latin typeface="Arvo"/>
                <a:ea typeface="Arvo"/>
                <a:cs typeface="Arvo"/>
                <a:sym typeface="Arvo"/>
              </a:rPr>
              <a:t> </a:t>
            </a:r>
            <a:r>
              <a:rPr lang="en">
                <a:latin typeface="Arvo"/>
                <a:ea typeface="Arvo"/>
                <a:cs typeface="Arvo"/>
                <a:sym typeface="Arvo"/>
              </a:rPr>
              <a:t>Stats </a:t>
            </a:r>
            <a:endParaRPr>
              <a:latin typeface="Arvo"/>
              <a:ea typeface="Arvo"/>
              <a:cs typeface="Arvo"/>
              <a:sym typeface="Arvo"/>
            </a:endParaRPr>
          </a:p>
          <a:p>
            <a:pPr indent="0" lvl="0" marL="0" rtl="0" algn="ctr">
              <a:spcBef>
                <a:spcPts val="0"/>
              </a:spcBef>
              <a:spcAft>
                <a:spcPts val="0"/>
              </a:spcAft>
              <a:buNone/>
            </a:pPr>
            <a:r>
              <a:rPr lang="en">
                <a:latin typeface="Arvo"/>
                <a:ea typeface="Arvo"/>
                <a:cs typeface="Arvo"/>
                <a:sym typeface="Arvo"/>
              </a:rPr>
              <a:t>(2014-2019)</a:t>
            </a:r>
            <a:endParaRPr>
              <a:latin typeface="Arvo"/>
              <a:ea typeface="Arvo"/>
              <a:cs typeface="Arvo"/>
              <a:sym typeface="Arvo"/>
            </a:endParaRPr>
          </a:p>
        </p:txBody>
      </p:sp>
      <p:sp>
        <p:nvSpPr>
          <p:cNvPr id="64" name="Google Shape;64;p13"/>
          <p:cNvSpPr txBox="1"/>
          <p:nvPr>
            <p:ph idx="1" type="subTitle"/>
          </p:nvPr>
        </p:nvSpPr>
        <p:spPr>
          <a:xfrm>
            <a:off x="311700" y="2811700"/>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en" sz="1920">
                <a:solidFill>
                  <a:schemeClr val="dk1"/>
                </a:solidFill>
                <a:latin typeface="Maven Pro"/>
                <a:ea typeface="Maven Pro"/>
                <a:cs typeface="Maven Pro"/>
                <a:sym typeface="Maven Pro"/>
              </a:rPr>
              <a:t>Project Task 4 Update</a:t>
            </a:r>
            <a:endParaRPr sz="1920">
              <a:solidFill>
                <a:schemeClr val="dk1"/>
              </a:solidFill>
              <a:latin typeface="Maven Pro"/>
              <a:ea typeface="Maven Pro"/>
              <a:cs typeface="Maven Pro"/>
              <a:sym typeface="Maven Pro"/>
            </a:endParaRPr>
          </a:p>
          <a:p>
            <a:pPr indent="0" lvl="0" marL="0" rtl="0" algn="ctr">
              <a:lnSpc>
                <a:spcPct val="80000"/>
              </a:lnSpc>
              <a:spcBef>
                <a:spcPts val="0"/>
              </a:spcBef>
              <a:spcAft>
                <a:spcPts val="0"/>
              </a:spcAft>
              <a:buSzPts val="440"/>
              <a:buNone/>
            </a:pPr>
            <a:r>
              <a:rPr lang="en" sz="1920">
                <a:solidFill>
                  <a:schemeClr val="dk1"/>
                </a:solidFill>
                <a:latin typeface="Maven Pro"/>
                <a:ea typeface="Maven Pro"/>
                <a:cs typeface="Maven Pro"/>
                <a:sym typeface="Maven Pro"/>
              </a:rPr>
              <a:t>GR 4</a:t>
            </a:r>
            <a:endParaRPr sz="1920">
              <a:solidFill>
                <a:schemeClr val="dk1"/>
              </a:solidFill>
              <a:latin typeface="Maven Pro"/>
              <a:ea typeface="Maven Pro"/>
              <a:cs typeface="Maven Pro"/>
              <a:sym typeface="Maven Pro"/>
            </a:endParaRPr>
          </a:p>
          <a:p>
            <a:pPr indent="0" lvl="0" marL="0" rtl="0" algn="ctr">
              <a:lnSpc>
                <a:spcPct val="80000"/>
              </a:lnSpc>
              <a:spcBef>
                <a:spcPts val="0"/>
              </a:spcBef>
              <a:spcAft>
                <a:spcPts val="0"/>
              </a:spcAft>
              <a:buSzPts val="440"/>
              <a:buNone/>
            </a:pPr>
            <a:r>
              <a:rPr lang="en" sz="1900">
                <a:solidFill>
                  <a:schemeClr val="dk1"/>
                </a:solidFill>
                <a:latin typeface="Maven Pro"/>
                <a:ea typeface="Maven Pro"/>
                <a:cs typeface="Maven Pro"/>
                <a:sym typeface="Maven Pro"/>
              </a:rPr>
              <a:t>Kevin Thai, </a:t>
            </a:r>
            <a:r>
              <a:rPr lang="en" sz="1900">
                <a:solidFill>
                  <a:schemeClr val="dk1"/>
                </a:solidFill>
                <a:latin typeface="Maven Pro"/>
                <a:ea typeface="Maven Pro"/>
                <a:cs typeface="Maven Pro"/>
                <a:sym typeface="Maven Pro"/>
              </a:rPr>
              <a:t>Austin</a:t>
            </a:r>
            <a:r>
              <a:rPr lang="en" sz="1900">
                <a:solidFill>
                  <a:schemeClr val="dk1"/>
                </a:solidFill>
                <a:latin typeface="Maven Pro"/>
                <a:ea typeface="Maven Pro"/>
                <a:cs typeface="Maven Pro"/>
                <a:sym typeface="Maven Pro"/>
              </a:rPr>
              <a:t> Tom, </a:t>
            </a:r>
            <a:r>
              <a:rPr lang="en" sz="1900">
                <a:solidFill>
                  <a:schemeClr val="dk1"/>
                </a:solidFill>
                <a:latin typeface="Maven Pro"/>
                <a:ea typeface="Maven Pro"/>
                <a:cs typeface="Maven Pro"/>
                <a:sym typeface="Maven Pro"/>
              </a:rPr>
              <a:t>Antonio Perez, Shruti Hardasani, &amp; Ching-Fen Juan</a:t>
            </a:r>
            <a:endParaRPr sz="1900">
              <a:solidFill>
                <a:schemeClr val="dk1"/>
              </a:solidFill>
              <a:latin typeface="Maven Pro"/>
              <a:ea typeface="Maven Pro"/>
              <a:cs typeface="Maven Pro"/>
              <a:sym typeface="Maven Pro"/>
            </a:endParaRPr>
          </a:p>
          <a:p>
            <a:pPr indent="0" lvl="0" marL="0" rtl="0" algn="ctr">
              <a:lnSpc>
                <a:spcPct val="80000"/>
              </a:lnSpc>
              <a:spcBef>
                <a:spcPts val="0"/>
              </a:spcBef>
              <a:spcAft>
                <a:spcPts val="0"/>
              </a:spcAft>
              <a:buSzPts val="440"/>
              <a:buNone/>
            </a:pPr>
            <a:r>
              <a:rPr lang="en" sz="1920">
                <a:solidFill>
                  <a:schemeClr val="dk1"/>
                </a:solidFill>
                <a:latin typeface="Maven Pro"/>
                <a:ea typeface="Maven Pro"/>
                <a:cs typeface="Maven Pro"/>
                <a:sym typeface="Maven Pro"/>
              </a:rPr>
              <a:t>4/14/2023</a:t>
            </a:r>
            <a:endParaRPr sz="1920">
              <a:solidFill>
                <a:schemeClr val="dk1"/>
              </a:solidFill>
              <a:latin typeface="Maven Pro"/>
              <a:ea typeface="Maven Pro"/>
              <a:cs typeface="Maven Pro"/>
              <a:sym typeface="Maven Pro"/>
            </a:endParaRPr>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4"/>
          <p:cNvPicPr preferRelativeResize="0"/>
          <p:nvPr/>
        </p:nvPicPr>
        <p:blipFill>
          <a:blip r:embed="rId3">
            <a:alphaModFix/>
          </a:blip>
          <a:stretch>
            <a:fillRect/>
          </a:stretch>
        </p:blipFill>
        <p:spPr>
          <a:xfrm>
            <a:off x="983352" y="801750"/>
            <a:ext cx="7736100" cy="4044125"/>
          </a:xfrm>
          <a:prstGeom prst="rect">
            <a:avLst/>
          </a:prstGeom>
          <a:noFill/>
          <a:ln>
            <a:noFill/>
          </a:ln>
        </p:spPr>
      </p:pic>
      <p:sp>
        <p:nvSpPr>
          <p:cNvPr id="71" name="Google Shape;71;p14"/>
          <p:cNvSpPr txBox="1"/>
          <p:nvPr>
            <p:ph type="title"/>
          </p:nvPr>
        </p:nvSpPr>
        <p:spPr>
          <a:xfrm>
            <a:off x="311700" y="17255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Descriptive Data</a:t>
            </a:r>
            <a:endParaRPr/>
          </a:p>
        </p:txBody>
      </p:sp>
      <p:sp>
        <p:nvSpPr>
          <p:cNvPr id="72" name="Google Shape;72;p14"/>
          <p:cNvSpPr/>
          <p:nvPr/>
        </p:nvSpPr>
        <p:spPr>
          <a:xfrm>
            <a:off x="1182250" y="1743275"/>
            <a:ext cx="1988400" cy="499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
        <p:nvSpPr>
          <p:cNvPr id="74" name="Google Shape;74;p14"/>
          <p:cNvSpPr/>
          <p:nvPr/>
        </p:nvSpPr>
        <p:spPr>
          <a:xfrm>
            <a:off x="3390300" y="1743275"/>
            <a:ext cx="1988400" cy="499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5916625" y="1743275"/>
            <a:ext cx="1988400" cy="499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3762925" y="3704375"/>
            <a:ext cx="1988400" cy="499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0" y="-28075"/>
            <a:ext cx="3143700" cy="610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300"/>
              <a:t>Data Visualization</a:t>
            </a:r>
            <a:endParaRPr sz="2300"/>
          </a:p>
        </p:txBody>
      </p:sp>
      <p:pic>
        <p:nvPicPr>
          <p:cNvPr id="82" name="Google Shape;82;p15"/>
          <p:cNvPicPr preferRelativeResize="0"/>
          <p:nvPr/>
        </p:nvPicPr>
        <p:blipFill rotWithShape="1">
          <a:blip r:embed="rId3">
            <a:alphaModFix/>
          </a:blip>
          <a:srcRect b="2287" l="0" r="0" t="3568"/>
          <a:stretch/>
        </p:blipFill>
        <p:spPr>
          <a:xfrm>
            <a:off x="2670575" y="76442"/>
            <a:ext cx="6350576" cy="4885283"/>
          </a:xfrm>
          <a:prstGeom prst="rect">
            <a:avLst/>
          </a:prstGeom>
          <a:noFill/>
          <a:ln>
            <a:noFill/>
          </a:ln>
        </p:spPr>
      </p:pic>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87900" y="458025"/>
            <a:ext cx="3007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Shapiro Wilk Test</a:t>
            </a:r>
            <a:endParaRPr/>
          </a:p>
        </p:txBody>
      </p:sp>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6"/>
          <p:cNvPicPr preferRelativeResize="0"/>
          <p:nvPr/>
        </p:nvPicPr>
        <p:blipFill rotWithShape="1">
          <a:blip r:embed="rId3">
            <a:alphaModFix/>
          </a:blip>
          <a:srcRect b="0" l="0" r="23418" t="0"/>
          <a:stretch/>
        </p:blipFill>
        <p:spPr>
          <a:xfrm>
            <a:off x="2788600" y="0"/>
            <a:ext cx="5993466" cy="505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40909"/>
              <a:buNone/>
            </a:pPr>
            <a:r>
              <a:rPr lang="en" sz="2420"/>
              <a:t>Analytical Approach: </a:t>
            </a:r>
            <a:r>
              <a:rPr b="1" i="1" lang="en" sz="2420"/>
              <a:t>Anova Analysis</a:t>
            </a:r>
            <a:r>
              <a:rPr lang="en" sz="2420"/>
              <a:t> (Observational Study)</a:t>
            </a:r>
            <a:endParaRPr sz="2420"/>
          </a:p>
        </p:txBody>
      </p:sp>
      <p:sp>
        <p:nvSpPr>
          <p:cNvPr id="96" name="Google Shape;96;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770"/>
              <a:buNone/>
            </a:pPr>
            <a:r>
              <a:rPr b="1" lang="en" sz="1879"/>
              <a:t>PARAMETERS</a:t>
            </a:r>
            <a:endParaRPr b="1" sz="1879"/>
          </a:p>
          <a:p>
            <a:pPr indent="0" lvl="0" marL="0" rtl="0" algn="ctr">
              <a:lnSpc>
                <a:spcPct val="95000"/>
              </a:lnSpc>
              <a:spcBef>
                <a:spcPts val="1200"/>
              </a:spcBef>
              <a:spcAft>
                <a:spcPts val="0"/>
              </a:spcAft>
              <a:buSzPts val="770"/>
              <a:buNone/>
            </a:pPr>
            <a:r>
              <a:rPr b="1" lang="en" sz="1600">
                <a:solidFill>
                  <a:srgbClr val="2D3B45"/>
                </a:solidFill>
                <a:highlight>
                  <a:srgbClr val="FFFFFF"/>
                </a:highlight>
              </a:rPr>
              <a:t>U1 = SA (</a:t>
            </a:r>
            <a:r>
              <a:rPr b="1" i="1" lang="en" sz="1600">
                <a:solidFill>
                  <a:srgbClr val="2D3B45"/>
                </a:solidFill>
                <a:highlight>
                  <a:srgbClr val="FFFFFF"/>
                </a:highlight>
              </a:rPr>
              <a:t>Sexual </a:t>
            </a:r>
            <a:r>
              <a:rPr b="1" i="1" lang="en" sz="1600">
                <a:solidFill>
                  <a:srgbClr val="2D3B45"/>
                </a:solidFill>
                <a:highlight>
                  <a:srgbClr val="FFFFFF"/>
                </a:highlight>
              </a:rPr>
              <a:t>Assault</a:t>
            </a:r>
            <a:r>
              <a:rPr b="1" lang="en" sz="1600">
                <a:solidFill>
                  <a:srgbClr val="2D3B45"/>
                </a:solidFill>
                <a:highlight>
                  <a:srgbClr val="FFFFFF"/>
                </a:highlight>
              </a:rPr>
              <a:t>)</a:t>
            </a:r>
            <a:endParaRPr b="1" sz="1600">
              <a:solidFill>
                <a:srgbClr val="2D3B45"/>
              </a:solidFill>
              <a:highlight>
                <a:srgbClr val="FFFFFF"/>
              </a:highlight>
            </a:endParaRPr>
          </a:p>
          <a:p>
            <a:pPr indent="0" lvl="0" marL="0" rtl="0" algn="ctr">
              <a:lnSpc>
                <a:spcPct val="95000"/>
              </a:lnSpc>
              <a:spcBef>
                <a:spcPts val="900"/>
              </a:spcBef>
              <a:spcAft>
                <a:spcPts val="0"/>
              </a:spcAft>
              <a:buSzPts val="770"/>
              <a:buNone/>
            </a:pPr>
            <a:r>
              <a:rPr b="1" lang="en" sz="1600">
                <a:solidFill>
                  <a:srgbClr val="2D3B45"/>
                </a:solidFill>
                <a:highlight>
                  <a:srgbClr val="FFFFFF"/>
                </a:highlight>
              </a:rPr>
              <a:t>U2 = AA (</a:t>
            </a:r>
            <a:r>
              <a:rPr b="1" i="1" lang="en" sz="1600">
                <a:solidFill>
                  <a:srgbClr val="2D3B45"/>
                </a:solidFill>
                <a:highlight>
                  <a:srgbClr val="FFFFFF"/>
                </a:highlight>
              </a:rPr>
              <a:t>Aggravated Assault</a:t>
            </a:r>
            <a:r>
              <a:rPr b="1" lang="en" sz="1600">
                <a:solidFill>
                  <a:srgbClr val="2D3B45"/>
                </a:solidFill>
                <a:highlight>
                  <a:srgbClr val="FFFFFF"/>
                </a:highlight>
              </a:rPr>
              <a:t>)</a:t>
            </a:r>
            <a:endParaRPr b="1" sz="1600">
              <a:solidFill>
                <a:srgbClr val="2D3B45"/>
              </a:solidFill>
              <a:highlight>
                <a:srgbClr val="FFFFFF"/>
              </a:highlight>
            </a:endParaRPr>
          </a:p>
          <a:p>
            <a:pPr indent="0" lvl="0" marL="0" rtl="0" algn="ctr">
              <a:lnSpc>
                <a:spcPct val="95000"/>
              </a:lnSpc>
              <a:spcBef>
                <a:spcPts val="900"/>
              </a:spcBef>
              <a:spcAft>
                <a:spcPts val="0"/>
              </a:spcAft>
              <a:buSzPts val="770"/>
              <a:buNone/>
            </a:pPr>
            <a:r>
              <a:rPr b="1" lang="en" sz="1600">
                <a:solidFill>
                  <a:srgbClr val="2D3B45"/>
                </a:solidFill>
                <a:highlight>
                  <a:srgbClr val="FFFFFF"/>
                </a:highlight>
              </a:rPr>
              <a:t>U3 = Theft</a:t>
            </a:r>
            <a:endParaRPr b="1" sz="1600">
              <a:solidFill>
                <a:srgbClr val="2D3B45"/>
              </a:solidFill>
              <a:highlight>
                <a:srgbClr val="FFFFFF"/>
              </a:highlight>
            </a:endParaRPr>
          </a:p>
          <a:p>
            <a:pPr indent="0" lvl="0" marL="457200" rtl="0" algn="l">
              <a:lnSpc>
                <a:spcPct val="95000"/>
              </a:lnSpc>
              <a:spcBef>
                <a:spcPts val="900"/>
              </a:spcBef>
              <a:spcAft>
                <a:spcPts val="0"/>
              </a:spcAft>
              <a:buSzPts val="770"/>
              <a:buNone/>
            </a:pPr>
            <a:r>
              <a:t/>
            </a:r>
            <a:endParaRPr sz="1040">
              <a:solidFill>
                <a:srgbClr val="2D3B45"/>
              </a:solidFill>
              <a:highlight>
                <a:srgbClr val="FFFFFF"/>
              </a:highlight>
            </a:endParaRPr>
          </a:p>
          <a:p>
            <a:pPr indent="0" lvl="0" marL="0" rtl="0" algn="ctr">
              <a:lnSpc>
                <a:spcPct val="95000"/>
              </a:lnSpc>
              <a:spcBef>
                <a:spcPts val="900"/>
              </a:spcBef>
              <a:spcAft>
                <a:spcPts val="0"/>
              </a:spcAft>
              <a:buSzPts val="770"/>
              <a:buNone/>
            </a:pPr>
            <a:r>
              <a:rPr b="1" lang="en" sz="2055">
                <a:highlight>
                  <a:srgbClr val="000000"/>
                </a:highlight>
              </a:rPr>
              <a:t>NULL &amp; ALT HYPOTHESIS</a:t>
            </a:r>
            <a:endParaRPr b="1" sz="2055">
              <a:highlight>
                <a:srgbClr val="000000"/>
              </a:highlight>
            </a:endParaRPr>
          </a:p>
          <a:p>
            <a:pPr indent="0" lvl="0" marL="0" rtl="0" algn="ctr">
              <a:lnSpc>
                <a:spcPct val="95000"/>
              </a:lnSpc>
              <a:spcBef>
                <a:spcPts val="900"/>
              </a:spcBef>
              <a:spcAft>
                <a:spcPts val="0"/>
              </a:spcAft>
              <a:buSzPts val="770"/>
              <a:buNone/>
            </a:pPr>
            <a:r>
              <a:rPr b="1" lang="en" sz="1635">
                <a:solidFill>
                  <a:srgbClr val="2D3B45"/>
                </a:solidFill>
                <a:highlight>
                  <a:srgbClr val="FFFFFF"/>
                </a:highlight>
              </a:rPr>
              <a:t>H0 = U1 = U2 = U3</a:t>
            </a:r>
            <a:endParaRPr b="1" sz="1635">
              <a:solidFill>
                <a:srgbClr val="2D3B45"/>
              </a:solidFill>
              <a:highlight>
                <a:srgbClr val="FFFFFF"/>
              </a:highlight>
            </a:endParaRPr>
          </a:p>
          <a:p>
            <a:pPr indent="0" lvl="0" marL="0" rtl="0" algn="ctr">
              <a:lnSpc>
                <a:spcPct val="95000"/>
              </a:lnSpc>
              <a:spcBef>
                <a:spcPts val="900"/>
              </a:spcBef>
              <a:spcAft>
                <a:spcPts val="0"/>
              </a:spcAft>
              <a:buSzPts val="770"/>
              <a:buNone/>
            </a:pPr>
            <a:r>
              <a:rPr b="1" lang="en" sz="1635">
                <a:solidFill>
                  <a:srgbClr val="2D3B45"/>
                </a:solidFill>
                <a:highlight>
                  <a:srgbClr val="FFFFFF"/>
                </a:highlight>
              </a:rPr>
              <a:t>Ha = Not all equal</a:t>
            </a:r>
            <a:endParaRPr b="1" sz="1635">
              <a:solidFill>
                <a:srgbClr val="2D3B45"/>
              </a:solidFill>
              <a:highlight>
                <a:srgbClr val="FFFFFF"/>
              </a:highlight>
            </a:endParaRPr>
          </a:p>
          <a:p>
            <a:pPr indent="0" lvl="0" marL="0" rtl="0" algn="l">
              <a:lnSpc>
                <a:spcPct val="95000"/>
              </a:lnSpc>
              <a:spcBef>
                <a:spcPts val="900"/>
              </a:spcBef>
              <a:spcAft>
                <a:spcPts val="1200"/>
              </a:spcAft>
              <a:buSzPts val="770"/>
              <a:buNone/>
            </a:pPr>
            <a:r>
              <a:t/>
            </a:r>
            <a:endParaRPr sz="1260"/>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1189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Preliminary Results</a:t>
            </a:r>
            <a:endParaRPr/>
          </a:p>
        </p:txBody>
      </p:sp>
      <p:sp>
        <p:nvSpPr>
          <p:cNvPr id="103" name="Google Shape;103;p18"/>
          <p:cNvSpPr txBox="1"/>
          <p:nvPr>
            <p:ph idx="1" type="body"/>
          </p:nvPr>
        </p:nvSpPr>
        <p:spPr>
          <a:xfrm>
            <a:off x="311700" y="623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Assumptions</a:t>
            </a:r>
            <a:endParaRPr/>
          </a:p>
          <a:p>
            <a:pPr indent="-342900" lvl="0" marL="457200" rtl="0" algn="l">
              <a:spcBef>
                <a:spcPts val="1200"/>
              </a:spcBef>
              <a:spcAft>
                <a:spcPts val="0"/>
              </a:spcAft>
              <a:buSzPts val="1800"/>
              <a:buChar char="●"/>
            </a:pPr>
            <a:r>
              <a:rPr lang="en"/>
              <a:t>Level of Significance </a:t>
            </a:r>
            <a:r>
              <a:rPr lang="en" sz="2000">
                <a:solidFill>
                  <a:schemeClr val="dk1"/>
                </a:solidFill>
                <a:highlight>
                  <a:schemeClr val="lt1"/>
                </a:highlight>
              </a:rPr>
              <a:t>α</a:t>
            </a:r>
            <a:r>
              <a:rPr lang="en">
                <a:solidFill>
                  <a:schemeClr val="dk1"/>
                </a:solidFill>
                <a:highlight>
                  <a:schemeClr val="lt1"/>
                </a:highlight>
              </a:rPr>
              <a:t> </a:t>
            </a:r>
            <a:r>
              <a:rPr lang="en">
                <a:solidFill>
                  <a:schemeClr val="dk1"/>
                </a:solidFill>
              </a:rPr>
              <a:t>= 0.05 </a:t>
            </a:r>
            <a:endParaRPr>
              <a:solidFill>
                <a:schemeClr val="dk1"/>
              </a:solidFill>
            </a:endParaRPr>
          </a:p>
          <a:p>
            <a:pPr indent="-342900" lvl="0" marL="457200" rtl="0" algn="l">
              <a:spcBef>
                <a:spcPts val="0"/>
              </a:spcBef>
              <a:spcAft>
                <a:spcPts val="0"/>
              </a:spcAft>
              <a:buSzPts val="1800"/>
              <a:buChar char="●"/>
            </a:pPr>
            <a:r>
              <a:rPr lang="en"/>
              <a:t>Each observation is independent of each other</a:t>
            </a:r>
            <a:endParaRPr>
              <a:solidFill>
                <a:srgbClr val="4D5968"/>
              </a:solidFill>
            </a:endParaRPr>
          </a:p>
          <a:p>
            <a:pPr indent="-342900" lvl="0" marL="457200" rtl="0" algn="l">
              <a:spcBef>
                <a:spcPts val="0"/>
              </a:spcBef>
              <a:spcAft>
                <a:spcPts val="0"/>
              </a:spcAft>
              <a:buClr>
                <a:schemeClr val="dk1"/>
              </a:buClr>
              <a:buSzPts val="1800"/>
              <a:buChar char="●"/>
            </a:pPr>
            <a:r>
              <a:rPr lang="en">
                <a:solidFill>
                  <a:schemeClr val="dk1"/>
                </a:solidFill>
              </a:rPr>
              <a:t>MSE: 66.94</a:t>
            </a:r>
            <a:endParaRPr>
              <a:solidFill>
                <a:schemeClr val="dk1"/>
              </a:solidFill>
            </a:endParaRPr>
          </a:p>
        </p:txBody>
      </p:sp>
      <p:pic>
        <p:nvPicPr>
          <p:cNvPr id="104" name="Google Shape;104;p18"/>
          <p:cNvPicPr preferRelativeResize="0"/>
          <p:nvPr/>
        </p:nvPicPr>
        <p:blipFill rotWithShape="1">
          <a:blip r:embed="rId3">
            <a:alphaModFix/>
          </a:blip>
          <a:srcRect b="7527" l="0" r="5051" t="0"/>
          <a:stretch/>
        </p:blipFill>
        <p:spPr>
          <a:xfrm>
            <a:off x="0" y="2163625"/>
            <a:ext cx="9144000" cy="2616631"/>
          </a:xfrm>
          <a:prstGeom prst="rect">
            <a:avLst/>
          </a:prstGeom>
          <a:noFill/>
          <a:ln>
            <a:noFill/>
          </a:ln>
        </p:spPr>
      </p:pic>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96450" y="288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Pairwise</a:t>
            </a:r>
            <a:r>
              <a:rPr lang="en"/>
              <a:t> </a:t>
            </a:r>
            <a:r>
              <a:rPr lang="en"/>
              <a:t>Comparison</a:t>
            </a:r>
            <a:r>
              <a:rPr lang="en"/>
              <a:t> (Bonferroni)</a:t>
            </a:r>
            <a:endParaRPr/>
          </a:p>
        </p:txBody>
      </p:sp>
      <p:sp>
        <p:nvSpPr>
          <p:cNvPr id="111" name="Google Shape;111;p19"/>
          <p:cNvSpPr txBox="1"/>
          <p:nvPr>
            <p:ph idx="1" type="body"/>
          </p:nvPr>
        </p:nvSpPr>
        <p:spPr>
          <a:xfrm>
            <a:off x="96450" y="1167425"/>
            <a:ext cx="8951100" cy="370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t/>
            </a:r>
            <a:endParaRPr/>
          </a:p>
        </p:txBody>
      </p:sp>
      <p:pic>
        <p:nvPicPr>
          <p:cNvPr id="112" name="Google Shape;112;p19"/>
          <p:cNvPicPr preferRelativeResize="0"/>
          <p:nvPr/>
        </p:nvPicPr>
        <p:blipFill rotWithShape="1">
          <a:blip r:embed="rId3">
            <a:alphaModFix/>
          </a:blip>
          <a:srcRect b="0" l="0" r="7424" t="0"/>
          <a:stretch/>
        </p:blipFill>
        <p:spPr>
          <a:xfrm>
            <a:off x="0" y="1116638"/>
            <a:ext cx="9144000" cy="2993362"/>
          </a:xfrm>
          <a:prstGeom prst="rect">
            <a:avLst/>
          </a:prstGeom>
          <a:noFill/>
          <a:ln>
            <a:noFill/>
          </a:ln>
        </p:spPr>
      </p:pic>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