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17D9"/>
    <a:srgbClr val="660066"/>
    <a:srgbClr val="990099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8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A8C4-7868-4B83-8660-8EED57550B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/>
              <a:t>Online </a:t>
            </a:r>
            <a:br>
              <a:rPr lang="en-US" sz="7200" dirty="0"/>
            </a:br>
            <a:r>
              <a:rPr lang="en-US" sz="7200" dirty="0"/>
              <a:t>dresser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D7CD05-0FED-4E9F-AA07-DD782DA53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045" y="6064845"/>
            <a:ext cx="8045373" cy="638554"/>
          </a:xfrm>
        </p:spPr>
        <p:txBody>
          <a:bodyPr/>
          <a:lstStyle/>
          <a:p>
            <a:r>
              <a:rPr lang="en-US" dirty="0"/>
              <a:t>Theme 4: Experience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9F71B8C-BC4C-4C40-B4F8-BFAE099650E2}"/>
              </a:ext>
            </a:extLst>
          </p:cNvPr>
          <p:cNvSpPr txBox="1">
            <a:spLocks/>
          </p:cNvSpPr>
          <p:nvPr/>
        </p:nvSpPr>
        <p:spPr>
          <a:xfrm>
            <a:off x="2215045" y="4308654"/>
            <a:ext cx="8045373" cy="6385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Team: hackover</a:t>
            </a:r>
          </a:p>
        </p:txBody>
      </p:sp>
    </p:spTree>
    <p:extLst>
      <p:ext uri="{BB962C8B-B14F-4D97-AF65-F5344CB8AC3E}">
        <p14:creationId xmlns:p14="http://schemas.microsoft.com/office/powerpoint/2010/main" val="3081740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94CBC-58C2-4D01-B3F9-771FFA322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10986"/>
          </a:xfrm>
        </p:spPr>
        <p:txBody>
          <a:bodyPr/>
          <a:lstStyle/>
          <a:p>
            <a:pPr algn="ctr"/>
            <a:r>
              <a:rPr lang="en-US" dirty="0"/>
              <a:t>Problems and our solutions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4D221-EC8D-4178-98B8-53E66A6C9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369" y="1675747"/>
            <a:ext cx="2876897" cy="498631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IN" b="1" dirty="0"/>
              <a:t>Consumers’ key Concerns – look &amp; feel of garments</a:t>
            </a:r>
          </a:p>
          <a:p>
            <a:pPr marL="0" indent="0" algn="ctr">
              <a:buNone/>
            </a:pPr>
            <a:endParaRPr lang="en-IN" b="1" dirty="0"/>
          </a:p>
          <a:p>
            <a:pPr algn="ctr"/>
            <a:r>
              <a:rPr lang="en-IN" b="1" dirty="0"/>
              <a:t>Consumers are dissatisfied due to size fitments issues</a:t>
            </a:r>
          </a:p>
          <a:p>
            <a:pPr marL="0" indent="0" algn="ctr">
              <a:buNone/>
            </a:pPr>
            <a:endParaRPr lang="en-IN" b="1" dirty="0"/>
          </a:p>
          <a:p>
            <a:pPr algn="ctr"/>
            <a:r>
              <a:rPr lang="en-IN" b="1" dirty="0"/>
              <a:t>  With massive increase in fast fashion comes our responsibility to encourage sustainability and maintain circular economy</a:t>
            </a:r>
          </a:p>
          <a:p>
            <a:pPr marL="0" indent="0" algn="ctr">
              <a:buNone/>
            </a:pPr>
            <a:endParaRPr lang="en-IN" b="1" dirty="0"/>
          </a:p>
          <a:p>
            <a:endParaRPr lang="en-US" dirty="0"/>
          </a:p>
        </p:txBody>
      </p:sp>
      <p:sp>
        <p:nvSpPr>
          <p:cNvPr id="4" name="Arrow: Circular 3">
            <a:extLst>
              <a:ext uri="{FF2B5EF4-FFF2-40B4-BE49-F238E27FC236}">
                <a16:creationId xmlns:a16="http://schemas.microsoft.com/office/drawing/2014/main" id="{05F14EED-9FA7-4CF5-A330-B7ECA3C6694B}"/>
              </a:ext>
            </a:extLst>
          </p:cNvPr>
          <p:cNvSpPr/>
          <p:nvPr/>
        </p:nvSpPr>
        <p:spPr>
          <a:xfrm>
            <a:off x="1652449" y="1449224"/>
            <a:ext cx="2094415" cy="2094734"/>
          </a:xfrm>
          <a:prstGeom prst="circularArrow">
            <a:avLst>
              <a:gd name="adj1" fmla="val 10980"/>
              <a:gd name="adj2" fmla="val 1142322"/>
              <a:gd name="adj3" fmla="val 4500000"/>
              <a:gd name="adj4" fmla="val 10800000"/>
              <a:gd name="adj5" fmla="val 125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Shape 4">
            <a:extLst>
              <a:ext uri="{FF2B5EF4-FFF2-40B4-BE49-F238E27FC236}">
                <a16:creationId xmlns:a16="http://schemas.microsoft.com/office/drawing/2014/main" id="{3052AB92-1223-465B-9EDC-271DEFBF5C29}"/>
              </a:ext>
            </a:extLst>
          </p:cNvPr>
          <p:cNvSpPr/>
          <p:nvPr/>
        </p:nvSpPr>
        <p:spPr>
          <a:xfrm>
            <a:off x="1042848" y="2657539"/>
            <a:ext cx="2094415" cy="2094734"/>
          </a:xfrm>
          <a:prstGeom prst="leftCircularArrow">
            <a:avLst>
              <a:gd name="adj1" fmla="val 10980"/>
              <a:gd name="adj2" fmla="val 1142322"/>
              <a:gd name="adj3" fmla="val 6300000"/>
              <a:gd name="adj4" fmla="val 18900000"/>
              <a:gd name="adj5" fmla="val 125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Block Arc 5">
            <a:extLst>
              <a:ext uri="{FF2B5EF4-FFF2-40B4-BE49-F238E27FC236}">
                <a16:creationId xmlns:a16="http://schemas.microsoft.com/office/drawing/2014/main" id="{55C5B39D-B3D9-4960-AE06-5B9DBEB52338}"/>
              </a:ext>
            </a:extLst>
          </p:cNvPr>
          <p:cNvSpPr/>
          <p:nvPr/>
        </p:nvSpPr>
        <p:spPr>
          <a:xfrm>
            <a:off x="1799942" y="4013147"/>
            <a:ext cx="1799427" cy="1800148"/>
          </a:xfrm>
          <a:prstGeom prst="blockArc">
            <a:avLst>
              <a:gd name="adj1" fmla="val 13500000"/>
              <a:gd name="adj2" fmla="val 10800000"/>
              <a:gd name="adj3" fmla="val 1274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F8F98C-A6C1-422E-9E7C-AF400A097AE4}"/>
              </a:ext>
            </a:extLst>
          </p:cNvPr>
          <p:cNvSpPr txBox="1"/>
          <p:nvPr/>
        </p:nvSpPr>
        <p:spPr>
          <a:xfrm>
            <a:off x="-244564" y="2079394"/>
            <a:ext cx="5965371" cy="886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2400" b="1" kern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Look &amp; </a:t>
            </a:r>
          </a:p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2400" b="1" kern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feel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3E12C5-C64E-496E-AA91-9BB00404F0AE}"/>
              </a:ext>
            </a:extLst>
          </p:cNvPr>
          <p:cNvSpPr txBox="1"/>
          <p:nvPr/>
        </p:nvSpPr>
        <p:spPr>
          <a:xfrm>
            <a:off x="-776517" y="3482146"/>
            <a:ext cx="5965371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2400" b="1" dirty="0">
                <a:solidFill>
                  <a:srgbClr val="FFC000"/>
                </a:solidFill>
              </a:rPr>
              <a:t>Size Fit</a:t>
            </a:r>
            <a:endParaRPr lang="en-IN" sz="2400" b="1" kern="1200" dirty="0">
              <a:solidFill>
                <a:srgbClr val="FFC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34F4EE-35DD-4EA8-B465-7B02E5DAE927}"/>
              </a:ext>
            </a:extLst>
          </p:cNvPr>
          <p:cNvSpPr txBox="1"/>
          <p:nvPr/>
        </p:nvSpPr>
        <p:spPr>
          <a:xfrm>
            <a:off x="-272852" y="4664345"/>
            <a:ext cx="5965371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Resell</a:t>
            </a:r>
            <a:endParaRPr lang="en-IN" sz="2400" b="1" kern="12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84C8DDC-56C7-4C0D-A6BD-F1094010C271}"/>
              </a:ext>
            </a:extLst>
          </p:cNvPr>
          <p:cNvGrpSpPr/>
          <p:nvPr/>
        </p:nvGrpSpPr>
        <p:grpSpPr>
          <a:xfrm>
            <a:off x="6729961" y="2657540"/>
            <a:ext cx="1693225" cy="1740290"/>
            <a:chOff x="2780492" y="1136578"/>
            <a:chExt cx="2070699" cy="2070801"/>
          </a:xfrm>
          <a:scene3d>
            <a:camera prst="orthographicFront"/>
            <a:lightRig rig="flat" dir="t"/>
          </a:scene3d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5280DE8-C4DE-47FB-9E5E-F384C1F5A82F}"/>
                </a:ext>
              </a:extLst>
            </p:cNvPr>
            <p:cNvSpPr/>
            <p:nvPr/>
          </p:nvSpPr>
          <p:spPr>
            <a:xfrm>
              <a:off x="2780492" y="1136578"/>
              <a:ext cx="2070699" cy="2070801"/>
            </a:xfrm>
            <a:prstGeom prst="ellips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Oval 4">
              <a:extLst>
                <a:ext uri="{FF2B5EF4-FFF2-40B4-BE49-F238E27FC236}">
                  <a16:creationId xmlns:a16="http://schemas.microsoft.com/office/drawing/2014/main" id="{11174ABB-38D5-4CD8-81A6-9D83B1726879}"/>
                </a:ext>
              </a:extLst>
            </p:cNvPr>
            <p:cNvSpPr txBox="1"/>
            <p:nvPr/>
          </p:nvSpPr>
          <p:spPr>
            <a:xfrm>
              <a:off x="2942014" y="1411768"/>
              <a:ext cx="1747654" cy="146427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9370" tIns="39370" rIns="39370" bIns="39370" numCol="1" spcCol="127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3100" b="1" kern="1200" dirty="0"/>
            </a:p>
          </p:txBody>
        </p:sp>
      </p:grpSp>
      <p:sp>
        <p:nvSpPr>
          <p:cNvPr id="40" name="Oval 4">
            <a:extLst>
              <a:ext uri="{FF2B5EF4-FFF2-40B4-BE49-F238E27FC236}">
                <a16:creationId xmlns:a16="http://schemas.microsoft.com/office/drawing/2014/main" id="{22AA0261-CCEF-4A37-9162-AD9159BAA067}"/>
              </a:ext>
            </a:extLst>
          </p:cNvPr>
          <p:cNvSpPr txBox="1"/>
          <p:nvPr/>
        </p:nvSpPr>
        <p:spPr>
          <a:xfrm>
            <a:off x="6792381" y="3151316"/>
            <a:ext cx="1568383" cy="785284"/>
          </a:xfrm>
          <a:prstGeom prst="rect">
            <a:avLst/>
          </a:prstGeom>
          <a:scene3d>
            <a:camera prst="orthographicFront"/>
            <a:lightRig rig="fla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9370" tIns="39370" rIns="39370" bIns="39370" numCol="1" spcCol="127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2400" b="1" kern="1200" dirty="0"/>
              <a:t>Online </a:t>
            </a:r>
          </a:p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2400" b="1" dirty="0"/>
              <a:t>Dresser</a:t>
            </a:r>
            <a:endParaRPr lang="en-IN" sz="2400" b="1" kern="1200" dirty="0"/>
          </a:p>
        </p:txBody>
      </p:sp>
      <p:sp>
        <p:nvSpPr>
          <p:cNvPr id="49" name="TextBox 18">
            <a:extLst>
              <a:ext uri="{FF2B5EF4-FFF2-40B4-BE49-F238E27FC236}">
                <a16:creationId xmlns:a16="http://schemas.microsoft.com/office/drawing/2014/main" id="{866792DB-76DD-46D5-8AB8-9F76D9F17B31}"/>
              </a:ext>
            </a:extLst>
          </p:cNvPr>
          <p:cNvSpPr txBox="1"/>
          <p:nvPr/>
        </p:nvSpPr>
        <p:spPr>
          <a:xfrm>
            <a:off x="9546339" y="1583629"/>
            <a:ext cx="3156911" cy="107391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3020" tIns="33020" rIns="33020" bIns="33020" numCol="1" spcCol="127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10000"/>
              </a:spcAft>
              <a:buNone/>
            </a:pPr>
            <a:r>
              <a:rPr lang="en-IN" sz="2000" b="1" kern="1200" dirty="0">
                <a:solidFill>
                  <a:srgbClr val="002060"/>
                </a:solidFill>
              </a:rPr>
              <a:t>Virtual </a:t>
            </a:r>
          </a:p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10000"/>
              </a:spcAft>
              <a:buNone/>
            </a:pPr>
            <a:r>
              <a:rPr lang="en-IN" sz="2000" b="1" kern="1200" dirty="0">
                <a:solidFill>
                  <a:srgbClr val="002060"/>
                </a:solidFill>
              </a:rPr>
              <a:t>Trial Room</a:t>
            </a:r>
          </a:p>
        </p:txBody>
      </p:sp>
      <p:sp>
        <p:nvSpPr>
          <p:cNvPr id="50" name="Block Arc 49">
            <a:extLst>
              <a:ext uri="{FF2B5EF4-FFF2-40B4-BE49-F238E27FC236}">
                <a16:creationId xmlns:a16="http://schemas.microsoft.com/office/drawing/2014/main" id="{2D5521FE-CEAC-466B-BD04-CA1D30F98506}"/>
              </a:ext>
            </a:extLst>
          </p:cNvPr>
          <p:cNvSpPr/>
          <p:nvPr/>
        </p:nvSpPr>
        <p:spPr>
          <a:xfrm>
            <a:off x="5181769" y="1461957"/>
            <a:ext cx="4174188" cy="4351338"/>
          </a:xfrm>
          <a:prstGeom prst="blockArc">
            <a:avLst>
              <a:gd name="adj1" fmla="val 17527788"/>
              <a:gd name="adj2" fmla="val 4119114"/>
              <a:gd name="adj3" fmla="val 5750"/>
            </a:avLst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9800891"/>
              <a:satOff val="-40777"/>
              <a:lumOff val="9608"/>
              <a:alphaOff val="0"/>
            </a:schemeClr>
          </a:fillRef>
          <a:effectRef idx="2">
            <a:schemeClr val="accent4">
              <a:hueOff val="9800891"/>
              <a:satOff val="-40777"/>
              <a:lumOff val="9608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E2E8ED6-418D-4839-B143-986F9ECA25BE}"/>
              </a:ext>
            </a:extLst>
          </p:cNvPr>
          <p:cNvSpPr/>
          <p:nvPr/>
        </p:nvSpPr>
        <p:spPr>
          <a:xfrm>
            <a:off x="8255338" y="1828774"/>
            <a:ext cx="1109281" cy="1109591"/>
          </a:xfrm>
          <a:prstGeom prst="ellipse">
            <a:avLst/>
          </a:prstGeom>
          <a:scene3d>
            <a:camera prst="orthographicFront"/>
            <a:lightRig rig="flat" dir="t"/>
          </a:scene3d>
          <a:sp3d z="127000" prstMaterial="plastic">
            <a:bevelT w="88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tint val="50000"/>
              <a:hueOff val="0"/>
              <a:satOff val="0"/>
              <a:lumOff val="0"/>
              <a:alphaOff val="0"/>
            </a:schemeClr>
          </a:fillRef>
          <a:effectRef idx="2">
            <a:schemeClr val="accent4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4A910AE-0DCC-4E5C-AAEF-D38AE9526BB1}"/>
              </a:ext>
            </a:extLst>
          </p:cNvPr>
          <p:cNvSpPr/>
          <p:nvPr/>
        </p:nvSpPr>
        <p:spPr>
          <a:xfrm>
            <a:off x="8684078" y="3091097"/>
            <a:ext cx="1109281" cy="1109591"/>
          </a:xfrm>
          <a:prstGeom prst="ellipse">
            <a:avLst/>
          </a:prstGeom>
          <a:scene3d>
            <a:camera prst="orthographicFront"/>
            <a:lightRig rig="flat" dir="t"/>
          </a:scene3d>
          <a:sp3d z="127000" prstMaterial="plastic">
            <a:bevelT w="88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tint val="50000"/>
              <a:hueOff val="5394097"/>
              <a:satOff val="-25103"/>
              <a:lumOff val="-1101"/>
              <a:alphaOff val="0"/>
            </a:schemeClr>
          </a:fillRef>
          <a:effectRef idx="2">
            <a:schemeClr val="accent4">
              <a:tint val="50000"/>
              <a:hueOff val="5394097"/>
              <a:satOff val="-25103"/>
              <a:lumOff val="-110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F3E4FFF-A5E7-4B41-A027-B852EE424B38}"/>
              </a:ext>
            </a:extLst>
          </p:cNvPr>
          <p:cNvSpPr/>
          <p:nvPr/>
        </p:nvSpPr>
        <p:spPr>
          <a:xfrm>
            <a:off x="8255338" y="4371261"/>
            <a:ext cx="1109281" cy="1109591"/>
          </a:xfrm>
          <a:prstGeom prst="ellipse">
            <a:avLst/>
          </a:prstGeom>
          <a:scene3d>
            <a:camera prst="orthographicFront"/>
            <a:lightRig rig="flat" dir="t"/>
          </a:scene3d>
          <a:sp3d z="127000" prstMaterial="plastic">
            <a:bevelT w="88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tint val="50000"/>
              <a:hueOff val="10788194"/>
              <a:satOff val="-50206"/>
              <a:lumOff val="-2202"/>
              <a:alphaOff val="0"/>
            </a:schemeClr>
          </a:fillRef>
          <a:effectRef idx="2">
            <a:schemeClr val="accent4">
              <a:tint val="50000"/>
              <a:hueOff val="10788194"/>
              <a:satOff val="-50206"/>
              <a:lumOff val="-2202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55" name="TextBox 18">
            <a:extLst>
              <a:ext uri="{FF2B5EF4-FFF2-40B4-BE49-F238E27FC236}">
                <a16:creationId xmlns:a16="http://schemas.microsoft.com/office/drawing/2014/main" id="{D9D16D12-D31F-4C0C-8C4D-A649AD1907D2}"/>
              </a:ext>
            </a:extLst>
          </p:cNvPr>
          <p:cNvSpPr txBox="1"/>
          <p:nvPr/>
        </p:nvSpPr>
        <p:spPr>
          <a:xfrm>
            <a:off x="10054251" y="3067679"/>
            <a:ext cx="3156911" cy="107391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3020" tIns="33020" rIns="33020" bIns="33020" numCol="1" spcCol="127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10000"/>
              </a:spcAft>
              <a:buNone/>
            </a:pPr>
            <a:r>
              <a:rPr lang="en-IN" sz="2000" b="1" dirty="0">
                <a:solidFill>
                  <a:srgbClr val="660066"/>
                </a:solidFill>
              </a:rPr>
              <a:t>Enhanced </a:t>
            </a:r>
          </a:p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10000"/>
              </a:spcAft>
              <a:buNone/>
            </a:pPr>
            <a:r>
              <a:rPr lang="en-IN" sz="2000" b="1" dirty="0">
                <a:solidFill>
                  <a:srgbClr val="660066"/>
                </a:solidFill>
              </a:rPr>
              <a:t>User Review &amp;</a:t>
            </a:r>
          </a:p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10000"/>
              </a:spcAft>
              <a:buNone/>
            </a:pPr>
            <a:r>
              <a:rPr lang="en-IN" sz="2000" b="1" dirty="0">
                <a:solidFill>
                  <a:srgbClr val="660066"/>
                </a:solidFill>
              </a:rPr>
              <a:t>Size Assistant</a:t>
            </a:r>
          </a:p>
        </p:txBody>
      </p:sp>
      <p:sp>
        <p:nvSpPr>
          <p:cNvPr id="57" name="TextBox 18">
            <a:extLst>
              <a:ext uri="{FF2B5EF4-FFF2-40B4-BE49-F238E27FC236}">
                <a16:creationId xmlns:a16="http://schemas.microsoft.com/office/drawing/2014/main" id="{D7CD515A-F484-4556-AE75-9C8CDF84A701}"/>
              </a:ext>
            </a:extLst>
          </p:cNvPr>
          <p:cNvSpPr txBox="1"/>
          <p:nvPr/>
        </p:nvSpPr>
        <p:spPr>
          <a:xfrm>
            <a:off x="9565235" y="4551729"/>
            <a:ext cx="3156911" cy="107391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3020" tIns="33020" rIns="33020" bIns="33020" numCol="1" spcCol="127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10000"/>
              </a:spcAft>
              <a:buNone/>
            </a:pPr>
            <a:r>
              <a:rPr lang="en-IN" sz="2000" b="1" dirty="0">
                <a:solidFill>
                  <a:schemeClr val="accent3">
                    <a:lumMod val="50000"/>
                  </a:schemeClr>
                </a:solidFill>
              </a:rPr>
              <a:t>Option to </a:t>
            </a:r>
          </a:p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10000"/>
              </a:spcAft>
              <a:buNone/>
            </a:pPr>
            <a:r>
              <a:rPr lang="en-IN" sz="2000" b="1" dirty="0">
                <a:solidFill>
                  <a:schemeClr val="accent3">
                    <a:lumMod val="50000"/>
                  </a:schemeClr>
                </a:solidFill>
              </a:rPr>
              <a:t>Resell</a:t>
            </a:r>
            <a:endParaRPr lang="en-IN" sz="2000" b="1" kern="12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806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D13FB-D291-4C62-BDFE-0A88D5A81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322261"/>
          </a:xfrm>
        </p:spPr>
        <p:txBody>
          <a:bodyPr/>
          <a:lstStyle/>
          <a:p>
            <a:r>
              <a:rPr lang="en-US" dirty="0"/>
              <a:t>Virtual trial room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4AE2B4-EDE8-470C-9EE7-458733511631}"/>
              </a:ext>
            </a:extLst>
          </p:cNvPr>
          <p:cNvSpPr txBox="1"/>
          <p:nvPr/>
        </p:nvSpPr>
        <p:spPr>
          <a:xfrm>
            <a:off x="1251678" y="1104115"/>
            <a:ext cx="6424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TECHNOLOGY STACK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4E13709-8C00-4AFE-B8D9-A47DFBF99F7A}"/>
              </a:ext>
            </a:extLst>
          </p:cNvPr>
          <p:cNvGrpSpPr/>
          <p:nvPr/>
        </p:nvGrpSpPr>
        <p:grpSpPr>
          <a:xfrm>
            <a:off x="3534132" y="2099376"/>
            <a:ext cx="2859509" cy="1293310"/>
            <a:chOff x="4527283" y="1703"/>
            <a:chExt cx="2859509" cy="129331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1FAB79-CDF2-43E9-8662-BA29DDA322D3}"/>
                </a:ext>
              </a:extLst>
            </p:cNvPr>
            <p:cNvSpPr/>
            <p:nvPr/>
          </p:nvSpPr>
          <p:spPr>
            <a:xfrm>
              <a:off x="4527283" y="1703"/>
              <a:ext cx="2859509" cy="129331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TextBox 14">
              <a:extLst>
                <a:ext uri="{FF2B5EF4-FFF2-40B4-BE49-F238E27FC236}">
                  <a16:creationId xmlns:a16="http://schemas.microsoft.com/office/drawing/2014/main" id="{2D10F2B4-6DCE-421F-8644-058539F379AD}"/>
                </a:ext>
              </a:extLst>
            </p:cNvPr>
            <p:cNvSpPr txBox="1"/>
            <p:nvPr/>
          </p:nvSpPr>
          <p:spPr>
            <a:xfrm>
              <a:off x="4527283" y="1703"/>
              <a:ext cx="2859509" cy="12933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600" b="1" kern="1200" dirty="0"/>
                <a:t>Programming Framework: </a:t>
              </a:r>
              <a:r>
                <a:rPr lang="en-IN" sz="2400" b="1" kern="1200" dirty="0">
                  <a:solidFill>
                    <a:schemeClr val="tx1"/>
                  </a:solidFill>
                </a:rPr>
                <a:t>Python, Flask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2D068AAE-2273-4A8C-9002-4A16F48EB56A}"/>
              </a:ext>
            </a:extLst>
          </p:cNvPr>
          <p:cNvSpPr/>
          <p:nvPr/>
        </p:nvSpPr>
        <p:spPr>
          <a:xfrm>
            <a:off x="2125717" y="2099376"/>
            <a:ext cx="1280377" cy="1293310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4EBC8A4-0852-482B-AB85-A5FE60FD7222}"/>
              </a:ext>
            </a:extLst>
          </p:cNvPr>
          <p:cNvGrpSpPr/>
          <p:nvPr/>
        </p:nvGrpSpPr>
        <p:grpSpPr>
          <a:xfrm>
            <a:off x="3556952" y="3606082"/>
            <a:ext cx="2859509" cy="1506707"/>
            <a:chOff x="3118868" y="1508410"/>
            <a:chExt cx="2859509" cy="129331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C7C03B-F2A9-42E2-A7F5-A89389F7F7A2}"/>
                </a:ext>
              </a:extLst>
            </p:cNvPr>
            <p:cNvSpPr/>
            <p:nvPr/>
          </p:nvSpPr>
          <p:spPr>
            <a:xfrm>
              <a:off x="3118868" y="1508410"/>
              <a:ext cx="2859509" cy="129331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4900445"/>
                <a:satOff val="-20388"/>
                <a:lumOff val="4804"/>
                <a:alphaOff val="0"/>
              </a:schemeClr>
            </a:fillRef>
            <a:effectRef idx="0">
              <a:schemeClr val="accent4">
                <a:hueOff val="4900445"/>
                <a:satOff val="-20388"/>
                <a:lumOff val="4804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TextBox 12">
              <a:extLst>
                <a:ext uri="{FF2B5EF4-FFF2-40B4-BE49-F238E27FC236}">
                  <a16:creationId xmlns:a16="http://schemas.microsoft.com/office/drawing/2014/main" id="{25D05C04-AE7B-47C0-B3BB-EDE28E55FE22}"/>
                </a:ext>
              </a:extLst>
            </p:cNvPr>
            <p:cNvSpPr txBox="1"/>
            <p:nvPr/>
          </p:nvSpPr>
          <p:spPr>
            <a:xfrm>
              <a:off x="3118868" y="1508410"/>
              <a:ext cx="2859509" cy="129331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1155700"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600" b="1" kern="1200" dirty="0"/>
                <a:t>Facial and Body Recognition: </a:t>
              </a:r>
              <a:r>
                <a:rPr lang="en-IN" sz="2000" b="1" kern="1200" dirty="0">
                  <a:solidFill>
                    <a:schemeClr val="tx1"/>
                  </a:solidFill>
                </a:rPr>
                <a:t>OpenCV, Dlib, Haar cascades dataset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2D0FD4E8-5A38-470A-8DB6-23A413D42E8A}"/>
              </a:ext>
            </a:extLst>
          </p:cNvPr>
          <p:cNvSpPr/>
          <p:nvPr/>
        </p:nvSpPr>
        <p:spPr>
          <a:xfrm>
            <a:off x="6544499" y="3606083"/>
            <a:ext cx="1348915" cy="150670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4900445"/>
              <a:satOff val="-20388"/>
              <a:lumOff val="4804"/>
              <a:alphaOff val="0"/>
            </a:schemeClr>
          </a:fillRef>
          <a:effectRef idx="0">
            <a:schemeClr val="accent4">
              <a:hueOff val="4900445"/>
              <a:satOff val="-20388"/>
              <a:lumOff val="4804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0B0C966-3166-4E13-A0E2-4C1E0721A1AF}"/>
              </a:ext>
            </a:extLst>
          </p:cNvPr>
          <p:cNvGrpSpPr/>
          <p:nvPr/>
        </p:nvGrpSpPr>
        <p:grpSpPr>
          <a:xfrm>
            <a:off x="8021452" y="5182305"/>
            <a:ext cx="2859509" cy="1293310"/>
            <a:chOff x="4527283" y="3015117"/>
            <a:chExt cx="2859509" cy="129331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C03D350-0DFD-4853-B20D-7B936BCF98F2}"/>
                </a:ext>
              </a:extLst>
            </p:cNvPr>
            <p:cNvSpPr/>
            <p:nvPr/>
          </p:nvSpPr>
          <p:spPr>
            <a:xfrm>
              <a:off x="4527283" y="3015117"/>
              <a:ext cx="2859509" cy="129331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9800891"/>
                <a:satOff val="-40777"/>
                <a:lumOff val="9608"/>
                <a:alphaOff val="0"/>
              </a:schemeClr>
            </a:fillRef>
            <a:effectRef idx="0">
              <a:schemeClr val="accent4">
                <a:hueOff val="9800891"/>
                <a:satOff val="-40777"/>
                <a:lumOff val="9608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TextBox 10">
              <a:extLst>
                <a:ext uri="{FF2B5EF4-FFF2-40B4-BE49-F238E27FC236}">
                  <a16:creationId xmlns:a16="http://schemas.microsoft.com/office/drawing/2014/main" id="{27F23AEF-6D4B-4B0A-ADDF-883E6BF9B5B0}"/>
                </a:ext>
              </a:extLst>
            </p:cNvPr>
            <p:cNvSpPr txBox="1"/>
            <p:nvPr/>
          </p:nvSpPr>
          <p:spPr>
            <a:xfrm>
              <a:off x="4527283" y="3015117"/>
              <a:ext cx="2859509" cy="12933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800" b="1" kern="1200" dirty="0"/>
                <a:t>Front End:</a:t>
              </a:r>
            </a:p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400" kern="1200" dirty="0">
                  <a:solidFill>
                    <a:schemeClr val="tx1"/>
                  </a:solidFill>
                </a:rPr>
                <a:t> </a:t>
              </a:r>
              <a:r>
                <a:rPr lang="en-IN" sz="2400" b="1" kern="1200" dirty="0">
                  <a:solidFill>
                    <a:schemeClr val="tx1"/>
                  </a:solidFill>
                </a:rPr>
                <a:t>HTML, CSS, Bootstrap,  JS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516CF567-CC48-45F2-8851-D52C589A2CB6}"/>
              </a:ext>
            </a:extLst>
          </p:cNvPr>
          <p:cNvSpPr/>
          <p:nvPr/>
        </p:nvSpPr>
        <p:spPr>
          <a:xfrm>
            <a:off x="6613037" y="5182305"/>
            <a:ext cx="1280377" cy="1293310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9800891"/>
              <a:satOff val="-40777"/>
              <a:lumOff val="9608"/>
              <a:alphaOff val="0"/>
            </a:schemeClr>
          </a:fillRef>
          <a:effectRef idx="0">
            <a:schemeClr val="accent4">
              <a:hueOff val="9800891"/>
              <a:satOff val="-40777"/>
              <a:lumOff val="9608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2E40C7-0741-470C-B461-CE51B68C9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809" y="3877399"/>
            <a:ext cx="703755" cy="86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066540-F144-4482-B372-C26D6A3A0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037" y="5365110"/>
            <a:ext cx="1280377" cy="116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C475D9E-1618-4B3B-A5D1-ADA5B1930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717" y="2248490"/>
            <a:ext cx="1280377" cy="99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757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A46B5-0255-4B62-9C40-BAEA830CB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94872"/>
          </a:xfrm>
        </p:spPr>
        <p:txBody>
          <a:bodyPr/>
          <a:lstStyle/>
          <a:p>
            <a:r>
              <a:rPr lang="en-US" dirty="0"/>
              <a:t>Enhanced User review &amp; size 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77E4C-FC75-4FAA-804C-06B9A31E4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77257"/>
            <a:ext cx="3842836" cy="4602336"/>
          </a:xfrm>
        </p:spPr>
        <p:txBody>
          <a:bodyPr/>
          <a:lstStyle/>
          <a:p>
            <a:r>
              <a:rPr lang="en-US" dirty="0"/>
              <a:t>Avail option to upload Photos and Videos</a:t>
            </a:r>
          </a:p>
          <a:p>
            <a:r>
              <a:rPr lang="en-US" dirty="0"/>
              <a:t>Layout: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AFE577A-C373-473C-B3FA-B60E2EB7F9D3}"/>
              </a:ext>
            </a:extLst>
          </p:cNvPr>
          <p:cNvSpPr txBox="1">
            <a:spLocks/>
          </p:cNvSpPr>
          <p:nvPr/>
        </p:nvSpPr>
        <p:spPr>
          <a:xfrm>
            <a:off x="5981467" y="1277257"/>
            <a:ext cx="5875751" cy="4595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Size Fit Assistant  </a:t>
            </a:r>
          </a:p>
          <a:p>
            <a:r>
              <a:rPr lang="en-US" dirty="0"/>
              <a:t>Layout: After a set of questionnaire user gets recommended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9459D5-457F-4647-8026-23F201D115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01" t="22953" r="21558" b="3293"/>
          <a:stretch/>
        </p:blipFill>
        <p:spPr>
          <a:xfrm>
            <a:off x="5761219" y="2443397"/>
            <a:ext cx="6095999" cy="42038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B182F22-68D5-4E09-9556-A457F5C9D8E6}"/>
              </a:ext>
            </a:extLst>
          </p:cNvPr>
          <p:cNvSpPr/>
          <p:nvPr/>
        </p:nvSpPr>
        <p:spPr>
          <a:xfrm>
            <a:off x="5981467" y="5306518"/>
            <a:ext cx="1348723" cy="7644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74E636E5-A81D-4459-9264-F36993FA9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361" y="2443397"/>
            <a:ext cx="4786858" cy="4203891"/>
          </a:xfrm>
          <a:prstGeom prst="rect">
            <a:avLst/>
          </a:prstGeom>
        </p:spPr>
      </p:pic>
      <p:pic>
        <p:nvPicPr>
          <p:cNvPr id="7" name="Graphic 6" descr="Play">
            <a:extLst>
              <a:ext uri="{FF2B5EF4-FFF2-40B4-BE49-F238E27FC236}">
                <a16:creationId xmlns:a16="http://schemas.microsoft.com/office/drawing/2014/main" id="{D9D7B5E7-7187-41D4-A4D0-DE82AEF701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34789" y="5798079"/>
            <a:ext cx="545874" cy="54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460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33618-4146-458F-838B-FDC83CD99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to resell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F8828-C990-467E-B4FC-C828BF567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25601"/>
            <a:ext cx="10178322" cy="4253992"/>
          </a:xfrm>
        </p:spPr>
        <p:txBody>
          <a:bodyPr/>
          <a:lstStyle/>
          <a:p>
            <a:r>
              <a:rPr lang="en-US" dirty="0"/>
              <a:t>Once return/replace period gets over, user gets a chance to resell the product and others can get it for a lesser price. </a:t>
            </a:r>
          </a:p>
          <a:p>
            <a:r>
              <a:rPr lang="en-US" dirty="0"/>
              <a:t>Layout: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329304-038E-453E-B616-DD1B6D9793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051" r="9139"/>
          <a:stretch/>
        </p:blipFill>
        <p:spPr>
          <a:xfrm>
            <a:off x="2623279" y="2443071"/>
            <a:ext cx="8212112" cy="4032544"/>
          </a:xfrm>
          <a:prstGeom prst="rect">
            <a:avLst/>
          </a:prstGeom>
        </p:spPr>
      </p:pic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9A04E88E-B079-4C9E-A2AA-9E0A87BBEFC8}"/>
              </a:ext>
            </a:extLst>
          </p:cNvPr>
          <p:cNvSpPr/>
          <p:nvPr/>
        </p:nvSpPr>
        <p:spPr>
          <a:xfrm>
            <a:off x="6903507" y="6006285"/>
            <a:ext cx="977751" cy="342637"/>
          </a:xfrm>
          <a:prstGeom prst="flowChartTerminator">
            <a:avLst/>
          </a:prstGeom>
          <a:solidFill>
            <a:srgbClr val="F917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RESELL</a:t>
            </a:r>
          </a:p>
        </p:txBody>
      </p:sp>
    </p:spTree>
    <p:extLst>
      <p:ext uri="{BB962C8B-B14F-4D97-AF65-F5344CB8AC3E}">
        <p14:creationId xmlns:p14="http://schemas.microsoft.com/office/powerpoint/2010/main" val="409418561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{7F6E0969-9E02-4389-AF5C-BAE60FE8CA0F}tf10001106</Template>
  <TotalTime>274</TotalTime>
  <Words>164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Impact</vt:lpstr>
      <vt:lpstr>Badge</vt:lpstr>
      <vt:lpstr>Online  dresser</vt:lpstr>
      <vt:lpstr>Problems and our solutions </vt:lpstr>
      <vt:lpstr>Virtual trial room</vt:lpstr>
      <vt:lpstr>Enhanced User review &amp; size fit</vt:lpstr>
      <vt:lpstr>Option to resell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Shruti Mishra</dc:creator>
  <cp:lastModifiedBy>Shruti Mishra</cp:lastModifiedBy>
  <cp:revision>13</cp:revision>
  <dcterms:created xsi:type="dcterms:W3CDTF">2020-11-01T12:30:06Z</dcterms:created>
  <dcterms:modified xsi:type="dcterms:W3CDTF">2020-11-01T17:17:34Z</dcterms:modified>
</cp:coreProperties>
</file>