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4660"/>
  </p:normalViewPr>
  <p:slideViewPr>
    <p:cSldViewPr snapToGrid="0">
      <p:cViewPr varScale="1">
        <p:scale>
          <a:sx n="95" d="100"/>
          <a:sy n="95" d="100"/>
        </p:scale>
        <p:origin x="12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7370-B664-52CB-0D5A-F323E4005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684F93-3252-52FA-B8F5-81A9CFC60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EF0830-9811-911E-927F-4609F3B730A7}"/>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5" name="Footer Placeholder 4">
            <a:extLst>
              <a:ext uri="{FF2B5EF4-FFF2-40B4-BE49-F238E27FC236}">
                <a16:creationId xmlns:a16="http://schemas.microsoft.com/office/drawing/2014/main" id="{65DCD6CB-DB48-9862-D933-48EFAF791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7A377-58FE-3DC7-D5E4-58B75B87E0C6}"/>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198926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0432-3786-78FE-CFF8-8F8EF3ADDD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A4BC9-7725-58D9-3973-A60F277A49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A39971-CC08-D466-E4E1-BE671C78BEF5}"/>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5" name="Footer Placeholder 4">
            <a:extLst>
              <a:ext uri="{FF2B5EF4-FFF2-40B4-BE49-F238E27FC236}">
                <a16:creationId xmlns:a16="http://schemas.microsoft.com/office/drawing/2014/main" id="{A1D042A8-4B83-8A12-3A73-0AAE798109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435AB-7BD3-54F1-8473-D01747EE996D}"/>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17382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75DD5A-F510-2810-001F-24F606C25A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15A104-D72E-855B-13E7-8C5103E12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F5FC85-F79F-354B-B810-84149B08E6F4}"/>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5" name="Footer Placeholder 4">
            <a:extLst>
              <a:ext uri="{FF2B5EF4-FFF2-40B4-BE49-F238E27FC236}">
                <a16:creationId xmlns:a16="http://schemas.microsoft.com/office/drawing/2014/main" id="{BB2F7ED1-545E-8091-1AFB-75AFA2490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51845-63DA-D197-5069-260D000DEB2A}"/>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420579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4406-3E11-B02E-5D7A-2CFB814C78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5FE506-22DF-B276-0D1A-7DF7F46E9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DFE32D-722B-DF3A-B35C-AE71A1CA5FA7}"/>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5" name="Footer Placeholder 4">
            <a:extLst>
              <a:ext uri="{FF2B5EF4-FFF2-40B4-BE49-F238E27FC236}">
                <a16:creationId xmlns:a16="http://schemas.microsoft.com/office/drawing/2014/main" id="{AD429404-AEFC-4715-DF95-F75CDA661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11408-CDE6-AAF7-A188-7799BBEE4091}"/>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5108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7E57-4C87-FE47-EB6B-4ACF5795F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BC0A06-5BC7-99A6-97FA-8B867BB67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9BAAF2-1ED7-4E97-0202-E5C7C84CECAB}"/>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5" name="Footer Placeholder 4">
            <a:extLst>
              <a:ext uri="{FF2B5EF4-FFF2-40B4-BE49-F238E27FC236}">
                <a16:creationId xmlns:a16="http://schemas.microsoft.com/office/drawing/2014/main" id="{8D8ADF4E-2176-FC8D-451E-B3782F892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AE810-CDD3-9575-9E1C-78B673150D11}"/>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342563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B201-F2A3-70A8-1B3F-F194900E91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73106F-AB15-5EDE-E9A8-F82EC2A6F9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C6D3B6-50DF-6CFB-B033-51FDD24B2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1ACCFF-C88A-E47F-A42F-38BD8720F044}"/>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6" name="Footer Placeholder 5">
            <a:extLst>
              <a:ext uri="{FF2B5EF4-FFF2-40B4-BE49-F238E27FC236}">
                <a16:creationId xmlns:a16="http://schemas.microsoft.com/office/drawing/2014/main" id="{5474AF69-CC0A-5280-D1CE-9D77ADB24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CDCFE-19DC-3B28-FC7D-F6C4D15B0D71}"/>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38305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444-1D42-3009-11FA-1114DB1490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A5F37D-95DC-3DEB-D693-134A9AC7B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0BA56E-E367-DDC7-3734-B55221766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980606-80F9-28DC-8E85-88F6BB7811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3BAD4-7402-A0BA-7236-796CA6CD8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DE6806-0166-CC92-B9E1-3031960D673F}"/>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8" name="Footer Placeholder 7">
            <a:extLst>
              <a:ext uri="{FF2B5EF4-FFF2-40B4-BE49-F238E27FC236}">
                <a16:creationId xmlns:a16="http://schemas.microsoft.com/office/drawing/2014/main" id="{BE9BB2C1-253E-6D83-8E26-23C723844F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6256B0-C32D-913E-391D-211522F7C487}"/>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300917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8B8E-7E07-0E71-C113-4FC0384D3D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03FDD7-FF0F-26F1-E110-34C36B810D3D}"/>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4" name="Footer Placeholder 3">
            <a:extLst>
              <a:ext uri="{FF2B5EF4-FFF2-40B4-BE49-F238E27FC236}">
                <a16:creationId xmlns:a16="http://schemas.microsoft.com/office/drawing/2014/main" id="{AEB3E11C-91C0-9C88-EC7A-2A640F3FA6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07E4A3-4B33-E183-9DBB-FFE547F1A1A9}"/>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134127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047514-2164-D4BD-AB2F-5885B4026BE6}"/>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3" name="Footer Placeholder 2">
            <a:extLst>
              <a:ext uri="{FF2B5EF4-FFF2-40B4-BE49-F238E27FC236}">
                <a16:creationId xmlns:a16="http://schemas.microsoft.com/office/drawing/2014/main" id="{3C492184-0BC0-2DFA-2477-2FB3BFA580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9830B4-BFDD-0A61-8051-0F6F8C873082}"/>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3623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33A3-E4B5-4325-9BA8-A4CF4E401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7C3E86-8541-23F9-4895-AFC16D409B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D3AC3C-E3B5-B65B-3C64-63C6BBEDD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A0E81-18DA-C5BA-709F-23243C71C1AD}"/>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6" name="Footer Placeholder 5">
            <a:extLst>
              <a:ext uri="{FF2B5EF4-FFF2-40B4-BE49-F238E27FC236}">
                <a16:creationId xmlns:a16="http://schemas.microsoft.com/office/drawing/2014/main" id="{CAB93300-3661-90F2-7BB7-AB0AF7A2D2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32F4DA-8DEC-AD3C-8631-B293BEA74B5C}"/>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304279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11E9-637D-D506-75DF-7769B096A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47E10A-B362-63A0-3461-18053AD6A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B32EF5-F122-171C-ADEF-5D085025B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78792-1988-4481-ED48-8944503804EA}"/>
              </a:ext>
            </a:extLst>
          </p:cNvPr>
          <p:cNvSpPr>
            <a:spLocks noGrp="1"/>
          </p:cNvSpPr>
          <p:nvPr>
            <p:ph type="dt" sz="half" idx="10"/>
          </p:nvPr>
        </p:nvSpPr>
        <p:spPr/>
        <p:txBody>
          <a:bodyPr/>
          <a:lstStyle/>
          <a:p>
            <a:fld id="{59A276C7-E45E-4221-BB5B-181237FF8D4B}" type="datetimeFigureOut">
              <a:rPr lang="en-IN" smtClean="0"/>
              <a:t>19-01-2023</a:t>
            </a:fld>
            <a:endParaRPr lang="en-IN"/>
          </a:p>
        </p:txBody>
      </p:sp>
      <p:sp>
        <p:nvSpPr>
          <p:cNvPr id="6" name="Footer Placeholder 5">
            <a:extLst>
              <a:ext uri="{FF2B5EF4-FFF2-40B4-BE49-F238E27FC236}">
                <a16:creationId xmlns:a16="http://schemas.microsoft.com/office/drawing/2014/main" id="{79C475E4-8BBC-214B-9BCF-2E1A9DA181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B2723C-65F1-6CAF-F76C-F97EA1F518D8}"/>
              </a:ext>
            </a:extLst>
          </p:cNvPr>
          <p:cNvSpPr>
            <a:spLocks noGrp="1"/>
          </p:cNvSpPr>
          <p:nvPr>
            <p:ph type="sldNum" sz="quarter" idx="12"/>
          </p:nvPr>
        </p:nvSpPr>
        <p:spPr/>
        <p:txBody>
          <a:bodyPr/>
          <a:lstStyle/>
          <a:p>
            <a:fld id="{206CE749-B018-48EF-8260-648ED47FF5A8}" type="slidenum">
              <a:rPr lang="en-IN" smtClean="0"/>
              <a:t>‹#›</a:t>
            </a:fld>
            <a:endParaRPr lang="en-IN"/>
          </a:p>
        </p:txBody>
      </p:sp>
    </p:spTree>
    <p:extLst>
      <p:ext uri="{BB962C8B-B14F-4D97-AF65-F5344CB8AC3E}">
        <p14:creationId xmlns:p14="http://schemas.microsoft.com/office/powerpoint/2010/main" val="34240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1B73F-C3E9-8309-2C73-836623DD7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8ECBB6-3282-C57B-7DAC-9BAF0B94E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0715A-E279-2096-762B-4AEA961A1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276C7-E45E-4221-BB5B-181237FF8D4B}" type="datetimeFigureOut">
              <a:rPr lang="en-IN" smtClean="0"/>
              <a:t>19-01-2023</a:t>
            </a:fld>
            <a:endParaRPr lang="en-IN"/>
          </a:p>
        </p:txBody>
      </p:sp>
      <p:sp>
        <p:nvSpPr>
          <p:cNvPr id="5" name="Footer Placeholder 4">
            <a:extLst>
              <a:ext uri="{FF2B5EF4-FFF2-40B4-BE49-F238E27FC236}">
                <a16:creationId xmlns:a16="http://schemas.microsoft.com/office/drawing/2014/main" id="{14658548-6E05-1666-0929-3B703A2BC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F16AC0-17C7-8ECA-E945-CF0CF031D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CE749-B018-48EF-8260-648ED47FF5A8}" type="slidenum">
              <a:rPr lang="en-IN" smtClean="0"/>
              <a:t>‹#›</a:t>
            </a:fld>
            <a:endParaRPr lang="en-IN"/>
          </a:p>
        </p:txBody>
      </p:sp>
    </p:spTree>
    <p:extLst>
      <p:ext uri="{BB962C8B-B14F-4D97-AF65-F5344CB8AC3E}">
        <p14:creationId xmlns:p14="http://schemas.microsoft.com/office/powerpoint/2010/main" val="3336544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4551-A200-D7B6-05D7-3994D0B64728}"/>
              </a:ext>
            </a:extLst>
          </p:cNvPr>
          <p:cNvSpPr>
            <a:spLocks noGrp="1"/>
          </p:cNvSpPr>
          <p:nvPr>
            <p:ph type="ctrTitle"/>
          </p:nvPr>
        </p:nvSpPr>
        <p:spPr>
          <a:xfrm>
            <a:off x="-3352800" y="1066800"/>
            <a:ext cx="13571621" cy="553453"/>
          </a:xfrm>
        </p:spPr>
        <p:txBody>
          <a:bodyPr>
            <a:normAutofit/>
          </a:bodyPr>
          <a:lstStyle/>
          <a:p>
            <a:r>
              <a:rPr lang="en-IN" sz="2000" u="sng" dirty="0"/>
              <a:t>Introduction to data…?</a:t>
            </a:r>
          </a:p>
        </p:txBody>
      </p:sp>
      <p:sp>
        <p:nvSpPr>
          <p:cNvPr id="3" name="Subtitle 2">
            <a:extLst>
              <a:ext uri="{FF2B5EF4-FFF2-40B4-BE49-F238E27FC236}">
                <a16:creationId xmlns:a16="http://schemas.microsoft.com/office/drawing/2014/main" id="{3B9A8E42-EABD-1742-1779-01272CDD772E}"/>
              </a:ext>
            </a:extLst>
          </p:cNvPr>
          <p:cNvSpPr>
            <a:spLocks noGrp="1"/>
          </p:cNvSpPr>
          <p:nvPr>
            <p:ph type="subTitle" idx="1"/>
          </p:nvPr>
        </p:nvSpPr>
        <p:spPr>
          <a:xfrm>
            <a:off x="0" y="1703731"/>
            <a:ext cx="8927432" cy="5398170"/>
          </a:xfrm>
        </p:spPr>
        <p:txBody>
          <a:bodyPr>
            <a:normAutofit fontScale="25000" lnSpcReduction="20000"/>
          </a:bodyPr>
          <a:lstStyle/>
          <a:p>
            <a:pPr algn="l"/>
            <a:r>
              <a:rPr lang="en-IN" sz="3800" b="1" u="sng" dirty="0"/>
              <a:t>Data</a:t>
            </a:r>
            <a:r>
              <a:rPr lang="en-IN" b="1" u="sng" dirty="0"/>
              <a:t>-</a:t>
            </a:r>
            <a:r>
              <a:rPr lang="en-IN" dirty="0"/>
              <a:t> </a:t>
            </a:r>
            <a:r>
              <a:rPr lang="en-IN" sz="4000" dirty="0"/>
              <a:t>Data is collection of facts,(number of word , </a:t>
            </a:r>
            <a:r>
              <a:rPr lang="en-IN" sz="4000" dirty="0" err="1"/>
              <a:t>measurment</a:t>
            </a:r>
            <a:r>
              <a:rPr lang="en-IN" sz="4000" dirty="0"/>
              <a:t> and observation) that has been translated in a form that computers can process. And also data is everything which is present around you is called data.</a:t>
            </a:r>
          </a:p>
          <a:p>
            <a:pPr algn="l"/>
            <a:r>
              <a:rPr lang="en-IN" sz="4000" b="1" u="sng" dirty="0"/>
              <a:t>Uses of Data</a:t>
            </a:r>
          </a:p>
          <a:p>
            <a:pPr algn="l"/>
            <a:r>
              <a:rPr lang="en-IN" sz="3600" dirty="0"/>
              <a:t>It helps in understanding more about the data by identifying relationship that may exist between two variables</a:t>
            </a:r>
            <a:r>
              <a:rPr lang="en-IN" sz="2800" dirty="0"/>
              <a:t>.</a:t>
            </a:r>
          </a:p>
          <a:p>
            <a:pPr lvl="1" algn="r"/>
            <a:endParaRPr lang="en-IN" sz="2400" dirty="0"/>
          </a:p>
          <a:p>
            <a:pPr algn="just"/>
            <a:r>
              <a:rPr lang="en-IN" sz="3600" dirty="0"/>
              <a:t>Data is instead the raw materials which when processed when processed and given meaning by people it becomes information</a:t>
            </a:r>
            <a:r>
              <a:rPr lang="en-IN" sz="2800" dirty="0"/>
              <a:t>.</a:t>
            </a:r>
          </a:p>
          <a:p>
            <a:pPr algn="l"/>
            <a:r>
              <a:rPr lang="en-IN" sz="4000" b="1" u="sng" dirty="0"/>
              <a:t>How its </a:t>
            </a:r>
            <a:r>
              <a:rPr lang="en-IN" sz="4000" b="1" u="sng" dirty="0" err="1"/>
              <a:t>usefull</a:t>
            </a:r>
            <a:r>
              <a:rPr lang="en-IN" sz="4000" b="1" u="sng" dirty="0"/>
              <a:t> for us:-</a:t>
            </a:r>
          </a:p>
          <a:p>
            <a:pPr algn="l"/>
            <a:r>
              <a:rPr lang="en-IN" sz="2800" dirty="0"/>
              <a:t>&gt;Data is </a:t>
            </a:r>
            <a:r>
              <a:rPr lang="en-IN" sz="2800" dirty="0" err="1"/>
              <a:t>usefull</a:t>
            </a:r>
            <a:r>
              <a:rPr lang="en-IN" sz="2800" dirty="0"/>
              <a:t> for us because</a:t>
            </a:r>
          </a:p>
          <a:p>
            <a:pPr algn="l"/>
            <a:r>
              <a:rPr lang="en-IN" sz="2800" dirty="0"/>
              <a:t>1-It saves our time</a:t>
            </a:r>
          </a:p>
          <a:p>
            <a:pPr algn="l"/>
            <a:r>
              <a:rPr lang="en-IN" sz="2800" dirty="0"/>
              <a:t>2-Data can correct problem in real time.</a:t>
            </a:r>
          </a:p>
          <a:p>
            <a:pPr algn="l"/>
            <a:r>
              <a:rPr lang="en-IN" sz="2800" dirty="0"/>
              <a:t>3-Data can be used market better.</a:t>
            </a:r>
          </a:p>
          <a:p>
            <a:pPr algn="l"/>
            <a:r>
              <a:rPr lang="en-IN" sz="2800" dirty="0"/>
              <a:t>4-Data helps us to make decision in every aspects of your business.</a:t>
            </a:r>
          </a:p>
          <a:p>
            <a:pPr marL="457200" indent="-457200" algn="l">
              <a:buFont typeface="Arial" panose="020B0604020202020204" pitchFamily="34" charset="0"/>
              <a:buChar char="•"/>
            </a:pPr>
            <a:r>
              <a:rPr lang="en-US" sz="4400" u="sng"/>
              <a:t>Que-Diffrence</a:t>
            </a:r>
            <a:r>
              <a:rPr lang="en-US" sz="4400" u="sng" dirty="0"/>
              <a:t> between  Data and Information</a:t>
            </a:r>
            <a:r>
              <a:rPr lang="en-US" sz="2800" dirty="0"/>
              <a:t>:-</a:t>
            </a:r>
            <a:br>
              <a:rPr lang="en-US" sz="2800" dirty="0"/>
            </a:br>
            <a:r>
              <a:rPr lang="en-US" sz="4000" dirty="0"/>
              <a:t>1.Data is </a:t>
            </a:r>
            <a:r>
              <a:rPr lang="en-US" sz="4000" dirty="0" err="1"/>
              <a:t>unorganised</a:t>
            </a:r>
            <a:r>
              <a:rPr lang="en-US" sz="4000" dirty="0"/>
              <a:t> while Information is structured or </a:t>
            </a:r>
            <a:r>
              <a:rPr lang="en-US" sz="4000" dirty="0" err="1"/>
              <a:t>organised</a:t>
            </a:r>
            <a:r>
              <a:rPr lang="en-US" sz="4000" dirty="0"/>
              <a:t>.</a:t>
            </a:r>
            <a:br>
              <a:rPr lang="en-US" sz="4000" dirty="0"/>
            </a:br>
            <a:r>
              <a:rPr lang="en-US" sz="4000" dirty="0"/>
              <a:t>2.Data does not </a:t>
            </a:r>
            <a:r>
              <a:rPr lang="en-US" sz="4000" dirty="0" err="1"/>
              <a:t>depents</a:t>
            </a:r>
            <a:r>
              <a:rPr lang="en-US" sz="4000" dirty="0"/>
              <a:t> on information while information </a:t>
            </a:r>
            <a:r>
              <a:rPr lang="en-US" sz="4000" dirty="0" err="1"/>
              <a:t>depents</a:t>
            </a:r>
            <a:r>
              <a:rPr lang="en-US" sz="4000" dirty="0"/>
              <a:t> on data.</a:t>
            </a:r>
            <a:br>
              <a:rPr lang="en-US" sz="4000" dirty="0"/>
            </a:br>
            <a:r>
              <a:rPr lang="en-US" sz="4000" dirty="0"/>
              <a:t>3.Data is an individual unit that contains raw material which do not carry any specific meaning while Information is a group of data that collectively carries a logical meaning.</a:t>
            </a:r>
            <a:br>
              <a:rPr lang="en-US" sz="4000" dirty="0"/>
            </a:br>
            <a:r>
              <a:rPr lang="en-US" sz="4000" dirty="0"/>
              <a:t>4.Example of data is a :-student’s test score . Example of information :-the average score of a class is the information derived from the given data.</a:t>
            </a:r>
            <a:br>
              <a:rPr lang="en-US" sz="4000" dirty="0"/>
            </a:br>
            <a:br>
              <a:rPr lang="en-US" sz="4000" dirty="0"/>
            </a:br>
            <a:r>
              <a:rPr lang="en-US" sz="4000" dirty="0"/>
              <a:t>Que-</a:t>
            </a:r>
            <a:r>
              <a:rPr lang="en-US" sz="4400" u="sng" dirty="0"/>
              <a:t>What is Big data..?</a:t>
            </a:r>
            <a:br>
              <a:rPr lang="en-US" sz="4000" dirty="0"/>
            </a:br>
            <a:r>
              <a:rPr lang="en-US" sz="4000" u="sng" dirty="0"/>
              <a:t>Big Data </a:t>
            </a:r>
            <a:r>
              <a:rPr lang="en-US" sz="4000" dirty="0"/>
              <a:t>:- Big data refers to large ,diverse sets of information that grows at ever increasing rates .It encompasses the volume of information the velocity or speed at which it is created and collected the variety scope of the data points being covered.</a:t>
            </a:r>
            <a:br>
              <a:rPr lang="en-US" sz="4000" dirty="0"/>
            </a:br>
            <a:r>
              <a:rPr lang="en-US" sz="4000" dirty="0"/>
              <a:t>Its collection of data from many different sources .</a:t>
            </a:r>
            <a:br>
              <a:rPr lang="en-US" sz="4000" dirty="0"/>
            </a:br>
            <a:r>
              <a:rPr lang="en-US" sz="4000" dirty="0"/>
              <a:t>It’s a data with so large size and complexity .</a:t>
            </a:r>
            <a:br>
              <a:rPr lang="en-US" sz="4000" dirty="0"/>
            </a:br>
            <a:br>
              <a:rPr lang="en-US" sz="4000" dirty="0"/>
            </a:br>
            <a:r>
              <a:rPr lang="en-US" sz="4000" dirty="0"/>
              <a:t>Que-</a:t>
            </a:r>
            <a:r>
              <a:rPr lang="en-US" sz="4400" u="sng" dirty="0"/>
              <a:t>Differentiate between structured ,semi -structured and unstructured data </a:t>
            </a:r>
            <a:r>
              <a:rPr lang="en-US" sz="4000" dirty="0"/>
              <a:t>.</a:t>
            </a:r>
            <a:br>
              <a:rPr lang="en-US" sz="4000" dirty="0"/>
            </a:br>
            <a:r>
              <a:rPr lang="en-US" sz="4000" dirty="0"/>
              <a:t>:-</a:t>
            </a:r>
            <a:r>
              <a:rPr lang="en-US" sz="4000" u="sng" dirty="0"/>
              <a:t>Structured Data </a:t>
            </a:r>
            <a:r>
              <a:rPr lang="en-US" sz="4000" dirty="0"/>
              <a:t>- Structured data exists in a format created to be captured, stored, organized and analyzed. </a:t>
            </a:r>
            <a:br>
              <a:rPr lang="en-US" sz="4000" dirty="0"/>
            </a:br>
            <a:r>
              <a:rPr lang="en-US" sz="4000" dirty="0"/>
              <a:t> It’s neatly organized for easy access. If structured data was an office it would contain many file cabinets that are efficiently set up, clearly labeled and easy to access. For that reason, structured data brings inherent benefits when dealing high volumes of information. </a:t>
            </a:r>
            <a:br>
              <a:rPr lang="en-US" sz="4000" dirty="0"/>
            </a:br>
            <a:br>
              <a:rPr lang="en-US" sz="4000" dirty="0"/>
            </a:br>
            <a:r>
              <a:rPr lang="en-US" sz="4000" dirty="0"/>
              <a:t>:-</a:t>
            </a:r>
            <a:r>
              <a:rPr lang="en-US" sz="4000" u="sng" dirty="0"/>
              <a:t>Unstructured Data</a:t>
            </a:r>
            <a:r>
              <a:rPr lang="en-US" sz="4000" dirty="0"/>
              <a:t>- Unstructured data is information that is not arranged according to a preset data model or schema, and therefore cannot be stored in a traditional relational database or RDBMS. Text and multimedia are two common types of unstructured content. Many business documents are unstructured, as are email messages, videos, photos, webpages, and audio files.</a:t>
            </a:r>
            <a:br>
              <a:rPr lang="en-US" sz="4000" dirty="0"/>
            </a:br>
            <a:br>
              <a:rPr lang="en-US" sz="4000" dirty="0"/>
            </a:br>
            <a:r>
              <a:rPr lang="en-US" sz="4000" dirty="0"/>
              <a:t>:-</a:t>
            </a:r>
            <a:r>
              <a:rPr lang="en-US" sz="4000" u="sng" dirty="0"/>
              <a:t>Semi-Structured Data</a:t>
            </a:r>
            <a:r>
              <a:rPr lang="en-US" sz="4000" dirty="0"/>
              <a:t>- Semi-structured data is data that does not conform to a data model but has some structure. It lacks a fixed or rigid schema. It is the data that does not reside in a rational database but that have some organizational properties that make it easier to analyze. With some processes, we can store them in the relational database. </a:t>
            </a:r>
            <a:br>
              <a:rPr lang="en-US" sz="4000" dirty="0"/>
            </a:br>
            <a:br>
              <a:rPr lang="en-US" sz="4800" u="sng" dirty="0"/>
            </a:br>
            <a:r>
              <a:rPr lang="en-US" sz="4800" u="sng" dirty="0"/>
              <a:t>What are the Quantitative data and </a:t>
            </a:r>
            <a:r>
              <a:rPr lang="en-US" sz="4800" u="sng" dirty="0" err="1"/>
              <a:t>Qaulitative</a:t>
            </a:r>
            <a:r>
              <a:rPr lang="en-US" sz="4800" u="sng" dirty="0"/>
              <a:t> data.?</a:t>
            </a:r>
            <a:br>
              <a:rPr lang="en-US" sz="4800" u="sng" dirty="0"/>
            </a:br>
            <a:r>
              <a:rPr lang="en-US" sz="4000" u="sng" dirty="0"/>
              <a:t>Quantitative Data </a:t>
            </a:r>
            <a:r>
              <a:rPr lang="en-US" sz="4000" dirty="0"/>
              <a:t>:- Quantitative data refers to any information that can be quantified. If it can be counted or measured, and given a numerical value, it’s quantitative data. Quantitative data can tell you “how many,” “how much,” or “how often”—for example, how many people attended last week’s webinar? How much revenue did the company make in 2019? How often does a certain customer group use online banking?</a:t>
            </a:r>
            <a:br>
              <a:rPr lang="en-US" sz="4000" dirty="0"/>
            </a:br>
            <a:br>
              <a:rPr lang="en-US" sz="4000" dirty="0"/>
            </a:br>
            <a:r>
              <a:rPr lang="en-US" sz="4000" u="sng" dirty="0" err="1"/>
              <a:t>Qalitative</a:t>
            </a:r>
            <a:r>
              <a:rPr lang="en-US" sz="4000" u="sng" dirty="0"/>
              <a:t> Data</a:t>
            </a:r>
            <a:r>
              <a:rPr lang="en-US" sz="4000" dirty="0"/>
              <a:t>:- Unlike quantitative data, qualitative data cannot be measured or counted. It’s descriptive, expressed in terms of language rather than numerical values.</a:t>
            </a:r>
            <a:br>
              <a:rPr lang="en-US" sz="4000" dirty="0"/>
            </a:br>
            <a:br>
              <a:rPr lang="en-US" sz="4000" dirty="0"/>
            </a:br>
            <a:r>
              <a:rPr lang="en-US" sz="4000" dirty="0"/>
              <a:t>For example-Researchers will often turn to qualitative data to answer “Why?” or “How?” questions. For example, if your quantitative data tells you that a certain website visitor abandoned their shopping cart three times in one week, you’d probably want to investigate why—and this might involve collecting some form of qualitative data from the user. </a:t>
            </a:r>
            <a:br>
              <a:rPr lang="en-US" sz="4000" dirty="0"/>
            </a:br>
            <a:br>
              <a:rPr lang="en-US" sz="4000" dirty="0"/>
            </a:br>
            <a:r>
              <a:rPr lang="en-US" sz="4000" dirty="0"/>
              <a:t>Que-</a:t>
            </a:r>
            <a:r>
              <a:rPr lang="en-US" sz="4800" u="sng" dirty="0"/>
              <a:t>What are the different V’s in Big Data </a:t>
            </a:r>
            <a:r>
              <a:rPr lang="en-US" sz="4800" dirty="0"/>
              <a:t>?</a:t>
            </a:r>
            <a:br>
              <a:rPr lang="en-US" sz="4800" dirty="0"/>
            </a:br>
            <a:r>
              <a:rPr lang="en-US" sz="4800" dirty="0"/>
              <a:t>1. </a:t>
            </a:r>
            <a:r>
              <a:rPr lang="en-US" sz="4400" u="sng" dirty="0"/>
              <a:t>Volume:</a:t>
            </a:r>
            <a:br>
              <a:rPr lang="en-US" sz="4800" dirty="0"/>
            </a:br>
            <a:r>
              <a:rPr lang="en-US" sz="4800" dirty="0"/>
              <a:t>&gt;The name ‘Big Data’ itself is related to a size which is enormous.</a:t>
            </a:r>
            <a:br>
              <a:rPr lang="en-US" sz="4800" dirty="0"/>
            </a:br>
            <a:r>
              <a:rPr lang="en-US" sz="4800" dirty="0"/>
              <a:t>&gt;Volume is a huge amount of data.</a:t>
            </a:r>
            <a:br>
              <a:rPr lang="en-US" sz="4800" dirty="0"/>
            </a:br>
            <a:r>
              <a:rPr lang="en-US" sz="4800" dirty="0"/>
              <a:t>&gt;To determine the value of data, size of data plays a very crucial role. If the volume of data is very    large then it is actually considered as a ‘Big Data’. This means whether a particular data can actually be considered as a Big Data or not, is dependent upon the volume of data.</a:t>
            </a:r>
            <a:br>
              <a:rPr lang="en-US" sz="4800" dirty="0"/>
            </a:br>
            <a:br>
              <a:rPr lang="en-US" sz="4800" dirty="0"/>
            </a:br>
            <a:r>
              <a:rPr lang="en-US" sz="4800" dirty="0"/>
              <a:t>2.</a:t>
            </a:r>
            <a:r>
              <a:rPr lang="en-US" sz="4800" u="sng" dirty="0"/>
              <a:t>Velocity</a:t>
            </a:r>
            <a:r>
              <a:rPr lang="en-US" sz="4800" dirty="0"/>
              <a:t> :</a:t>
            </a:r>
            <a:br>
              <a:rPr lang="en-US" sz="4800" dirty="0"/>
            </a:br>
            <a:r>
              <a:rPr lang="en-US" sz="4800" dirty="0"/>
              <a:t>&gt;refers to the high speed of accumulation of data.</a:t>
            </a:r>
            <a:br>
              <a:rPr lang="en-US" sz="4800" dirty="0"/>
            </a:br>
            <a:r>
              <a:rPr lang="en-US" sz="4800" dirty="0"/>
              <a:t>&gt;In Big Data velocity data flows in from sources like machines, networks, social media, mobile phones etc.</a:t>
            </a:r>
            <a:br>
              <a:rPr lang="en-US" sz="4800" dirty="0"/>
            </a:br>
            <a:br>
              <a:rPr lang="en-US" sz="4800" dirty="0"/>
            </a:br>
            <a:r>
              <a:rPr lang="en-US" sz="4800" dirty="0"/>
              <a:t>3. </a:t>
            </a:r>
            <a:r>
              <a:rPr lang="en-US" sz="4800" u="sng" dirty="0"/>
              <a:t>Variety</a:t>
            </a:r>
            <a:r>
              <a:rPr lang="en-US" sz="4800" dirty="0"/>
              <a:t>:</a:t>
            </a:r>
            <a:br>
              <a:rPr lang="en-US" sz="4800" dirty="0"/>
            </a:br>
            <a:r>
              <a:rPr lang="en-US" sz="4800" dirty="0"/>
              <a:t>&gt;It refers to nature of data that is structured, semi-structured and unstructured data.</a:t>
            </a:r>
            <a:br>
              <a:rPr lang="en-US" sz="4800" dirty="0"/>
            </a:br>
            <a:r>
              <a:rPr lang="en-US" sz="4800" dirty="0"/>
              <a:t>&gt;It also refers to heterogeneous sources.</a:t>
            </a:r>
            <a:br>
              <a:rPr lang="en-US" sz="4800" dirty="0"/>
            </a:br>
            <a:r>
              <a:rPr lang="en-US" sz="4800" dirty="0"/>
              <a:t>&gt;Variety is basically the arrival of data from new sources that are both inside and outside of an   enterprise. It can be structured, semi-structured and unstructured.</a:t>
            </a:r>
            <a:br>
              <a:rPr lang="en-US" sz="4800" dirty="0"/>
            </a:br>
            <a:br>
              <a:rPr lang="en-US" sz="4800" dirty="0"/>
            </a:br>
            <a:r>
              <a:rPr lang="en-US" sz="4800" dirty="0"/>
              <a:t>4. </a:t>
            </a:r>
            <a:r>
              <a:rPr lang="en-US" sz="4800" u="sng" dirty="0"/>
              <a:t>Veracity</a:t>
            </a:r>
            <a:r>
              <a:rPr lang="en-US" sz="4800" dirty="0"/>
              <a:t>:</a:t>
            </a:r>
            <a:br>
              <a:rPr lang="en-US" sz="4800" dirty="0"/>
            </a:br>
            <a:r>
              <a:rPr lang="en-US" sz="4800" dirty="0"/>
              <a:t>&gt;It refers to inconsistencies and uncertainty in data, that is data which is available can sometimes get messy and quality and accuracy are difficult to control.</a:t>
            </a:r>
            <a:br>
              <a:rPr lang="en-US" sz="4800" dirty="0"/>
            </a:br>
            <a:r>
              <a:rPr lang="en-US" sz="4800" dirty="0"/>
              <a:t>&gt;Big Data is also variable because of the multitude of data dimensions resulting from multiple disparate data types and sources.</a:t>
            </a:r>
            <a:br>
              <a:rPr lang="en-US" sz="4800" dirty="0"/>
            </a:br>
            <a:br>
              <a:rPr lang="en-US" sz="4800" dirty="0"/>
            </a:br>
            <a:r>
              <a:rPr lang="en-US" sz="4800" dirty="0"/>
              <a:t>5.</a:t>
            </a:r>
            <a:r>
              <a:rPr lang="en-US" sz="4800" u="sng" dirty="0"/>
              <a:t>Value:</a:t>
            </a:r>
            <a:r>
              <a:rPr lang="en-US" sz="4800" dirty="0"/>
              <a:t> </a:t>
            </a:r>
            <a:br>
              <a:rPr lang="en-US" sz="4800" dirty="0"/>
            </a:br>
            <a:r>
              <a:rPr lang="en-US" sz="4800" dirty="0"/>
              <a:t>&gt;After having the 4 V’s into account there comes one more V which stands for Value!. The bulk of &gt;Data having no Value is of no good to the company, unless you turn it into something useful.</a:t>
            </a:r>
            <a:br>
              <a:rPr lang="en-US" sz="4800" dirty="0"/>
            </a:br>
            <a:r>
              <a:rPr lang="en-US" sz="4800" dirty="0"/>
              <a:t>&gt;Data in itself is of no use or importance but it needs to be converted into something valuable to extract Information. Hence, you can state that Value! is the most important V of all the 6V’s.</a:t>
            </a:r>
            <a:br>
              <a:rPr lang="en-US" sz="4800" dirty="0"/>
            </a:br>
            <a:br>
              <a:rPr lang="en-US" sz="4800" dirty="0"/>
            </a:br>
            <a:r>
              <a:rPr lang="en-US" sz="4800" dirty="0"/>
              <a:t>6. </a:t>
            </a:r>
            <a:r>
              <a:rPr lang="en-US" sz="4800" u="sng" dirty="0"/>
              <a:t>Variability</a:t>
            </a:r>
            <a:r>
              <a:rPr lang="en-US" sz="4800" dirty="0"/>
              <a:t>:</a:t>
            </a:r>
            <a:br>
              <a:rPr lang="en-US" sz="4800" dirty="0"/>
            </a:br>
            <a:r>
              <a:rPr lang="en-US" sz="4800" dirty="0"/>
              <a:t>&gt;How fast or ,available data that extent is the structure of your data is changing ?.</a:t>
            </a:r>
            <a:br>
              <a:rPr lang="en-US" sz="4800" dirty="0"/>
            </a:br>
            <a:r>
              <a:rPr lang="en-US" sz="4800" dirty="0"/>
              <a:t>&gt;How often does the meaning or shape of your data to change?.</a:t>
            </a:r>
            <a:br>
              <a:rPr lang="en-US" sz="4800" dirty="0"/>
            </a:br>
            <a:r>
              <a:rPr lang="en-US" sz="4800" dirty="0"/>
              <a:t>&gt;example : if you are eating same ice-cream daily and the taste just keep changing.</a:t>
            </a:r>
            <a:br>
              <a:rPr lang="en-US" sz="4800" dirty="0"/>
            </a:br>
            <a:br>
              <a:rPr lang="en-US" sz="4800" dirty="0"/>
            </a:br>
            <a:r>
              <a:rPr lang="en-US" sz="4800" dirty="0"/>
              <a:t>Que-</a:t>
            </a:r>
            <a:r>
              <a:rPr lang="en-US" sz="4800" u="sng" dirty="0"/>
              <a:t>Name some popular tools used in Big Data?</a:t>
            </a:r>
            <a:br>
              <a:rPr lang="en-US" sz="4800" u="sng" dirty="0"/>
            </a:br>
            <a:r>
              <a:rPr lang="en-US" sz="4800" u="sng" dirty="0"/>
              <a:t>1-</a:t>
            </a:r>
            <a:r>
              <a:rPr lang="en-US" sz="4000" u="sng" dirty="0"/>
              <a:t>APACHE Hadoop</a:t>
            </a:r>
            <a:r>
              <a:rPr lang="en-US" sz="4800" dirty="0"/>
              <a:t>:-</a:t>
            </a:r>
            <a:br>
              <a:rPr lang="en-US" sz="4800" dirty="0"/>
            </a:br>
            <a:r>
              <a:rPr lang="en-US" sz="4800" dirty="0"/>
              <a:t>Hadoop also offers cross-platform support for its users. Today, it is the best big data analytic tool and is popularly used by many tech giants such as Amazon, Microsoft, IBM, etc.</a:t>
            </a:r>
            <a:br>
              <a:rPr lang="en-US" sz="4800" dirty="0"/>
            </a:br>
            <a:r>
              <a:rPr lang="en-US" sz="4800" dirty="0"/>
              <a:t>&gt;Free to use and offers an efficient storage solution for businesses.</a:t>
            </a:r>
            <a:br>
              <a:rPr lang="en-US" sz="4800" dirty="0"/>
            </a:br>
            <a:r>
              <a:rPr lang="en-US" sz="4800" dirty="0"/>
              <a:t>&gt;Offers quick access via HDFS (Hadoop Distributed File System).</a:t>
            </a:r>
            <a:br>
              <a:rPr lang="en-US" sz="4800" dirty="0"/>
            </a:br>
            <a:r>
              <a:rPr lang="en-US" sz="4800" dirty="0"/>
              <a:t> 2-</a:t>
            </a:r>
            <a:r>
              <a:rPr lang="en-US" sz="4200" u="sng" dirty="0"/>
              <a:t>Cassandra</a:t>
            </a:r>
            <a:r>
              <a:rPr lang="en-US" sz="4800" dirty="0"/>
              <a:t>:-</a:t>
            </a:r>
            <a:br>
              <a:rPr lang="en-US" sz="4800" dirty="0"/>
            </a:br>
            <a:r>
              <a:rPr lang="en-US" sz="4800" dirty="0"/>
              <a:t>&gt;APACHE Cassandra is an open-source NoSQL distributed database that is used to fetch large amounts of data. </a:t>
            </a:r>
            <a:br>
              <a:rPr lang="en-US" sz="4800" dirty="0"/>
            </a:br>
            <a:r>
              <a:rPr lang="en-US" sz="4800" dirty="0"/>
              <a:t>&gt;It’s one of the most popular tools for data analytics and has been praised by many tech companies due to its high scalability and availability without compromising speed and performance. </a:t>
            </a:r>
            <a:br>
              <a:rPr lang="en-US" sz="4800" dirty="0"/>
            </a:br>
            <a:r>
              <a:rPr lang="en-US" sz="4800" dirty="0"/>
              <a:t>3-</a:t>
            </a:r>
            <a:r>
              <a:rPr lang="en-US" sz="4200" u="sng" dirty="0"/>
              <a:t>Qubole</a:t>
            </a:r>
            <a:r>
              <a:rPr lang="en-US" sz="4800" dirty="0"/>
              <a:t>:-</a:t>
            </a:r>
            <a:br>
              <a:rPr lang="en-US" sz="4800" dirty="0"/>
            </a:br>
            <a:r>
              <a:rPr lang="en-US" sz="4800" dirty="0"/>
              <a:t>&gt;It’s an open-source big data tool that helps in fetching data in a value of chain using ad-hoc analysis in machine learning. </a:t>
            </a:r>
            <a:r>
              <a:rPr lang="en-US" sz="4800" dirty="0" err="1"/>
              <a:t>Qubole</a:t>
            </a:r>
            <a:r>
              <a:rPr lang="en-US" sz="4800" dirty="0"/>
              <a:t> is a data lake platform that offers end-to-end service with reduced time and effort which are required in moving data pipelines.</a:t>
            </a:r>
            <a:br>
              <a:rPr lang="en-US" sz="4800" dirty="0"/>
            </a:br>
            <a:r>
              <a:rPr lang="en-US" sz="4800" dirty="0"/>
              <a:t>&gt;Supports ETL process: It allows companies to migrate data from multiple sources in one place.</a:t>
            </a:r>
            <a:br>
              <a:rPr lang="en-US" sz="4800" dirty="0"/>
            </a:br>
            <a:r>
              <a:rPr lang="en-US" sz="4800" dirty="0"/>
              <a:t>4-</a:t>
            </a:r>
            <a:r>
              <a:rPr lang="en-US" sz="4800" u="sng" dirty="0"/>
              <a:t>Xplenty</a:t>
            </a:r>
            <a:r>
              <a:rPr lang="en-US" sz="4800" dirty="0"/>
              <a:t>:-</a:t>
            </a:r>
            <a:br>
              <a:rPr lang="en-US" sz="4800" dirty="0"/>
            </a:br>
            <a:r>
              <a:rPr lang="en-US" sz="4800" dirty="0"/>
              <a:t>&gt;It is a data analytic tool for building a data pipeline by using minimal codes in it. It offers a wide range of solutions for sales, marketing, and support. With the help of its interactive graphical interface, it provides solutions for ETL, ELT, etc. &gt;The best part of using </a:t>
            </a:r>
            <a:r>
              <a:rPr lang="en-US" sz="4800" dirty="0" err="1"/>
              <a:t>Xplenty</a:t>
            </a:r>
            <a:r>
              <a:rPr lang="en-US" sz="4800" dirty="0"/>
              <a:t> is its low investment in hardware &amp; software and its offers support via email, chat, telephonic and virtual meetings. </a:t>
            </a:r>
            <a:br>
              <a:rPr lang="en-US" sz="4800" dirty="0"/>
            </a:br>
            <a:r>
              <a:rPr lang="en-US" sz="4800" dirty="0"/>
              <a:t>Spark:-</a:t>
            </a:r>
            <a:br>
              <a:rPr lang="en-US" sz="4800" dirty="0"/>
            </a:br>
            <a:r>
              <a:rPr lang="en-US" sz="4800" dirty="0"/>
              <a:t>&gt;APACHE Spark is another framework that is used to process data and perform numerous tasks on a large scale.  </a:t>
            </a:r>
            <a:br>
              <a:rPr lang="en-US" sz="4800" dirty="0"/>
            </a:br>
            <a:r>
              <a:rPr lang="en-US" sz="4800" dirty="0"/>
              <a:t>&gt;It is also used to process data via multiple computers with the help of distributing tools.</a:t>
            </a:r>
            <a:br>
              <a:rPr lang="en-US" sz="4800" dirty="0"/>
            </a:br>
            <a:r>
              <a:rPr lang="en-US" sz="4800" dirty="0"/>
              <a:t>5-</a:t>
            </a:r>
            <a:r>
              <a:rPr lang="en-US" sz="4200" u="sng" dirty="0"/>
              <a:t>Mongo DB</a:t>
            </a:r>
            <a:r>
              <a:rPr lang="en-US" sz="4800" dirty="0"/>
              <a:t>:-</a:t>
            </a:r>
            <a:br>
              <a:rPr lang="en-US" sz="4800" dirty="0"/>
            </a:br>
            <a:r>
              <a:rPr lang="en-US" sz="4800" dirty="0"/>
              <a:t>Came in limelight in 2010, is a free, open-source platform and a document-oriented (NoSQL) database that is used to store a high volume of data. It uses collections and documents for storage and its document consists of key-value pairs which are considered a basic unit of Mongo DB</a:t>
            </a:r>
            <a:r>
              <a:rPr lang="en-US" sz="2800" dirty="0"/>
              <a:t>.</a:t>
            </a:r>
            <a:br>
              <a:rPr lang="en-US" sz="2800" dirty="0"/>
            </a:br>
            <a:endParaRPr lang="en-IN" sz="2800" dirty="0"/>
          </a:p>
          <a:p>
            <a:pPr marL="457200" indent="-457200" algn="l">
              <a:buFont typeface="Arial" panose="020B0604020202020204" pitchFamily="34" charset="0"/>
              <a:buChar char="•"/>
            </a:pPr>
            <a:endParaRPr lang="en-IN" sz="2800" dirty="0"/>
          </a:p>
          <a:p>
            <a:pPr marL="457200" indent="-457200" algn="l">
              <a:buFont typeface="Arial" panose="020B0604020202020204" pitchFamily="34" charset="0"/>
              <a:buChar char="•"/>
            </a:pPr>
            <a:endParaRPr lang="en-IN" sz="2800" dirty="0"/>
          </a:p>
          <a:p>
            <a:pPr algn="l"/>
            <a:endParaRPr lang="en-IN" sz="2800" dirty="0"/>
          </a:p>
          <a:p>
            <a:pPr marL="457200" indent="-457200" algn="l">
              <a:buFont typeface="Arial" panose="020B0604020202020204" pitchFamily="34" charset="0"/>
              <a:buChar char="•"/>
            </a:pPr>
            <a:endParaRPr lang="en-IN" sz="2800" dirty="0"/>
          </a:p>
          <a:p>
            <a:pPr marL="457200" indent="-457200" algn="l">
              <a:buFont typeface="Arial" panose="020B0604020202020204" pitchFamily="34" charset="0"/>
              <a:buChar char="•"/>
            </a:pPr>
            <a:endParaRPr lang="en-IN" sz="2800" dirty="0"/>
          </a:p>
          <a:p>
            <a:pPr algn="l"/>
            <a:endParaRPr lang="en-IN" sz="2800" dirty="0"/>
          </a:p>
          <a:p>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endParaRPr lang="en-IN" sz="2800" dirty="0"/>
          </a:p>
          <a:p>
            <a:endParaRPr lang="en-IN" sz="2800" dirty="0"/>
          </a:p>
          <a:p>
            <a:endParaRPr lang="en-IN" sz="2800" dirty="0"/>
          </a:p>
        </p:txBody>
      </p:sp>
    </p:spTree>
    <p:extLst>
      <p:ext uri="{BB962C8B-B14F-4D97-AF65-F5344CB8AC3E}">
        <p14:creationId xmlns:p14="http://schemas.microsoft.com/office/powerpoint/2010/main" val="4172683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1531</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Introduction to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What is data…?</dc:title>
  <dc:creator>Shruti</dc:creator>
  <cp:lastModifiedBy>Shruti</cp:lastModifiedBy>
  <cp:revision>2</cp:revision>
  <dcterms:created xsi:type="dcterms:W3CDTF">2023-01-19T10:30:43Z</dcterms:created>
  <dcterms:modified xsi:type="dcterms:W3CDTF">2023-01-19T15:23:36Z</dcterms:modified>
</cp:coreProperties>
</file>