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>
      <p:cViewPr varScale="1">
        <p:scale>
          <a:sx n="83" d="100"/>
          <a:sy n="83" d="100"/>
        </p:scale>
        <p:origin x="-160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4270038" TargetMode="External"/><Relationship Id="rId2" Type="http://schemas.openxmlformats.org/officeDocument/2006/relationships/hyperlink" Target="https://ieeexplore.ieee.org/abstract/document/1529496?casa_token=LED-o9A7YpsAAAAA:niKtN7TOJLcau7mwdLkHbsRnEIsgjb99Lk20NTUwXxx6IoYe8QTNxl7UWSiLyFM71eFpx_-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cative.io/answers/what-are-radial-basis-function-neural-networks" TargetMode="External"/><Relationship Id="rId5" Type="http://schemas.openxmlformats.org/officeDocument/2006/relationships/hyperlink" Target="https://en.wikipedia.org/wiki/Radial_basis_function_network" TargetMode="External"/><Relationship Id="rId4" Type="http://schemas.openxmlformats.org/officeDocument/2006/relationships/hyperlink" Target="https://www.researchgate.net/publication/275977264_Segmentation_of_Satellite_Imagery_using_RBF_Neural_Network_and_Genetic_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175351" cy="2304256"/>
          </a:xfrm>
        </p:spPr>
        <p:txBody>
          <a:bodyPr/>
          <a:lstStyle/>
          <a:p>
            <a:pPr marL="182880" indent="0" algn="ctr">
              <a:spcAft>
                <a:spcPts val="120"/>
              </a:spcAft>
              <a:buNone/>
            </a:pPr>
            <a:r>
              <a:rPr lang="en-US" sz="4800" dirty="0" smtClean="0"/>
              <a:t>Brain MR Image Segmentation using RBF Neural Network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3716911"/>
            <a:ext cx="3672408" cy="273630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</a:rPr>
              <a:t>Under the Supervision of </a:t>
            </a:r>
            <a:endParaRPr lang="en-IN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Prof.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Dr.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Jamuna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Kanta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Sing </a:t>
            </a:r>
            <a:endParaRPr lang="en-I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i="1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IN" sz="2000" b="1" dirty="0" err="1" smtClean="0">
                <a:solidFill>
                  <a:schemeClr val="accent2">
                    <a:lumMod val="50000"/>
                  </a:schemeClr>
                </a:solidFill>
              </a:rPr>
              <a:t>Shruti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 Pathak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Reg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No.-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163613 of 2022 - 2023</a:t>
            </a:r>
          </a:p>
          <a:p>
            <a:pPr algn="ctr"/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Exam Roll No.-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MCA244020</a:t>
            </a:r>
          </a:p>
          <a:p>
            <a:pPr algn="ctr"/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MCA-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sz="18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Year 2</a:t>
            </a:r>
            <a:r>
              <a:rPr lang="en-IN" sz="18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Semester</a:t>
            </a:r>
          </a:p>
          <a:p>
            <a:pPr algn="ctr"/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JADAVPUR UNIVERSITY</a:t>
            </a:r>
          </a:p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AutoShape 2" descr="blue-brain-ppt - Essential Trai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4" name="Picture 4" descr="blue-brain-ppt - Essential Tra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26715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5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77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The dataset of this study is downloaded from </a:t>
            </a:r>
            <a:r>
              <a:rPr lang="en-IN" sz="2000" b="1" dirty="0" err="1" smtClean="0">
                <a:solidFill>
                  <a:schemeClr val="accent2">
                    <a:lumMod val="50000"/>
                  </a:schemeClr>
                </a:solidFill>
              </a:rPr>
              <a:t>BrainWeb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, which 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acquired from the McConnell Brain Imaging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Center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of the Montreal Neurological Institute, McGill University . 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	This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database contains a collection of realistic MRI data generated by an MRI simulator. It encompasses various parameters such as variations in slice thickness, noise levels, and intensity non-uniformity (INU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	As the 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“Ground Truth” 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utilize the discrete anatomical model, which assigns class labels (0=Background, 1=CSF,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2=GM, 3=WM etc..) to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each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pixel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56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dataset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my work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consists of 11 T1-weighted MRI volumes on normal brain, each yielding  51 images of dimensions 181 pixels by 217 pixels, intentionally manipulated with varying noise and intensity non-uniformity (INU) levels 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as shown in the table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below -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34459"/>
              </p:ext>
            </p:extLst>
          </p:nvPr>
        </p:nvGraphicFramePr>
        <p:xfrm>
          <a:off x="467544" y="3933056"/>
          <a:ext cx="8229600" cy="175983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1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2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3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4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5(%)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6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7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8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9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10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11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Noise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9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9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INU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1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Extraction: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At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first, I extracted the data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from RAWB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files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into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PGM files, and further transformed them into JPEG format for visualization and analysis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Pre-Processing: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Pre-processing brain MR images is important to ensure high quality for analysis. This involves improving image quality and removing non-brain tissues, which is essential for accurate segmentation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Skull- stripping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Normalization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4336535"/>
            <a:ext cx="1722120" cy="206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482952" y="54452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4336536"/>
            <a:ext cx="1722120" cy="2064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01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Segmentation: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Then I use RBFNN for segmenting brain MRI volumes into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gm, and CSF.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This method handles differences in noise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and INU percentages across multiple volumes, ensuring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thorough analysis and reliable results in various imaging conditions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Split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Evaluation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3784436"/>
            <a:ext cx="4026659" cy="24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8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Evaluation Metrics: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In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this experiment, I utilized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,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</a:t>
                </a:r>
                <a:r>
                  <a:rPr lang="en-IN" sz="1800" b="1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Score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and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MSE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(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Error) as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‘loss’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for evaluation.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To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calculate accuracy and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</a:t>
                </a:r>
                <a:r>
                  <a:rPr lang="en-IN" sz="18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score,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Precision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and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Recall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must be computed first. Precision and Recall can be determined using the equations mentioned below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𝑃𝑟𝑒𝑐𝑖𝑠𝑖𝑜𝑛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/>
                <a:endParaRPr lang="en-US" sz="2800" b="1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𝑅𝑒𝑐𝑎𝑙𝑙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Here,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True Positive (Model has predicted Positive class whether it is actually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positive)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False Positive (Model has predicted Positive class whether it is actually negative) and </a:t>
                </a:r>
                <a:endParaRPr lang="en-IN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FN-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False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Negative (Model has predicted Negative class whether it is actually positive) </a:t>
                </a:r>
                <a:endParaRPr lang="en-US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44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 and F</a:t>
                </a:r>
                <a:r>
                  <a:rPr lang="en-IN" sz="22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Score can be computed using the equation mentioned below –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𝐴𝑐𝑐𝑢𝑟𝑎𝑐𝑦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𝑇𝑜𝑡𝑎𝑙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𝑁𝑢𝑚𝑏𝑒𝑟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𝐴𝑐𝑡𝑢𝑎𝑙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𝑃𝑜𝑠𝑖𝑡𝑖𝑣𝑒𝑠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𝑆𝑐𝑜𝑟𝑒</m:t>
                      </m:r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+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Accuracy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and F</a:t>
                </a:r>
                <a:r>
                  <a:rPr lang="en-IN" sz="22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Score both lie between [0,1], </a:t>
                </a:r>
                <a:r>
                  <a:rPr lang="en-IN" sz="2200" b="1" dirty="0">
                    <a:solidFill>
                      <a:schemeClr val="accent2">
                        <a:lumMod val="50000"/>
                      </a:schemeClr>
                    </a:solidFill>
                  </a:rPr>
                  <a:t>higher the values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better Recognition has been done.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70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0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During model training,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(MSE) served as the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loss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function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MSE calculates the average squared difference between predicted and actual values. Its range is [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0, 1],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with values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closer to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indicating better performance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IN" sz="21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formula for calculating MSE is as follows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𝑀𝑆𝐸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IN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:	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number of samples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true label for sample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is the predicted label for sample </a:t>
                </a:r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  <a:blipFill rotWithShape="1">
                <a:blip r:embed="rId2"/>
                <a:stretch>
                  <a:fillRect l="-741" t="-700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72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Experiment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Results with Different Data Partitioning Ratios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–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Dataset- 70% Train, 15% Validation, 15% Test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:-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056784" cy="467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576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60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02560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12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Dataset- 5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8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6984776" cy="331236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Proposed Method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Experiments &amp; Results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References</a:t>
            </a:r>
          </a:p>
          <a:p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8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Dataset- 4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" y="1844824"/>
            <a:ext cx="692310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33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737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16832"/>
            <a:ext cx="3100547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381" y="4113076"/>
            <a:ext cx="2592288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824" y="4110199"/>
            <a:ext cx="2618154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5" y="4095302"/>
            <a:ext cx="2598008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(slice- 62) from volume – 1(0,0)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06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57" y="4131348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275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176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73) </a:t>
            </a:r>
            <a:r>
              <a:rPr lang="en-IN" b="1" dirty="0"/>
              <a:t>from volume – </a:t>
            </a:r>
            <a:r>
              <a:rPr lang="en-IN" b="1" dirty="0" smtClean="0"/>
              <a:t>3(1,40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6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57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0216" y="4113076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85) </a:t>
            </a:r>
            <a:r>
              <a:rPr lang="en-IN" b="1" dirty="0"/>
              <a:t>from volume – </a:t>
            </a:r>
            <a:r>
              <a:rPr lang="en-IN" b="1" dirty="0" smtClean="0"/>
              <a:t>4(3,20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1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47" y="411934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752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92</a:t>
            </a:r>
            <a:r>
              <a:rPr lang="en-IN" b="1" dirty="0"/>
              <a:t>) from volume – </a:t>
            </a:r>
            <a:r>
              <a:rPr lang="en-IN" b="1" dirty="0" smtClean="0"/>
              <a:t>6(5,20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6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1019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4471" y="4095302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98) </a:t>
            </a:r>
            <a:r>
              <a:rPr lang="en-IN" b="1" dirty="0"/>
              <a:t>from volume – </a:t>
            </a:r>
            <a:r>
              <a:rPr lang="en-IN" b="1" dirty="0" smtClean="0"/>
              <a:t>9(7,40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39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29" y="4120524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1311" y="4105627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108) </a:t>
            </a:r>
            <a:r>
              <a:rPr lang="en-IN" b="1" dirty="0"/>
              <a:t>from volume – </a:t>
            </a:r>
            <a:r>
              <a:rPr lang="en-IN" b="1" dirty="0" smtClean="0"/>
              <a:t>11(9,40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502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Medical image segmentation is important for understanding, diagnosing, and planning treatments in healthcare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 project highlights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effectiveness of Radial Basis Function Neural Network (RBFNN) for accurate brain MRI segmentation, delineating structures like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CSF,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grey matter, and white matter with promising outcomes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RBFNN's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ability to identify patterns enables precise segmentation, while future research may explore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other ML and Deep Learning methods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like CNNs.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It is important to acknowledge that the proposed algorithm is not without challenges. It can be complex and require a lot of computing power, leading to longer processing times. However, improvements in RBFNNs offer hope for better efficiency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Ultimately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this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study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shows that RBFNNs are effective for brain MRI segmentation, helping to understand brain anatomy and support diagnosis and treatment planning for neurological diseases.</a:t>
            </a:r>
          </a:p>
        </p:txBody>
      </p:sp>
    </p:spTree>
    <p:extLst>
      <p:ext uri="{BB962C8B-B14F-4D97-AF65-F5344CB8AC3E}">
        <p14:creationId xmlns:p14="http://schemas.microsoft.com/office/powerpoint/2010/main" val="725556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J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. K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.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 Sing,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D. K.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Basu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Nasipuri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and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Kundu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. "Self-adaptive RBF neural network-based segmentation of medical images of the brain." In Proceedings of 2005 International Conference on Intelligent Sensing and Information Processing, 2005., pp. 447-452. IEEE, 2005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G.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Slabaugh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,Q.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Dinh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, and G.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Unal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. "A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variational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 approach to the evolution of radial basis functions for image segmentation." In 2007 IEEE Conference on Computer Vision and Pattern Recognition, pp. 1-8. IEEE, 2007.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M. Habib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&amp;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F.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Hadria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.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(2011). “Segmentation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of Satellite Imagery using RBF Neural Network and Genetic Algorithm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.”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Asian Journal of Applied Sciences. 4. 186-194. 10.3923/ajaps.2011.186.194.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5"/>
              </a:rPr>
              <a:t>https://en.wikipedia.org/wiki/Radial_basis_function_network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6"/>
              </a:rPr>
              <a:t>https://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6"/>
              </a:rPr>
              <a:t>www.educative.io/answers/what-are-radial-basis-function-neural-networks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7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brain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as the central nervous system controlling speech,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memory,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and movement, faces increasing threats from diseases due to stress, lifestyle, injuries, and aging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Magnetic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Resonance Imaging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) is a modern, non-invasive method to clearly see brain tissues and diagnose brain illnesses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Image segmentation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is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the process of partitioning a digital image into multiple image segments based on features like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color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texture, shape, or brightness.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Brain MRI segmentation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involves dividing an MRI scan into distinct structures like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White Matter (WM)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Matter (GM), Cerebrospinal Fluid (CSF),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and regions such as the cortex, ventricles, or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</a:rPr>
              <a:t>tumors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make brain MRI segmentation more accurate, researchers use various methods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, range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from simple image processing to advanced machine learning and deep learning techniques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46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672208"/>
          </a:xfrm>
        </p:spPr>
        <p:txBody>
          <a:bodyPr/>
          <a:lstStyle/>
          <a:p>
            <a:r>
              <a:rPr lang="en-US" sz="10000" dirty="0" smtClean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295182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588" y="1700808"/>
            <a:ext cx="18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48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32" y="4060928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66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24136"/>
          </a:xfrm>
        </p:spPr>
        <p:txBody>
          <a:bodyPr/>
          <a:lstStyle/>
          <a:p>
            <a:r>
              <a:rPr lang="en-US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872207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In this project, a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Radial Basis Function Neural Network (RBFNN)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is employed specifically for the segmentation of brain MR images into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WM, GM,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 CSF regions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IN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 RBF Neural Network is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a type of A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rtificial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eural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etwork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that uses radial basis functions as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activation functions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The network consists of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three layers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: an input layer, a hidden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layer,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and an output layer.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2808312" cy="33969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89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pic>
        <p:nvPicPr>
          <p:cNvPr id="4" name="Picture 4" descr="Radial Basis Function Network - HackerEarth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90" y="1719757"/>
            <a:ext cx="6230219" cy="408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8888" y="6137302"/>
            <a:ext cx="608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Architecture </a:t>
            </a:r>
            <a:r>
              <a:rPr lang="en-US" sz="2400" b="1" dirty="0" smtClean="0"/>
              <a:t>of RBF Neural Network</a:t>
            </a:r>
            <a:endParaRPr lang="en-IN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2240" y="3573016"/>
            <a:ext cx="1224136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956376" y="3377193"/>
                <a:ext cx="852221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3377193"/>
                <a:ext cx="852221" cy="429220"/>
              </a:xfrm>
              <a:prstGeom prst="rect">
                <a:avLst/>
              </a:prstGeom>
              <a:blipFill rotWithShape="1"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11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RBF network is a fully interconnected feed- forward network with </a:t>
                </a:r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one hidden layer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 It can be mathematically described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0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𝛷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)+ </m:t>
                      </m:r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3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activation of the 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j-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output neuron, </a:t>
                </a:r>
                <a:endParaRPr lang="en-IN" sz="19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9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sz="2000" dirty="0">
                    <a:solidFill>
                      <a:schemeClr val="accent2">
                        <a:lumMod val="50000"/>
                      </a:schemeClr>
                    </a:solidFill>
                  </a:rPr>
                  <a:t> represents the input vector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</a:t>
                </a:r>
                <a:endParaRPr lang="en-IN" sz="19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IN" sz="19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number of hidden neurons,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 is the weight between </a:t>
                </a:r>
                <a:r>
                  <a:rPr lang="en-IN" sz="1900" dirty="0" err="1">
                    <a:solidFill>
                      <a:schemeClr val="accent2">
                        <a:lumMod val="50000"/>
                      </a:schemeClr>
                    </a:solidFill>
                  </a:rPr>
                  <a:t>i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-th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hidden and j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output neuron and </a:t>
                </a:r>
                <a:endParaRPr lang="en-IN" sz="19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is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the bias term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74" r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6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output of hidden layer neuron is usually generated by a </a:t>
                </a:r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Gaussian function 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as follows:</a:t>
                </a:r>
              </a:p>
              <a:p>
                <a:pPr marL="0" indent="0" algn="ctr">
                  <a:buNone/>
                </a:pPr>
                <a:r>
                  <a:rPr lang="en-IN" sz="3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)= 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r>
                          <a:rPr lang="en-IN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 ||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3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Here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represents the input vector,</a:t>
                </a:r>
                <a:endParaRPr lang="en-IN" sz="22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IN" sz="2200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is the fixed </a:t>
                </a:r>
                <a:r>
                  <a:rPr lang="en-IN" sz="2200" dirty="0" err="1">
                    <a:solidFill>
                      <a:schemeClr val="accent2">
                        <a:lumMod val="50000"/>
                      </a:schemeClr>
                    </a:solidFill>
                  </a:rPr>
                  <a:t>center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position </a:t>
                </a:r>
                <a:endParaRPr lang="en-IN" sz="22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and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endParaRPr lang="en-IN" sz="22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 represents the fixed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width </a:t>
                </a:r>
              </a:p>
              <a:p>
                <a:pPr marL="0" indent="0">
                  <a:buNone/>
                </a:pP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of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the </a:t>
                </a:r>
                <a:r>
                  <a:rPr lang="en-IN" sz="22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i-th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 hidden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layer neuron.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blipFill rotWithShape="1">
                <a:blip r:embed="rId2"/>
                <a:stretch>
                  <a:fillRect l="-1111" t="-1529" b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17" y="3645024"/>
            <a:ext cx="3240359" cy="230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83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</a:rPr>
              <a:t>Radial basis function networks (RBFNs) work by comparing the input to known examples from the training data to classify it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Here’s a simplified explanation of how it works: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RBFNs process input vectors through an input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RBF 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neurons in the hidden layer measure how close the inputs are using Gaussian functions </a:t>
            </a:r>
            <a:r>
              <a:rPr lang="en-IN" sz="1900" dirty="0" err="1">
                <a:solidFill>
                  <a:schemeClr val="accent2">
                    <a:lumMod val="50000"/>
                  </a:schemeClr>
                </a:solidFill>
              </a:rPr>
              <a:t>centered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 around each neuron</a:t>
            </a: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Hidden layer outputs are integrated in the output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Classification 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is achieved by computing weighted sums of hidden layer outputs.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The final output represents the input's classification</a:t>
            </a: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0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1117</Words>
  <Application>Microsoft Office PowerPoint</Application>
  <PresentationFormat>On-screen Show (4:3)</PresentationFormat>
  <Paragraphs>186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Brain MR Image Segmentation using RBF Neural Network</vt:lpstr>
      <vt:lpstr>Overview</vt:lpstr>
      <vt:lpstr>Introduction</vt:lpstr>
      <vt:lpstr>Introduction</vt:lpstr>
      <vt:lpstr>Proposed Method</vt:lpstr>
      <vt:lpstr>Proposed Method</vt:lpstr>
      <vt:lpstr>Proposed Method</vt:lpstr>
      <vt:lpstr>Proposed Method</vt:lpstr>
      <vt:lpstr>Proposed Method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MR Image Segmentation using RBF</dc:title>
  <dc:creator>Shruti Pathak</dc:creator>
  <cp:lastModifiedBy>Shruti Pathak</cp:lastModifiedBy>
  <cp:revision>90</cp:revision>
  <dcterms:created xsi:type="dcterms:W3CDTF">2024-05-30T07:33:29Z</dcterms:created>
  <dcterms:modified xsi:type="dcterms:W3CDTF">2024-06-06T17:59:41Z</dcterms:modified>
</cp:coreProperties>
</file>