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94660"/>
  </p:normalViewPr>
  <p:slideViewPr>
    <p:cSldViewPr>
      <p:cViewPr varScale="1">
        <p:scale>
          <a:sx n="83" d="100"/>
          <a:sy n="83" d="100"/>
        </p:scale>
        <p:origin x="-1603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B02613D-DE6C-4DB8-B7EF-959E62CC6C1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hapter/10.1007/11590316_55" TargetMode="External"/><Relationship Id="rId2" Type="http://schemas.openxmlformats.org/officeDocument/2006/relationships/hyperlink" Target="https://ieeexplore.ieee.org/abstract/document/1529496?casa_token=LED-o9A7YpsAAAAA:niKtN7TOJLcau7mwdLkHbsRnEIsgjb99Lk20NTUwXxx6IoYe8QTNxl7UWSiLyFM71eFpx_-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abstract/document/4270038" TargetMode="External"/><Relationship Id="rId4" Type="http://schemas.openxmlformats.org/officeDocument/2006/relationships/hyperlink" Target="https://aapm.onlinelibrary.wiley.com/doi/abs/10.1002/mp.13649?casa_token=IZuV8QhQawoAAAAA:UZ2wHbWwQlytwHkEGlerE_6tr36j6-ltvozzOjG5kT2t0S5XW9BASgC16Ur0BiYUYiZ8-kPrg6z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175351" cy="2304256"/>
          </a:xfrm>
        </p:spPr>
        <p:txBody>
          <a:bodyPr/>
          <a:lstStyle/>
          <a:p>
            <a:pPr marL="182880" indent="0" algn="ctr">
              <a:spcAft>
                <a:spcPts val="120"/>
              </a:spcAft>
              <a:buNone/>
            </a:pPr>
            <a:r>
              <a:rPr lang="en-US" sz="4800" dirty="0" smtClean="0"/>
              <a:t>Brain MR Image Segmentation using RBF Neural Network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784" y="3645023"/>
            <a:ext cx="4498712" cy="309634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IN" i="1" dirty="0">
                <a:solidFill>
                  <a:schemeClr val="accent2">
                    <a:lumMod val="50000"/>
                  </a:schemeClr>
                </a:solidFill>
              </a:rPr>
              <a:t>Under the Supervision of </a:t>
            </a:r>
            <a:endParaRPr lang="en-IN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IN" b="1" dirty="0" err="1" smtClean="0">
                <a:solidFill>
                  <a:schemeClr val="accent2">
                    <a:lumMod val="50000"/>
                  </a:schemeClr>
                </a:solidFill>
              </a:rPr>
              <a:t>Prof.</a:t>
            </a:r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 (</a:t>
            </a:r>
            <a:r>
              <a:rPr lang="en-IN" b="1" dirty="0" err="1" smtClean="0">
                <a:solidFill>
                  <a:schemeClr val="accent2">
                    <a:lumMod val="50000"/>
                  </a:schemeClr>
                </a:solidFill>
              </a:rPr>
              <a:t>Dr.</a:t>
            </a:r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) </a:t>
            </a:r>
            <a:r>
              <a:rPr lang="en-IN" b="1" dirty="0" err="1">
                <a:solidFill>
                  <a:schemeClr val="accent2">
                    <a:lumMod val="50000"/>
                  </a:schemeClr>
                </a:solidFill>
              </a:rPr>
              <a:t>Jamuna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b="1" dirty="0" err="1">
                <a:solidFill>
                  <a:schemeClr val="accent2">
                    <a:lumMod val="50000"/>
                  </a:schemeClr>
                </a:solidFill>
              </a:rPr>
              <a:t>Kanta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 Sing </a:t>
            </a:r>
            <a:endParaRPr lang="en-I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IN" i="1" dirty="0" smtClean="0">
                <a:solidFill>
                  <a:schemeClr val="accent2">
                    <a:lumMod val="50000"/>
                  </a:schemeClr>
                </a:solidFill>
              </a:rPr>
              <a:t>By </a:t>
            </a:r>
            <a:r>
              <a:rPr lang="en-IN" i="1" dirty="0">
                <a:solidFill>
                  <a:schemeClr val="accent2">
                    <a:lumMod val="50000"/>
                  </a:schemeClr>
                </a:solidFill>
              </a:rPr>
              <a:t>-</a:t>
            </a:r>
          </a:p>
          <a:p>
            <a:pPr algn="ctr"/>
            <a:r>
              <a:rPr lang="en-IN" b="1" dirty="0" err="1" smtClean="0">
                <a:solidFill>
                  <a:schemeClr val="accent2">
                    <a:lumMod val="50000"/>
                  </a:schemeClr>
                </a:solidFill>
              </a:rPr>
              <a:t>Shruti</a:t>
            </a:r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 Pathak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Reg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. No.- 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163613 of 2022 - 2023</a:t>
            </a:r>
          </a:p>
          <a:p>
            <a:pPr algn="ctr"/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Exam Roll No.- 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MCA244020</a:t>
            </a:r>
          </a:p>
          <a:p>
            <a:pPr algn="ctr"/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MCA-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IN" baseline="30000" dirty="0" smtClean="0">
                <a:solidFill>
                  <a:schemeClr val="accent2">
                    <a:lumMod val="50000"/>
                  </a:schemeClr>
                </a:solidFill>
              </a:rPr>
              <a:t>nd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 Year 2</a:t>
            </a:r>
            <a:r>
              <a:rPr lang="en-IN" baseline="30000" dirty="0" smtClean="0">
                <a:solidFill>
                  <a:schemeClr val="accent2">
                    <a:lumMod val="50000"/>
                  </a:schemeClr>
                </a:solidFill>
              </a:rPr>
              <a:t>nd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Semester</a:t>
            </a:r>
          </a:p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JADAVPUR UNIVERSITY</a:t>
            </a:r>
          </a:p>
          <a:p>
            <a:pPr algn="ctr"/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AutoShape 2" descr="blue-brain-ppt - Essential Train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44" name="Picture 4" descr="blue-brain-ppt - Essential Trai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05064"/>
            <a:ext cx="267158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455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dirty="0" smtClean="0"/>
              <a:t>Experiments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3773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Database</a:t>
            </a:r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: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The dataset of this study is downloaded from </a:t>
            </a:r>
            <a:r>
              <a:rPr lang="en-IN" sz="2000" b="1" dirty="0" err="1" smtClean="0">
                <a:solidFill>
                  <a:schemeClr val="accent2">
                    <a:lumMod val="50000"/>
                  </a:schemeClr>
                </a:solidFill>
              </a:rPr>
              <a:t>BrainWeb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, which is 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acquired from the McConnell Brain Imaging </a:t>
            </a:r>
            <a:r>
              <a:rPr lang="en-IN" sz="2000" dirty="0" err="1">
                <a:solidFill>
                  <a:schemeClr val="accent2">
                    <a:lumMod val="50000"/>
                  </a:schemeClr>
                </a:solidFill>
              </a:rPr>
              <a:t>Center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 of the Montreal Neurological Institute, McGill University . </a:t>
            </a:r>
            <a:endParaRPr lang="en-IN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	This 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database contains a collection of realistic MRI data generated by an MRI simulator. It encompasses various parameters such as variations in slice thickness, noise levels, and intensity non-uniformity (INU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).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	As the </a:t>
            </a:r>
            <a:r>
              <a:rPr lang="en-IN" sz="2000" b="1" dirty="0" smtClean="0">
                <a:solidFill>
                  <a:schemeClr val="accent2">
                    <a:lumMod val="50000"/>
                  </a:schemeClr>
                </a:solidFill>
              </a:rPr>
              <a:t>“Ground Truth” , 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I 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utilize the discrete anatomical model, which assigns class labels (0=Background, 1=CSF, 2=Grey Matter, 3=White Matter) 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to 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each 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voxel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IN" sz="20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556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dirty="0"/>
              <a:t>Experiments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The 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dataset in 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my work 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consists of 11 T1-weighted MRI volumes on normal brain, each yielding  51 images of dimensions 181 pixels by 217 pixels, intentionally manipulated with varying noise and intensity non-uniformity (INU) levels , as meticulously delineated in 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the table 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below -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234459"/>
              </p:ext>
            </p:extLst>
          </p:nvPr>
        </p:nvGraphicFramePr>
        <p:xfrm>
          <a:off x="467544" y="3933056"/>
          <a:ext cx="8229600" cy="175983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5866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Volume 1 (%)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Volume 2 (%)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Volume 3 (%)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Volume 4 (%)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Volume 5(%)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Volume 6 (%)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Volume 7 (%)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Volume 8 (%)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Volume 9 (%)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Volume 10 (%)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Volume 11 (%)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866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Noise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1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5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866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INU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40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40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40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40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40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3146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dirty="0"/>
              <a:t>Experiments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80927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Data Extraction: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	At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first, I extracted the data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from RAWB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files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into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PGM files, and further transformed them into JPEG format for visualization and analysis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Pre-Processing: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	Pre-processing brain MR images is fundamental for quality assurance in quantitative analysis, involving operations to enhance quality and remove non-brain tissues, laying the foundation for accurate segmentation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Skull- stripping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Normalization</a:t>
            </a:r>
            <a:endParaRPr lang="en-US" sz="18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3888" y="4336535"/>
            <a:ext cx="1722120" cy="20643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5482952" y="5445224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6216" y="4336536"/>
            <a:ext cx="1722120" cy="20643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6017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dirty="0"/>
              <a:t>Experiments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52936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Segmentation: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	Then I use RBFNN for segmenting brain MRI volumes into white matter, grey matter, and cerebrospinal fluid (CSF), accommodating variations in noise and intensity non-uniformity (INU) percentages across multiple volumes, ensuring comprehensive analysis and reliable segmentation results across diverse imaging conditions.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Split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the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datasets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Standardization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Training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Evaluation 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067944" y="3784436"/>
            <a:ext cx="4026659" cy="245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28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dirty="0"/>
              <a:t>Experiments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Evaluation Metrics:</a:t>
                </a:r>
              </a:p>
              <a:p>
                <a:pPr marL="457200" lvl="1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lang="en-IN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:r>
                  <a:rPr lang="en-IN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In </a:t>
                </a:r>
                <a:r>
                  <a:rPr lang="en-IN" sz="1800" dirty="0">
                    <a:solidFill>
                      <a:schemeClr val="accent2">
                        <a:lumMod val="50000"/>
                      </a:schemeClr>
                    </a:solidFill>
                  </a:rPr>
                  <a:t>this experiment, I utilized </a:t>
                </a:r>
                <a:r>
                  <a:rPr lang="en-IN" sz="18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Accuracy</a:t>
                </a:r>
                <a:r>
                  <a:rPr lang="en-IN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, </a:t>
                </a:r>
                <a:r>
                  <a:rPr lang="en-IN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F1 Score </a:t>
                </a:r>
                <a:r>
                  <a:rPr lang="en-IN" sz="1800" dirty="0">
                    <a:solidFill>
                      <a:schemeClr val="accent2">
                        <a:lumMod val="50000"/>
                      </a:schemeClr>
                    </a:solidFill>
                  </a:rPr>
                  <a:t>and </a:t>
                </a:r>
                <a:r>
                  <a:rPr lang="en-IN" sz="18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MSE</a:t>
                </a:r>
                <a:r>
                  <a:rPr lang="en-IN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(</a:t>
                </a:r>
                <a:r>
                  <a:rPr lang="en-IN" sz="1800" dirty="0">
                    <a:solidFill>
                      <a:schemeClr val="accent2">
                        <a:lumMod val="50000"/>
                      </a:schemeClr>
                    </a:solidFill>
                  </a:rPr>
                  <a:t>Mean Squared Error) as </a:t>
                </a:r>
                <a:r>
                  <a:rPr lang="en-IN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‘loss’ </a:t>
                </a:r>
                <a:r>
                  <a:rPr lang="en-IN" sz="1800" dirty="0">
                    <a:solidFill>
                      <a:schemeClr val="accent2">
                        <a:lumMod val="50000"/>
                      </a:schemeClr>
                    </a:solidFill>
                  </a:rPr>
                  <a:t>for evaluation. </a:t>
                </a:r>
                <a:r>
                  <a:rPr lang="en-IN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To </a:t>
                </a:r>
                <a:r>
                  <a:rPr lang="en-IN" sz="1800" dirty="0">
                    <a:solidFill>
                      <a:schemeClr val="accent2">
                        <a:lumMod val="50000"/>
                      </a:schemeClr>
                    </a:solidFill>
                  </a:rPr>
                  <a:t>calculate accuracy and F1 score, </a:t>
                </a:r>
                <a:r>
                  <a:rPr lang="en-IN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Precision</a:t>
                </a:r>
                <a:r>
                  <a:rPr lang="en-IN" sz="1800" dirty="0">
                    <a:solidFill>
                      <a:schemeClr val="accent2">
                        <a:lumMod val="50000"/>
                      </a:schemeClr>
                    </a:solidFill>
                  </a:rPr>
                  <a:t> and </a:t>
                </a:r>
                <a:r>
                  <a:rPr lang="en-IN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Recall</a:t>
                </a:r>
                <a:r>
                  <a:rPr lang="en-IN" sz="1800" dirty="0">
                    <a:solidFill>
                      <a:schemeClr val="accent2">
                        <a:lumMod val="50000"/>
                      </a:schemeClr>
                    </a:solidFill>
                  </a:rPr>
                  <a:t> must be computed first. Precision and Recall can be determined using the equations mentioned below</a:t>
                </a:r>
                <a:r>
                  <a:rPr lang="en-IN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𝑃𝑟𝑒𝑐𝑖𝑠𝑖𝑜𝑛</m:t>
                      </m:r>
                      <m:r>
                        <a:rPr lang="en-IN" sz="2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𝑇𝑃</m:t>
                          </m:r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IN" sz="28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lvl="1"/>
                <a:endParaRPr lang="en-US" sz="2800" b="1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𝑅𝑒𝑐𝑎𝑙𝑙</m:t>
                      </m:r>
                      <m:r>
                        <a:rPr lang="en-IN" sz="2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𝑇𝑃</m:t>
                          </m:r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800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Here, 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:r>
                  <a:rPr lang="en-US" sz="18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TP-</a:t>
                </a:r>
                <a:r>
                  <a:rPr lang="en-US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True Positive (Model has predicted Positive class whether it is actually </a:t>
                </a:r>
                <a:r>
                  <a:rPr lang="en-IN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positive)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:r>
                  <a:rPr lang="en-US" sz="18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FP-</a:t>
                </a:r>
                <a:r>
                  <a:rPr lang="en-US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sz="1700" dirty="0">
                    <a:solidFill>
                      <a:schemeClr val="accent2">
                        <a:lumMod val="50000"/>
                      </a:schemeClr>
                    </a:solidFill>
                  </a:rPr>
                  <a:t>False Positive (Model has predicted Positive class whether it is actually negative) and </a:t>
                </a:r>
                <a:endParaRPr lang="en-IN" sz="1700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r>
                  <a:rPr lang="en-IN" sz="1800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:r>
                  <a:rPr lang="en-IN" sz="18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FN-</a:t>
                </a:r>
                <a:r>
                  <a:rPr lang="en-IN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sz="17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False </a:t>
                </a:r>
                <a:r>
                  <a:rPr lang="en-IN" sz="1700" dirty="0">
                    <a:solidFill>
                      <a:schemeClr val="accent2">
                        <a:lumMod val="50000"/>
                      </a:schemeClr>
                    </a:solidFill>
                  </a:rPr>
                  <a:t>Negative (Model has predicted Negative class whether it is actually positive) </a:t>
                </a:r>
                <a:endParaRPr lang="en-US" sz="1700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20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447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dirty="0"/>
              <a:t>Experiments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:r>
                  <a:rPr lang="en-IN" sz="22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Accuracy Score and F1 Score can be computed using the equation mentioned below –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𝐴𝑐𝑐𝑢𝑟𝑎𝑐𝑦</m:t>
                      </m:r>
                      <m:r>
                        <a:rPr lang="en-IN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en-IN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𝑆𝑐𝑜𝑟𝑒</m:t>
                      </m:r>
                      <m:r>
                        <a:rPr lang="en-IN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𝑇𝑜𝑡𝑎𝑙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𝑁𝑢𝑚𝑏𝑒𝑟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𝐴𝑐𝑡𝑢𝑎𝑙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𝑃𝑜𝑠𝑖𝑡𝑖𝑣𝑒𝑠</m:t>
                          </m:r>
                        </m:den>
                      </m:f>
                    </m:oMath>
                  </m:oMathPara>
                </a14:m>
                <a:endParaRPr lang="en-IN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1 </m:t>
                          </m:r>
                        </m:sub>
                      </m:sSub>
                      <m:r>
                        <a:rPr lang="en-IN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𝑆𝑐𝑜𝑟𝑒</m:t>
                      </m:r>
                      <m:r>
                        <a:rPr lang="en-IN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2×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𝑃𝑟𝑒𝑐𝑖𝑠𝑖𝑜𝑛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×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𝑅𝑒𝑐𝑎𝑙𝑙</m:t>
                          </m:r>
                        </m:num>
                        <m:den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𝑃𝑟𝑒𝑐𝑖𝑠𝑖𝑜𝑛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+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IN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 </a:t>
                </a:r>
              </a:p>
              <a:p>
                <a:pPr marL="0" indent="0">
                  <a:buNone/>
                </a:pPr>
                <a:r>
                  <a:rPr lang="en-IN" sz="2200" dirty="0">
                    <a:solidFill>
                      <a:schemeClr val="accent2">
                        <a:lumMod val="50000"/>
                      </a:schemeClr>
                    </a:solidFill>
                  </a:rPr>
                  <a:t>Accuracy Score and F1 Score both lie between [0,1], </a:t>
                </a:r>
                <a:r>
                  <a:rPr lang="en-IN" sz="2200" b="1" dirty="0">
                    <a:solidFill>
                      <a:schemeClr val="accent2">
                        <a:lumMod val="50000"/>
                      </a:schemeClr>
                    </a:solidFill>
                  </a:rPr>
                  <a:t>higher the values </a:t>
                </a:r>
                <a:r>
                  <a:rPr lang="en-IN" sz="2200" dirty="0">
                    <a:solidFill>
                      <a:schemeClr val="accent2">
                        <a:lumMod val="50000"/>
                      </a:schemeClr>
                    </a:solidFill>
                  </a:rPr>
                  <a:t>better Recognition has been done.</a:t>
                </a:r>
              </a:p>
              <a:p>
                <a:pPr marL="0" indent="0">
                  <a:buNone/>
                </a:pPr>
                <a:endParaRPr lang="en-IN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5707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dirty="0"/>
              <a:t>Experiments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2816"/>
                <a:ext cx="8229600" cy="435334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IN" sz="2100" dirty="0">
                    <a:solidFill>
                      <a:schemeClr val="accent2">
                        <a:lumMod val="50000"/>
                      </a:schemeClr>
                    </a:solidFill>
                  </a:rPr>
                  <a:t>During model training, </a:t>
                </a:r>
                <a:r>
                  <a:rPr lang="en-IN" sz="2100" b="1" dirty="0">
                    <a:solidFill>
                      <a:schemeClr val="accent2">
                        <a:lumMod val="50000"/>
                      </a:schemeClr>
                    </a:solidFill>
                  </a:rPr>
                  <a:t>Mean Squared Error </a:t>
                </a:r>
                <a:r>
                  <a:rPr lang="en-IN" sz="2100" dirty="0">
                    <a:solidFill>
                      <a:schemeClr val="accent2">
                        <a:lumMod val="50000"/>
                      </a:schemeClr>
                    </a:solidFill>
                  </a:rPr>
                  <a:t>(MSE) served as the </a:t>
                </a:r>
                <a:r>
                  <a:rPr lang="en-IN" sz="2100" b="1" dirty="0">
                    <a:solidFill>
                      <a:schemeClr val="accent2">
                        <a:lumMod val="50000"/>
                      </a:schemeClr>
                    </a:solidFill>
                  </a:rPr>
                  <a:t>loss </a:t>
                </a:r>
                <a:r>
                  <a:rPr lang="en-IN" sz="21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function</a:t>
                </a:r>
                <a:r>
                  <a:rPr lang="en-IN" sz="2100" dirty="0">
                    <a:solidFill>
                      <a:schemeClr val="accent2">
                        <a:lumMod val="50000"/>
                      </a:schemeClr>
                    </a:solidFill>
                  </a:rPr>
                  <a:t>.</a:t>
                </a:r>
                <a:r>
                  <a:rPr lang="en-IN" sz="21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sz="2100" dirty="0">
                    <a:solidFill>
                      <a:schemeClr val="accent2">
                        <a:lumMod val="50000"/>
                      </a:schemeClr>
                    </a:solidFill>
                  </a:rPr>
                  <a:t>MSE calculates the average squared difference between predicted and actual values. Its range is [0.0, 1.0], with values </a:t>
                </a:r>
                <a:r>
                  <a:rPr lang="en-IN" sz="2100" b="1" dirty="0">
                    <a:solidFill>
                      <a:schemeClr val="accent2">
                        <a:lumMod val="50000"/>
                      </a:schemeClr>
                    </a:solidFill>
                  </a:rPr>
                  <a:t>closer to </a:t>
                </a:r>
                <a:r>
                  <a:rPr lang="en-IN" sz="21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0 </a:t>
                </a:r>
                <a:r>
                  <a:rPr lang="en-IN" sz="2100" dirty="0">
                    <a:solidFill>
                      <a:schemeClr val="accent2">
                        <a:lumMod val="50000"/>
                      </a:schemeClr>
                    </a:solidFill>
                  </a:rPr>
                  <a:t>indicating better performance</a:t>
                </a:r>
                <a:r>
                  <a:rPr lang="en-IN" sz="21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IN" sz="2100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The </a:t>
                </a: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formula for calculating MSE is as follows</a:t>
                </a:r>
                <a:r>
                  <a:rPr lang="en-IN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IN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𝑀𝑆𝐸</m:t>
                      </m:r>
                      <m:r>
                        <a:rPr lang="en-IN" sz="2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IN" sz="2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sz="28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sz="28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IN" sz="28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IN" sz="28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IN" sz="28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IN" sz="28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28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N" sz="28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IN" sz="28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IN" sz="28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28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Where</a:t>
                </a: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:	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I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 is the number of samples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I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I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 is the true label for sample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en-IN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IN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I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I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b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is the predicted label for sample </a:t>
                </a:r>
                <a:r>
                  <a:rPr lang="en-IN" b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IN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2816"/>
                <a:ext cx="8229600" cy="4353347"/>
              </a:xfrm>
              <a:blipFill rotWithShape="1">
                <a:blip r:embed="rId2"/>
                <a:stretch>
                  <a:fillRect l="-741" t="-1961" r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83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7200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Experiment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Results with Different Data Partitioning Ratios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–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Dataset- 70% Train, 15% Validation, 15% Test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:-</a:t>
            </a:r>
          </a:p>
          <a:p>
            <a:pPr marL="0" indent="0" algn="ctr">
              <a:spcAft>
                <a:spcPts val="600"/>
              </a:spcAft>
              <a:buNone/>
            </a:pPr>
            <a:endParaRPr lang="en-IN" sz="18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IN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7056784" cy="4674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2576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32048"/>
          </a:xfrm>
        </p:spPr>
        <p:txBody>
          <a:bodyPr/>
          <a:lstStyle/>
          <a:p>
            <a:pPr marL="0" indent="0" algn="ctr">
              <a:buNone/>
            </a:pP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Dataset-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60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% Train,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20%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Validation,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20%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Test :-</a:t>
            </a:r>
          </a:p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7025603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3123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32048"/>
          </a:xfrm>
        </p:spPr>
        <p:txBody>
          <a:bodyPr/>
          <a:lstStyle/>
          <a:p>
            <a:pPr marL="0" indent="0" algn="ctr">
              <a:buNone/>
            </a:pP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Dataset- 5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% Train,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25%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Validation,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25%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Test :-</a:t>
            </a:r>
          </a:p>
          <a:p>
            <a:endParaRPr lang="en-IN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6984777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3781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204864"/>
            <a:ext cx="6984776" cy="3312368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Introduction</a:t>
            </a:r>
          </a:p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Proposed Method</a:t>
            </a:r>
          </a:p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Experiments &amp; Results</a:t>
            </a:r>
          </a:p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Conclusion</a:t>
            </a:r>
          </a:p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References</a:t>
            </a:r>
          </a:p>
          <a:p>
            <a:endParaRPr lang="en-US" sz="40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187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320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Dataset- 4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% Train, 3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0%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Validation, 3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0%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Test :-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272" y="1844824"/>
            <a:ext cx="6923104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2337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320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Dataset-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% Train,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35%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Validation,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35%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Test :-</a:t>
            </a:r>
          </a:p>
          <a:p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844824"/>
            <a:ext cx="6984777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3737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9669" y="1916832"/>
            <a:ext cx="3100547" cy="1872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7381" y="4113076"/>
            <a:ext cx="2592288" cy="136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6824" y="4110199"/>
            <a:ext cx="2618154" cy="1368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6175" y="4095302"/>
            <a:ext cx="2598008" cy="13830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403648" y="5733256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The original  and the predicted masks of a random slice (slice- 62) from volume – 1(0,0)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406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9669" y="1946172"/>
            <a:ext cx="3100547" cy="1813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2557" y="4131348"/>
            <a:ext cx="2592000" cy="136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3942" y="4122759"/>
            <a:ext cx="2592000" cy="1368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7176" y="4122759"/>
            <a:ext cx="2592000" cy="13830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403648" y="5733256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The original  and the predicted masks of a random slice (slice- </a:t>
            </a:r>
            <a:r>
              <a:rPr lang="en-IN" b="1" dirty="0" smtClean="0"/>
              <a:t>73) </a:t>
            </a:r>
            <a:r>
              <a:rPr lang="en-IN" b="1" dirty="0"/>
              <a:t>from volume – </a:t>
            </a:r>
            <a:r>
              <a:rPr lang="en-IN" b="1" dirty="0" smtClean="0"/>
              <a:t>3(1,40</a:t>
            </a:r>
            <a:r>
              <a:rPr lang="en-IN" b="1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1764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9669" y="1946172"/>
            <a:ext cx="3100547" cy="1813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4557" y="4113076"/>
            <a:ext cx="2592000" cy="136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4012" y="4113076"/>
            <a:ext cx="2592000" cy="1368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8184" y="4095302"/>
            <a:ext cx="2475570" cy="13830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403648" y="5733256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The original  and the predicted masks of a random slice (slice- </a:t>
            </a:r>
            <a:r>
              <a:rPr lang="en-IN" b="1" dirty="0" smtClean="0"/>
              <a:t>85) </a:t>
            </a:r>
            <a:r>
              <a:rPr lang="en-IN" b="1" dirty="0"/>
              <a:t>from volume – </a:t>
            </a:r>
            <a:r>
              <a:rPr lang="en-IN" b="1" dirty="0" smtClean="0"/>
              <a:t>4(3,20</a:t>
            </a:r>
            <a:r>
              <a:rPr lang="en-IN" b="1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3719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9669" y="1946172"/>
            <a:ext cx="3100547" cy="1813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7669" y="4113076"/>
            <a:ext cx="2592000" cy="136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0047" y="4119343"/>
            <a:ext cx="2592000" cy="1368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04752" y="4122759"/>
            <a:ext cx="2592000" cy="13830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403648" y="5733256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The original  and the predicted masks of a random slice (slice- </a:t>
            </a:r>
            <a:r>
              <a:rPr lang="en-IN" b="1" dirty="0" smtClean="0"/>
              <a:t>92</a:t>
            </a:r>
            <a:r>
              <a:rPr lang="en-IN" b="1" dirty="0"/>
              <a:t>) from volume – </a:t>
            </a:r>
            <a:r>
              <a:rPr lang="en-IN" b="1" dirty="0" smtClean="0"/>
              <a:t>6(5,20</a:t>
            </a:r>
            <a:r>
              <a:rPr lang="en-IN" b="1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862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9669" y="1946172"/>
            <a:ext cx="3100546" cy="1813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7669" y="4113076"/>
            <a:ext cx="2592000" cy="136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4012" y="4110199"/>
            <a:ext cx="2592000" cy="1368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4471" y="4095302"/>
            <a:ext cx="2592000" cy="13830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403648" y="5733256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The original  and the predicted masks of a random slice (slice- </a:t>
            </a:r>
            <a:r>
              <a:rPr lang="en-IN" b="1" dirty="0" smtClean="0"/>
              <a:t>98) </a:t>
            </a:r>
            <a:r>
              <a:rPr lang="en-IN" b="1" dirty="0"/>
              <a:t>from volume – </a:t>
            </a:r>
            <a:r>
              <a:rPr lang="en-IN" b="1" dirty="0" smtClean="0"/>
              <a:t>9(7,40</a:t>
            </a:r>
            <a:r>
              <a:rPr lang="en-IN" b="1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398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9669" y="1946172"/>
            <a:ext cx="3100546" cy="1813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429" y="4120524"/>
            <a:ext cx="2592000" cy="136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3942" y="4120523"/>
            <a:ext cx="2592000" cy="1368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41311" y="4105627"/>
            <a:ext cx="2592000" cy="13830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403648" y="5733256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The original  and the predicted masks of a random slice (slice- </a:t>
            </a:r>
            <a:r>
              <a:rPr lang="en-IN" b="1" dirty="0" smtClean="0"/>
              <a:t>108) </a:t>
            </a:r>
            <a:r>
              <a:rPr lang="en-IN" b="1" dirty="0"/>
              <a:t>from volume – </a:t>
            </a:r>
            <a:r>
              <a:rPr lang="en-IN" b="1" dirty="0" smtClean="0"/>
              <a:t>11(9,40</a:t>
            </a:r>
            <a:r>
              <a:rPr lang="en-IN" b="1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5502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Medical image segmentation is vital for visualization, diagnosis, and treatment planning in clinical settings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Ongoing advancements in medical models lead to new segmentation challenges and the need for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new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techniques.</a:t>
            </a:r>
          </a:p>
          <a:p>
            <a:pPr>
              <a:spcAft>
                <a:spcPts val="600"/>
              </a:spcAft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This  project highlights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the effectiveness of Radial Basis Function Neural Network (RBFNN) for accurate brain MRI segmentation, delineating structures like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CSF,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grey matter, and white matter with promising outcomes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RBFNN's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ability to identify patterns enables precise segmentation, while future research may explore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other ML and Deep Learning methods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like CNNs.</a:t>
            </a:r>
          </a:p>
          <a:p>
            <a:pPr>
              <a:spcAft>
                <a:spcPts val="600"/>
              </a:spcAft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It is important to acknowledge that the proposed algorithm is not without challenges. The increased complexity and computational requirements may lead to longer processing times.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 Despite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computational challenges, RBFNN advancements offer hope for improved efficiency.</a:t>
            </a: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Ultimately,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this study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demonstrates the effectiveness of RBFNN in brain MRI segmentation, contributing to the understanding of neuroanatomy and supporting clinical diagnosis and therapy planning for neurological illnesses. </a:t>
            </a:r>
          </a:p>
        </p:txBody>
      </p:sp>
    </p:spTree>
    <p:extLst>
      <p:ext uri="{BB962C8B-B14F-4D97-AF65-F5344CB8AC3E}">
        <p14:creationId xmlns:p14="http://schemas.microsoft.com/office/powerpoint/2010/main" val="725556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2"/>
              </a:rPr>
              <a:t>Sing, J. K., D. K.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2"/>
              </a:rPr>
              <a:t>Basu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2"/>
              </a:rPr>
              <a:t>, M.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2"/>
              </a:rPr>
              <a:t>Nasipuri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2"/>
              </a:rPr>
              <a:t>, and M.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2"/>
              </a:rPr>
              <a:t>Kundu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2"/>
              </a:rPr>
              <a:t>. "Self-adaptive RBF neural network-based segmentation of medical images of the brain." In Proceedings of 2005 International Conference on Intelligent Sensing and Information Processing, 2005., pp. 447-452. IEEE, 2005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2"/>
              </a:rPr>
              <a:t>.</a:t>
            </a: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3"/>
              </a:rPr>
              <a:t>Sing, J. K.,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3"/>
              </a:rPr>
              <a:t>Basu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3"/>
              </a:rPr>
              <a:t>, D. K.,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3"/>
              </a:rPr>
              <a:t>Nasipuri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3"/>
              </a:rPr>
              <a:t>, M., &amp;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3"/>
              </a:rPr>
              <a:t>Kundu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3"/>
              </a:rPr>
              <a:t>, M. (2005). Segmentation of MR images of the human brain using fuzzy adaptive radial basis function neural network. In Pattern Recognition and Machine Intelligence: First International Conference,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3"/>
              </a:rPr>
              <a:t>PReMI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3"/>
              </a:rPr>
              <a:t> 2005, Kolkata, India, December 20-22, 2005. Proceedings 1 (pp. 364-368). Springer Berlin Heidelberg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3"/>
              </a:rPr>
              <a:t>.</a:t>
            </a: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en-IN" sz="18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err="1" smtClean="0">
                <a:solidFill>
                  <a:schemeClr val="accent2">
                    <a:lumMod val="50000"/>
                  </a:schemeClr>
                </a:solidFill>
                <a:hlinkClick r:id="rId4"/>
              </a:rPr>
              <a:t>Hyunseok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4"/>
              </a:rPr>
              <a:t>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4"/>
              </a:rPr>
              <a:t>Seo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4"/>
              </a:rPr>
              <a:t>,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4"/>
              </a:rPr>
              <a:t>Masoud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4"/>
              </a:rPr>
              <a:t>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4"/>
              </a:rPr>
              <a:t>Badiei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4"/>
              </a:rPr>
              <a:t>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4"/>
              </a:rPr>
              <a:t>Khuzani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4"/>
              </a:rPr>
              <a:t>, Varun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4"/>
              </a:rPr>
              <a:t>Vasudevan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4"/>
              </a:rPr>
              <a:t>, Charles Huang,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4"/>
              </a:rPr>
              <a:t>Hongyi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4"/>
              </a:rPr>
              <a:t> Ren,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4"/>
              </a:rPr>
              <a:t>Ruoxiu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4"/>
              </a:rPr>
              <a:t> Xiao, Xiao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4"/>
              </a:rPr>
              <a:t>Jia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4"/>
              </a:rPr>
              <a:t>, Lei Xing1, “Machine Learning Techniques for Biomedical Image Segmentation: An Overview of Technical Aspects and Introduction to State-of-Art Applications”, Med Phys. 2020 Jun; 47(5): e148–e167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4"/>
              </a:rPr>
              <a:t>.</a:t>
            </a: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5"/>
              </a:rPr>
              <a:t>Slabaugh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5"/>
              </a:rPr>
              <a:t>, Greg,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5"/>
              </a:rPr>
              <a:t>Quynh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5"/>
              </a:rPr>
              <a:t>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5"/>
              </a:rPr>
              <a:t>Dinh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5"/>
              </a:rPr>
              <a:t>, and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5"/>
              </a:rPr>
              <a:t>Gozde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5"/>
              </a:rPr>
              <a:t>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5"/>
              </a:rPr>
              <a:t>Unal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5"/>
              </a:rPr>
              <a:t>. "A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5"/>
              </a:rPr>
              <a:t>variational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5"/>
              </a:rPr>
              <a:t> approach to the evolution of radial basis functions for image segmentation." In 2007 IEEE Conference on Computer Vision and Pattern Recognition, pp. 1-8. IEEE, 2007.</a:t>
            </a:r>
            <a:endParaRPr lang="en-IN" sz="1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sz="1800" dirty="0">
              <a:solidFill>
                <a:schemeClr val="accent2">
                  <a:lumMod val="50000"/>
                </a:schemeClr>
              </a:solidFill>
            </a:endParaRPr>
          </a:p>
          <a:p>
            <a:pPr lvl="0"/>
            <a:endParaRPr lang="en-IN" sz="1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7875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The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brain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, as the central nervous system controlling speech, memory, cognition, and movement, faces increasing threats from diseases due to stress, lifestyle, injuries, and aging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Magnetic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Resonance Imaging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MRI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) is a cutting-edge, non-invasive technique for precisely visualizing the shape and function of brain tissues to diagnose brain illnesses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Image segmentation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in brain MRIs is crucial for applications such as surgical planning, brain tissue classification, and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</a:rPr>
              <a:t>tumor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detection.</a:t>
            </a:r>
          </a:p>
          <a:p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Brain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MRI segmentation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involves dividing an MRI scan into distinct structures like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white matter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IN" sz="1800" b="1" dirty="0" err="1">
                <a:solidFill>
                  <a:schemeClr val="accent2">
                    <a:lumMod val="50000"/>
                  </a:schemeClr>
                </a:solidFill>
              </a:rPr>
              <a:t>gray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 matter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CSF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 (cerebrospinal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fluid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),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and regions such as the cortex, ventricles, or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</a:rPr>
              <a:t>tumors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To make brain MRI segmentation more accurate when the structure varies, researchers use different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methods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. These range from basic image processing to more advanced machine learning and deep learning techniques.</a:t>
            </a: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466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420888"/>
            <a:ext cx="8229600" cy="1672208"/>
          </a:xfrm>
        </p:spPr>
        <p:txBody>
          <a:bodyPr/>
          <a:lstStyle/>
          <a:p>
            <a:r>
              <a:rPr lang="en-US" sz="10000" dirty="0" smtClean="0"/>
              <a:t>Thank You</a:t>
            </a:r>
            <a:endParaRPr lang="en-IN" sz="10000" dirty="0"/>
          </a:p>
        </p:txBody>
      </p:sp>
    </p:spTree>
    <p:extLst>
      <p:ext uri="{BB962C8B-B14F-4D97-AF65-F5344CB8AC3E}">
        <p14:creationId xmlns:p14="http://schemas.microsoft.com/office/powerpoint/2010/main" val="2951829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19256" cy="1196752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9588" y="1700808"/>
            <a:ext cx="180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077072"/>
            <a:ext cx="163102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148" y="4077072"/>
            <a:ext cx="163102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032" y="4060928"/>
            <a:ext cx="163102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6664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24136"/>
          </a:xfrm>
        </p:spPr>
        <p:txBody>
          <a:bodyPr/>
          <a:lstStyle/>
          <a:p>
            <a:r>
              <a:rPr lang="en-US" dirty="0" smtClean="0"/>
              <a:t>Proposed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728192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In this project, a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Radial Basis Function Neural Network (RBFNN)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is employed specifically for the segmentation of brain MR images into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white matter,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grey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matter, and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cerebrospinal fluid (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CSF) regions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A radial basis function (RBF) neural network is a type of artificial neural network that uses radial basis functions as activation functions. </a:t>
            </a: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835696" y="3284984"/>
            <a:ext cx="5544616" cy="309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0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dirty="0"/>
              <a:t>Proposed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>
            <a:normAutofit fontScale="85000" lnSpcReduction="10000"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The network consists of 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three layers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: an input layer, a hidden layer with radial basis functions, and an output layer. 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636912"/>
            <a:ext cx="2808312" cy="39604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5268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dirty="0"/>
              <a:t>Proposed Method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en-IN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The RBF network is a fully interconnected feed- forward network with </a:t>
                </a:r>
                <a:r>
                  <a:rPr lang="en-IN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one hidden layer</a:t>
                </a:r>
                <a:r>
                  <a:rPr lang="en-IN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. It can be mathematically described as follows: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0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IN" sz="30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𝑀</m:t>
                          </m:r>
                        </m:den>
                      </m:f>
                      <m:r>
                        <a:rPr lang="en-IN" sz="30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𝑚</m:t>
                          </m:r>
                          <m: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IN" sz="30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30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sz="30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𝑚𝑗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𝛷</m:t>
                          </m:r>
                        </m:e>
                        <m:sub>
                          <m: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IN" sz="30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IN" sz="30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Where, </a:t>
                </a:r>
                <a:endParaRPr lang="en-IN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9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9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IN" sz="19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</a:rPr>
                  <a:t>is the activation of the </a:t>
                </a:r>
                <a:r>
                  <a:rPr lang="en-IN" sz="19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j-</a:t>
                </a:r>
                <a:r>
                  <a:rPr lang="en-IN" sz="1900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th</a:t>
                </a:r>
                <a:r>
                  <a:rPr lang="en-IN" sz="19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</a:rPr>
                  <a:t>output neuron, </a:t>
                </a:r>
              </a:p>
              <a:p>
                <a:pPr marL="400050" lvl="1" indent="0">
                  <a:buNone/>
                </a:pPr>
                <a:r>
                  <a:rPr lang="en-IN" sz="19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IN" sz="19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IN" sz="1900" b="1" dirty="0">
                    <a:solidFill>
                      <a:schemeClr val="accent2">
                        <a:lumMod val="50000"/>
                      </a:schemeClr>
                    </a:solidFill>
                  </a:rPr>
                  <a:t>  </a:t>
                </a:r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</a:rPr>
                  <a:t>is the number of hidden neurons,</a:t>
                </a:r>
              </a:p>
              <a:p>
                <a:pPr marL="400050" lvl="1" indent="0">
                  <a:buNone/>
                </a:pPr>
                <a:r>
                  <a:rPr lang="en-IN" sz="19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9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9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IN" sz="19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𝒎𝒋</m:t>
                        </m:r>
                      </m:sub>
                    </m:sSub>
                  </m:oMath>
                </a14:m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</a:rPr>
                  <a:t>  is the weight between </a:t>
                </a:r>
                <a:r>
                  <a:rPr lang="en-IN" sz="19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m-</a:t>
                </a:r>
                <a:r>
                  <a:rPr lang="en-IN" sz="1900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th</a:t>
                </a:r>
                <a:r>
                  <a:rPr lang="en-IN" sz="19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</a:rPr>
                  <a:t>hidden and j-</a:t>
                </a:r>
                <a:r>
                  <a:rPr lang="en-IN" sz="1900" dirty="0" err="1">
                    <a:solidFill>
                      <a:schemeClr val="accent2">
                        <a:lumMod val="50000"/>
                      </a:schemeClr>
                    </a:solidFill>
                  </a:rPr>
                  <a:t>th</a:t>
                </a:r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</a:rPr>
                  <a:t> output neuron and </a:t>
                </a:r>
                <a:endParaRPr lang="en-IN" sz="1900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400050" lvl="1" indent="0">
                  <a:buNone/>
                </a:pPr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9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9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19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IN" sz="19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is </a:t>
                </a:r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</a:rPr>
                  <a:t>the bias term</a:t>
                </a:r>
                <a:r>
                  <a:rPr lang="en-IN" sz="19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.</a:t>
                </a: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IN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887" b="-16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964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dirty="0"/>
              <a:t>Proposed Method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en-IN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The output of hidden layer neuron is usually generated by a </a:t>
                </a:r>
                <a:r>
                  <a:rPr lang="en-IN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Gaussian function </a:t>
                </a:r>
                <a:r>
                  <a:rPr lang="en-IN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as follows:</a:t>
                </a:r>
              </a:p>
              <a:p>
                <a:pPr marL="0" indent="0" algn="ctr">
                  <a:buNone/>
                </a:pPr>
                <a:r>
                  <a:rPr lang="en-IN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5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350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a:rPr lang="en-IN" sz="35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IN" sz="35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  </m:t>
                        </m:r>
                      </m:sub>
                    </m:sSub>
                    <m:r>
                      <a:rPr lang="en-IN" sz="35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= </m:t>
                    </m:r>
                    <m:func>
                      <m:funcPr>
                        <m:ctrlPr>
                          <a:rPr lang="en-IN" sz="35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350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exp</m:t>
                        </m:r>
                      </m:fName>
                      <m:e>
                        <m:r>
                          <a:rPr lang="en-IN" sz="35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35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350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IN" sz="35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5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− ||</m:t>
                                    </m:r>
                                    <m:r>
                                      <a:rPr lang="en-IN" sz="35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IN" sz="35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IN" sz="35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𝜇</m:t>
                                    </m:r>
                                    <m:r>
                                      <a:rPr lang="en-IN" sz="35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||</m:t>
                                    </m:r>
                                  </m:e>
                                  <m:sup>
                                    <m:r>
                                      <a:rPr lang="en-IN" sz="35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IN" sz="350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en-IN" sz="35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35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IN" sz="35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IN" sz="35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IN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Here</a:t>
                </a:r>
                <a:r>
                  <a:rPr lang="en-IN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I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 represents the input vector,</a:t>
                </a:r>
                <a:endParaRPr lang="en-IN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I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µ</m:t>
                    </m:r>
                  </m:oMath>
                </a14:m>
                <a:r>
                  <a:rPr lang="en-IN" baseline="-25000" dirty="0">
                    <a:solidFill>
                      <a:schemeClr val="accent2">
                        <a:lumMod val="50000"/>
                      </a:schemeClr>
                    </a:solidFill>
                  </a:rPr>
                  <a:t>  </a:t>
                </a: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is the fixed </a:t>
                </a:r>
                <a:r>
                  <a:rPr lang="en-IN" dirty="0" err="1">
                    <a:solidFill>
                      <a:schemeClr val="accent2">
                        <a:lumMod val="50000"/>
                      </a:schemeClr>
                    </a:solidFill>
                  </a:rPr>
                  <a:t>center</a:t>
                </a: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 position and	</a:t>
                </a:r>
                <a:endParaRPr lang="en-IN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𝝈</m:t>
                        </m:r>
                      </m:e>
                      <m:sub>
                        <m:r>
                          <a:rPr lang="en-I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  represents the fixed width of the m-</a:t>
                </a:r>
                <a:r>
                  <a:rPr lang="en-IN" dirty="0" err="1">
                    <a:solidFill>
                      <a:schemeClr val="accent2">
                        <a:lumMod val="50000"/>
                      </a:schemeClr>
                    </a:solidFill>
                  </a:rPr>
                  <a:t>th</a:t>
                </a: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  </a:t>
                </a:r>
                <a:r>
                  <a:rPr lang="en-IN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hidden </a:t>
                </a: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layer neuron.</a:t>
                </a:r>
              </a:p>
              <a:p>
                <a:pPr marL="0" indent="0">
                  <a:buNone/>
                </a:pPr>
                <a:endParaRPr lang="en-IN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833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dirty="0"/>
              <a:t>Proposed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 smtClean="0">
                <a:solidFill>
                  <a:schemeClr val="accent2">
                    <a:lumMod val="50000"/>
                  </a:schemeClr>
                </a:solidFill>
              </a:rPr>
              <a:t>Radial basis function networks (RBFNs) work by comparing the input to known examples from the training data to classify it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Here’s a simplified explanation of how it works: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900" dirty="0">
                <a:solidFill>
                  <a:schemeClr val="accent2">
                    <a:lumMod val="50000"/>
                  </a:schemeClr>
                </a:solidFill>
              </a:rPr>
              <a:t>RBFNs process input vectors through an input layer.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900" dirty="0">
                <a:solidFill>
                  <a:schemeClr val="accent2">
                    <a:lumMod val="50000"/>
                  </a:schemeClr>
                </a:solidFill>
              </a:rPr>
              <a:t>RBF neurons in the hidden layer assess input proximity using Gaussian functions based on neuron </a:t>
            </a:r>
            <a:r>
              <a:rPr lang="en-IN" sz="1900" dirty="0" err="1">
                <a:solidFill>
                  <a:schemeClr val="accent2">
                    <a:lumMod val="50000"/>
                  </a:schemeClr>
                </a:solidFill>
              </a:rPr>
              <a:t>centers</a:t>
            </a:r>
            <a:r>
              <a:rPr lang="en-IN" sz="19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900" dirty="0">
                <a:solidFill>
                  <a:schemeClr val="accent2">
                    <a:lumMod val="50000"/>
                  </a:schemeClr>
                </a:solidFill>
              </a:rPr>
              <a:t>Hidden layer outputs are integrated in the output layer.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900" dirty="0" smtClean="0">
                <a:solidFill>
                  <a:schemeClr val="accent2">
                    <a:lumMod val="50000"/>
                  </a:schemeClr>
                </a:solidFill>
              </a:rPr>
              <a:t>Classification </a:t>
            </a:r>
            <a:r>
              <a:rPr lang="en-IN" sz="1900" dirty="0">
                <a:solidFill>
                  <a:schemeClr val="accent2">
                    <a:lumMod val="50000"/>
                  </a:schemeClr>
                </a:solidFill>
              </a:rPr>
              <a:t>is achieved by computing weighted sums of hidden layer outputs.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900" dirty="0">
                <a:solidFill>
                  <a:schemeClr val="accent2">
                    <a:lumMod val="50000"/>
                  </a:schemeClr>
                </a:solidFill>
              </a:rPr>
              <a:t>The final output represents the input's classification</a:t>
            </a:r>
            <a:r>
              <a:rPr lang="en-IN" sz="19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4708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</TotalTime>
  <Words>1215</Words>
  <Application>Microsoft Office PowerPoint</Application>
  <PresentationFormat>On-screen Show (4:3)</PresentationFormat>
  <Paragraphs>178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Executive</vt:lpstr>
      <vt:lpstr>Brain MR Image Segmentation using RBF Neural Network</vt:lpstr>
      <vt:lpstr>Overview</vt:lpstr>
      <vt:lpstr>Introduction</vt:lpstr>
      <vt:lpstr>Introduction</vt:lpstr>
      <vt:lpstr>Proposed Method</vt:lpstr>
      <vt:lpstr>Proposed Method</vt:lpstr>
      <vt:lpstr>Proposed Method</vt:lpstr>
      <vt:lpstr>Proposed Method</vt:lpstr>
      <vt:lpstr>Proposed Method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</vt:lpstr>
      <vt:lpstr>References</vt:lpstr>
      <vt:lpstr>Thank You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MR Image Segmentation using RBF</dc:title>
  <dc:creator>Shruti Pathak</dc:creator>
  <cp:lastModifiedBy>Shruti Pathak</cp:lastModifiedBy>
  <cp:revision>64</cp:revision>
  <dcterms:created xsi:type="dcterms:W3CDTF">2024-05-30T07:33:29Z</dcterms:created>
  <dcterms:modified xsi:type="dcterms:W3CDTF">2024-05-30T21:08:11Z</dcterms:modified>
</cp:coreProperties>
</file>