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4660"/>
  </p:normalViewPr>
  <p:slideViewPr>
    <p:cSldViewPr>
      <p:cViewPr varScale="1">
        <p:scale>
          <a:sx n="83" d="100"/>
          <a:sy n="83" d="100"/>
        </p:scale>
        <p:origin x="-160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613D-DE6C-4DB8-B7EF-959E62CC6C15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B02613D-DE6C-4DB8-B7EF-959E62CC6C15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1752CCD-2F42-4ABF-A138-C7341E30A44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apm.onlinelibrary.wiley.com/doi/abs/10.1002/mp.13649?casa_token=IZuV8QhQawoAAAAA:UZ2wHbWwQlytwHkEGlerE_6tr36j6-ltvozzOjG5kT2t0S5XW9BASgC16Ur0BiYUYiZ8-kPrg6zx" TargetMode="External"/><Relationship Id="rId2" Type="http://schemas.openxmlformats.org/officeDocument/2006/relationships/hyperlink" Target="https://ieeexplore.ieee.org/abstract/document/1529496?casa_token=LED-o9A7YpsAAAAA:niKtN7TOJLcau7mwdLkHbsRnEIsgjb99Lk20NTUwXxx6IoYe8QTNxl7UWSiLyFM71eFpx_-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ucative.io/answers/what-are-radial-basis-function-neural-networks" TargetMode="External"/><Relationship Id="rId5" Type="http://schemas.openxmlformats.org/officeDocument/2006/relationships/hyperlink" Target="https://en.wikipedia.org/wiki/Radial_basis_function_network" TargetMode="External"/><Relationship Id="rId4" Type="http://schemas.openxmlformats.org/officeDocument/2006/relationships/hyperlink" Target="https://ieeexplore.ieee.org/abstract/document/427003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175351" cy="2304256"/>
          </a:xfrm>
        </p:spPr>
        <p:txBody>
          <a:bodyPr/>
          <a:lstStyle/>
          <a:p>
            <a:pPr marL="182880" indent="0" algn="ctr">
              <a:spcAft>
                <a:spcPts val="120"/>
              </a:spcAft>
              <a:buNone/>
            </a:pPr>
            <a:r>
              <a:rPr lang="en-US" sz="4800" dirty="0" smtClean="0"/>
              <a:t>Brain MR Image Segmentation using RBF Neural Network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6056" y="3716911"/>
            <a:ext cx="3672408" cy="273630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IN" sz="1800" i="1" dirty="0">
                <a:solidFill>
                  <a:schemeClr val="accent2">
                    <a:lumMod val="50000"/>
                  </a:schemeClr>
                </a:solidFill>
              </a:rPr>
              <a:t>Under the Supervision of </a:t>
            </a:r>
            <a:endParaRPr lang="en-IN" sz="18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IN" sz="1800" b="1" dirty="0" err="1" smtClean="0">
                <a:solidFill>
                  <a:schemeClr val="accent2">
                    <a:lumMod val="50000"/>
                  </a:schemeClr>
                </a:solidFill>
              </a:rPr>
              <a:t>Prof.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en-IN" sz="1800" b="1" dirty="0" err="1" smtClean="0">
                <a:solidFill>
                  <a:schemeClr val="accent2">
                    <a:lumMod val="50000"/>
                  </a:schemeClr>
                </a:solidFill>
              </a:rPr>
              <a:t>Dr.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en-IN" sz="1800" b="1" dirty="0" err="1">
                <a:solidFill>
                  <a:schemeClr val="accent2">
                    <a:lumMod val="50000"/>
                  </a:schemeClr>
                </a:solidFill>
              </a:rPr>
              <a:t>Jamuna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800" b="1" dirty="0" err="1">
                <a:solidFill>
                  <a:schemeClr val="accent2">
                    <a:lumMod val="50000"/>
                  </a:schemeClr>
                </a:solidFill>
              </a:rPr>
              <a:t>Kanta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 Sing </a:t>
            </a:r>
            <a:endParaRPr lang="en-I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IN" sz="1800" i="1" dirty="0" smtClean="0">
                <a:solidFill>
                  <a:schemeClr val="accent2">
                    <a:lumMod val="50000"/>
                  </a:schemeClr>
                </a:solidFill>
              </a:rPr>
              <a:t>By </a:t>
            </a:r>
            <a:r>
              <a:rPr lang="en-IN" sz="1800" i="1" dirty="0">
                <a:solidFill>
                  <a:schemeClr val="accent2">
                    <a:lumMod val="50000"/>
                  </a:schemeClr>
                </a:solidFill>
              </a:rPr>
              <a:t>-</a:t>
            </a:r>
          </a:p>
          <a:p>
            <a:pPr algn="ctr"/>
            <a:r>
              <a:rPr lang="en-IN" sz="1800" b="1" dirty="0" err="1" smtClean="0">
                <a:solidFill>
                  <a:schemeClr val="accent2">
                    <a:lumMod val="50000"/>
                  </a:schemeClr>
                </a:solidFill>
              </a:rPr>
              <a:t>Shruti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 Pathak</a:t>
            </a:r>
            <a:endParaRPr lang="en-I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Reg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. No.-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163613 of 2022 - 2023</a:t>
            </a:r>
          </a:p>
          <a:p>
            <a:pPr algn="ctr"/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Exam Roll No.-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MCA244020</a:t>
            </a:r>
          </a:p>
          <a:p>
            <a:pPr algn="ctr"/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 MCA-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IN" sz="1800" baseline="30000" dirty="0" smtClean="0">
                <a:solidFill>
                  <a:schemeClr val="accent2">
                    <a:lumMod val="50000"/>
                  </a:schemeClr>
                </a:solidFill>
              </a:rPr>
              <a:t>nd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 Year 2</a:t>
            </a:r>
            <a:r>
              <a:rPr lang="en-IN" sz="1800" baseline="30000" dirty="0" smtClean="0">
                <a:solidFill>
                  <a:schemeClr val="accent2">
                    <a:lumMod val="50000"/>
                  </a:schemeClr>
                </a:solidFill>
              </a:rPr>
              <a:t>nd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Semester</a:t>
            </a:r>
          </a:p>
          <a:p>
            <a:pPr algn="ctr"/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JADAVPUR UNIVERSITY</a:t>
            </a:r>
          </a:p>
          <a:p>
            <a:pPr algn="ctr"/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AutoShape 2" descr="blue-brain-ppt - Essential Trai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44" name="Picture 4" descr="blue-brain-ppt - Essential Trai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5064"/>
            <a:ext cx="267158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455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 smtClean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3773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Database</a:t>
            </a: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The dataset of this study is downloaded from </a:t>
            </a:r>
            <a:r>
              <a:rPr lang="en-IN" sz="2000" b="1" dirty="0" err="1" smtClean="0">
                <a:solidFill>
                  <a:schemeClr val="accent2">
                    <a:lumMod val="50000"/>
                  </a:schemeClr>
                </a:solidFill>
              </a:rPr>
              <a:t>BrainWeb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, which is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acquired from the McConnell Brain Imaging </a:t>
            </a:r>
            <a:r>
              <a:rPr lang="en-IN" sz="2000" dirty="0" err="1">
                <a:solidFill>
                  <a:schemeClr val="accent2">
                    <a:lumMod val="50000"/>
                  </a:schemeClr>
                </a:solidFill>
              </a:rPr>
              <a:t>Center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 of the Montreal Neurological Institute, McGill University . </a:t>
            </a:r>
            <a:endParaRPr lang="en-IN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	This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database contains a collection of realistic MRI data generated by an MRI simulator. It encompasses various parameters such as variations in slice thickness, noise levels, and intensity non-uniformity (INU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).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	As the </a:t>
            </a:r>
            <a:r>
              <a:rPr lang="en-IN" sz="2000" b="1" dirty="0" smtClean="0">
                <a:solidFill>
                  <a:schemeClr val="accent2">
                    <a:lumMod val="50000"/>
                  </a:schemeClr>
                </a:solidFill>
              </a:rPr>
              <a:t>“Ground Truth” ,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I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utilize the discrete anatomical model, which assigns class labels (0=Background, 1=CSF, 2=Grey Matter, 3=White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Matter etc..) to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each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voxel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IN" sz="20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556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dataset in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my work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consists of 11 T1-weighted MRI volumes on normal brain, each yielding  51 images of dimensions 181 pixels by 217 pixels, intentionally manipulated with varying noise and intensity non-uniformity (INU) levels , as meticulously delineated in </a:t>
            </a: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the table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</a:rPr>
              <a:t>below -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234459"/>
              </p:ext>
            </p:extLst>
          </p:nvPr>
        </p:nvGraphicFramePr>
        <p:xfrm>
          <a:off x="467544" y="3933056"/>
          <a:ext cx="8229600" cy="175983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5866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Volume 1 (%)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Volume 2 (%)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3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Volume 4 (%)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5(%)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6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7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8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9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10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Volume 11 (%)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866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Noise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3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3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5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5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7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7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9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9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866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INU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40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40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40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314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80927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Data Extraction: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	At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first, I extracted the data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from RAWB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files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into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PGM files, and further transformed them into JPEG format for visualization and analysis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Pre-Processing: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	Pre-processing brain MR images is fundamental for quality assurance in quantitative analysis, involving operations to enhance quality and remove non-brain tissues, laying the foundation for accurate segmentation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Skull- stripping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Normalization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3888" y="4336535"/>
            <a:ext cx="1722120" cy="2064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5482952" y="5445224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6216" y="4336536"/>
            <a:ext cx="1722120" cy="2064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6017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6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Segmentation: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Then I use RBFNN for segmenting brain MRI volumes into white matter, grey matter, and cerebrospinal fluid (CSF), accommodating variations in noise and intensity non-uniformity (INU) percentages across multiple volumes, ensuring comprehensive analysis and reliable segmentation results across diverse imaging conditions.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Split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datasets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Standardization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Training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Evaluation </a:t>
            </a:r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067944" y="3784436"/>
            <a:ext cx="4026659" cy="24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28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Evaluation Metrics:</a:t>
                </a:r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In 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this experiment, I utilized </a:t>
                </a:r>
                <a:r>
                  <a:rPr lang="en-IN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Accuracy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, </a:t>
                </a:r>
                <a:r>
                  <a:rPr lang="en-IN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</a:t>
                </a:r>
                <a:r>
                  <a:rPr lang="en-IN" sz="1800" b="1" baseline="-25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r>
                  <a:rPr lang="en-IN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Score 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and </a:t>
                </a:r>
                <a:r>
                  <a:rPr lang="en-IN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MSE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(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Mean Squared Error) as </a:t>
                </a:r>
                <a:r>
                  <a:rPr lang="en-IN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‘loss’ 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for evaluation. 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To 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calculate accuracy and 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</a:t>
                </a:r>
                <a:r>
                  <a:rPr lang="en-IN" sz="1800" baseline="-25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score, </a:t>
                </a:r>
                <a:r>
                  <a:rPr lang="en-IN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Precision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 and </a:t>
                </a:r>
                <a:r>
                  <a:rPr lang="en-IN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Recall</a:t>
                </a: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 must be computed first. Precision and Recall can be determined using the equations mentioned below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𝑃𝑟𝑒𝑐𝑖𝑠𝑖𝑜𝑛</m:t>
                      </m:r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𝑇𝑃</m:t>
                          </m:r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IN" sz="28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lvl="1"/>
                <a:endParaRPr lang="en-US" sz="2800" b="1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𝑅𝑒𝑐𝑎𝑙𝑙</m:t>
                      </m:r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𝑇𝑃</m:t>
                          </m:r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Here, 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r>
                  <a:rPr lang="en-US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TP-</a:t>
                </a:r>
                <a:r>
                  <a:rPr lang="en-US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True Positive (Model has predicted Positive class whether it is actually </a:t>
                </a: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positive)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r>
                  <a:rPr lang="en-US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FP-</a:t>
                </a:r>
                <a:r>
                  <a:rPr lang="en-US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1700" dirty="0">
                    <a:solidFill>
                      <a:schemeClr val="accent2">
                        <a:lumMod val="50000"/>
                      </a:schemeClr>
                    </a:solidFill>
                  </a:rPr>
                  <a:t>False Positive (Model has predicted Positive class whether it is actually negative) and </a:t>
                </a:r>
                <a:endParaRPr lang="en-IN" sz="17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en-IN" sz="1800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r>
                  <a:rPr lang="en-IN" sz="18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FN-</a:t>
                </a:r>
                <a:r>
                  <a:rPr lang="en-IN" sz="18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17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False </a:t>
                </a:r>
                <a:r>
                  <a:rPr lang="en-IN" sz="1700" dirty="0">
                    <a:solidFill>
                      <a:schemeClr val="accent2">
                        <a:lumMod val="50000"/>
                      </a:schemeClr>
                    </a:solidFill>
                  </a:rPr>
                  <a:t>Negative (Model has predicted Negative class whether it is actually positive) </a:t>
                </a:r>
                <a:endParaRPr lang="en-US" sz="17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0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447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:r>
                  <a:rPr lang="en-IN" sz="2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Accuracy and F</a:t>
                </a:r>
                <a:r>
                  <a:rPr lang="en-IN" sz="2200" baseline="-25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r>
                  <a:rPr lang="en-IN" sz="2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Score can be computed using the equation mentioned below –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𝐴𝑐𝑐𝑢𝑟𝑎𝑐𝑦</m:t>
                      </m:r>
                      <m:r>
                        <a:rPr lang="en-IN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 = 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𝑇𝑜𝑡𝑎𝑙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𝑁𝑢𝑚𝑏𝑒𝑟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𝐴𝑐𝑡𝑢𝑎𝑙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𝑃𝑜𝑠𝑖𝑡𝑖𝑣𝑒𝑠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1 </m:t>
                          </m:r>
                        </m:sub>
                      </m:sSub>
                      <m:r>
                        <a:rPr lang="en-IN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𝑆𝑐𝑜𝑟𝑒</m:t>
                      </m:r>
                      <m:r>
                        <a:rPr lang="en-IN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2×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𝑃𝑟𝑒𝑐𝑖𝑠𝑖𝑜𝑛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×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𝑅𝑒𝑐𝑎𝑙𝑙</m:t>
                          </m:r>
                        </m:num>
                        <m:den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𝑃𝑟𝑒𝑐𝑖𝑠𝑖𝑜𝑛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 +</m:t>
                          </m:r>
                          <m:r>
                            <a:rPr lang="en-IN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 </a:t>
                </a:r>
              </a:p>
              <a:p>
                <a:pPr marL="0" indent="0">
                  <a:buNone/>
                </a:pP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Accuracy </a:t>
                </a:r>
                <a:r>
                  <a:rPr lang="en-IN" sz="2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and F</a:t>
                </a:r>
                <a:r>
                  <a:rPr lang="en-IN" sz="2200" baseline="-25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r>
                  <a:rPr lang="en-IN" sz="2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Score both lie between [0,1], </a:t>
                </a:r>
                <a:r>
                  <a:rPr lang="en-IN" sz="2200" b="1" dirty="0">
                    <a:solidFill>
                      <a:schemeClr val="accent2">
                        <a:lumMod val="50000"/>
                      </a:schemeClr>
                    </a:solidFill>
                  </a:rPr>
                  <a:t>higher the values </a:t>
                </a: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better Recognition has been done.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70" r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707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/>
              <a:t>Experiments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2816"/>
                <a:ext cx="8229600" cy="435334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IN" sz="2100" dirty="0">
                    <a:solidFill>
                      <a:schemeClr val="accent2">
                        <a:lumMod val="50000"/>
                      </a:schemeClr>
                    </a:solidFill>
                  </a:rPr>
                  <a:t>During model training, </a:t>
                </a:r>
                <a:r>
                  <a:rPr lang="en-IN" sz="2100" b="1" dirty="0">
                    <a:solidFill>
                      <a:schemeClr val="accent2">
                        <a:lumMod val="50000"/>
                      </a:schemeClr>
                    </a:solidFill>
                  </a:rPr>
                  <a:t>Mean Squared Error </a:t>
                </a:r>
                <a:r>
                  <a:rPr lang="en-IN" sz="2100" dirty="0">
                    <a:solidFill>
                      <a:schemeClr val="accent2">
                        <a:lumMod val="50000"/>
                      </a:schemeClr>
                    </a:solidFill>
                  </a:rPr>
                  <a:t>(MSE) served as the </a:t>
                </a:r>
                <a:r>
                  <a:rPr lang="en-IN" sz="2100" b="1" dirty="0">
                    <a:solidFill>
                      <a:schemeClr val="accent2">
                        <a:lumMod val="50000"/>
                      </a:schemeClr>
                    </a:solidFill>
                  </a:rPr>
                  <a:t>loss </a:t>
                </a:r>
                <a:r>
                  <a:rPr lang="en-IN" sz="21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function</a:t>
                </a:r>
                <a:r>
                  <a:rPr lang="en-IN" sz="2100" dirty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  <a:r>
                  <a:rPr lang="en-IN" sz="21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2100" dirty="0">
                    <a:solidFill>
                      <a:schemeClr val="accent2">
                        <a:lumMod val="50000"/>
                      </a:schemeClr>
                    </a:solidFill>
                  </a:rPr>
                  <a:t>MSE calculates the average squared difference between predicted and actual values. Its range is [0.0, 1.0], with values </a:t>
                </a:r>
                <a:r>
                  <a:rPr lang="en-IN" sz="2100" b="1" dirty="0">
                    <a:solidFill>
                      <a:schemeClr val="accent2">
                        <a:lumMod val="50000"/>
                      </a:schemeClr>
                    </a:solidFill>
                  </a:rPr>
                  <a:t>closer to </a:t>
                </a:r>
                <a:r>
                  <a:rPr lang="en-IN" sz="21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0 </a:t>
                </a:r>
                <a:r>
                  <a:rPr lang="en-IN" sz="2100" dirty="0">
                    <a:solidFill>
                      <a:schemeClr val="accent2">
                        <a:lumMod val="50000"/>
                      </a:schemeClr>
                    </a:solidFill>
                  </a:rPr>
                  <a:t>indicating better performance</a:t>
                </a:r>
                <a:r>
                  <a:rPr lang="en-IN" sz="21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IN" sz="21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The 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formula for calculating MSE is as follows</a:t>
                </a: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IN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𝑀𝑆𝐸</m:t>
                      </m:r>
                      <m:r>
                        <a:rPr lang="en-IN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IN" sz="2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IN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IN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sz="28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28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IN" sz="28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IN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Where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:	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 is the number of samples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 is the true label for sample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IN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I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is the predicted label for sample </a:t>
                </a:r>
                <a:r>
                  <a:rPr lang="en-IN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2816"/>
                <a:ext cx="8229600" cy="4353347"/>
              </a:xfrm>
              <a:blipFill rotWithShape="1">
                <a:blip r:embed="rId2"/>
                <a:stretch>
                  <a:fillRect l="-741" t="-700" r="-741" b="-11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83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7200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Experiment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Results with Different Data Partitioning Ratios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–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Dataset- 70% Train, 15% Validation, 15% Test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:-</a:t>
            </a:r>
          </a:p>
          <a:p>
            <a:pPr marL="0" indent="0" algn="ctr">
              <a:spcAft>
                <a:spcPts val="600"/>
              </a:spcAft>
              <a:buNone/>
            </a:pPr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IN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7056784" cy="467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576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32048"/>
          </a:xfrm>
        </p:spPr>
        <p:txBody>
          <a:bodyPr/>
          <a:lstStyle/>
          <a:p>
            <a:pPr marL="0" indent="0" algn="ctr">
              <a:buNone/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Dataset-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60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% Train,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20%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Validation,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20%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Test :-</a:t>
            </a: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7025603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123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32048"/>
          </a:xfrm>
        </p:spPr>
        <p:txBody>
          <a:bodyPr/>
          <a:lstStyle/>
          <a:p>
            <a:pPr marL="0" indent="0" algn="ctr">
              <a:buNone/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Dataset- 5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% Train,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25%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Validation,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25%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Test :-</a:t>
            </a:r>
          </a:p>
          <a:p>
            <a:endParaRPr lang="en-I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6984777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781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204864"/>
            <a:ext cx="6984776" cy="331236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Proposed Method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Experiments &amp; Results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Conclusion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References</a:t>
            </a:r>
          </a:p>
          <a:p>
            <a:endParaRPr lang="en-US" sz="4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187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20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Dataset- 4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% Train, 3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0%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Validation, 3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0%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Test :-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72" y="1844824"/>
            <a:ext cx="6923104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337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20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Dataset-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% Train,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35%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Validation,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35%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Test :-</a:t>
            </a:r>
          </a:p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844824"/>
            <a:ext cx="6984777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737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16832"/>
            <a:ext cx="3100547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381" y="4113076"/>
            <a:ext cx="2592288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6824" y="4110199"/>
            <a:ext cx="2618154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6175" y="4095302"/>
            <a:ext cx="2598008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(slice- 62) from volume – 1(0,0)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406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46172"/>
            <a:ext cx="3100547" cy="181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557" y="4131348"/>
            <a:ext cx="2592000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3942" y="4122759"/>
            <a:ext cx="2592000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176" y="4122759"/>
            <a:ext cx="2592000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</a:t>
            </a:r>
            <a:r>
              <a:rPr lang="en-IN" b="1" dirty="0" smtClean="0"/>
              <a:t>73) </a:t>
            </a:r>
            <a:r>
              <a:rPr lang="en-IN" b="1" dirty="0"/>
              <a:t>from volume – </a:t>
            </a:r>
            <a:r>
              <a:rPr lang="en-IN" b="1" dirty="0" smtClean="0"/>
              <a:t>3(1,40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764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46172"/>
            <a:ext cx="3100547" cy="181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557" y="4113076"/>
            <a:ext cx="2592000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3942" y="4120523"/>
            <a:ext cx="2592000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0216" y="4113076"/>
            <a:ext cx="2592000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</a:t>
            </a:r>
            <a:r>
              <a:rPr lang="en-IN" b="1" dirty="0" smtClean="0"/>
              <a:t>85) </a:t>
            </a:r>
            <a:r>
              <a:rPr lang="en-IN" b="1" dirty="0"/>
              <a:t>from volume – </a:t>
            </a:r>
            <a:r>
              <a:rPr lang="en-IN" b="1" dirty="0" smtClean="0"/>
              <a:t>4(3,20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719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46172"/>
            <a:ext cx="3100547" cy="181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669" y="4113076"/>
            <a:ext cx="2592000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0047" y="4119343"/>
            <a:ext cx="2592000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4752" y="4122759"/>
            <a:ext cx="2592000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</a:t>
            </a:r>
            <a:r>
              <a:rPr lang="en-IN" b="1" dirty="0" smtClean="0"/>
              <a:t>92</a:t>
            </a:r>
            <a:r>
              <a:rPr lang="en-IN" b="1" dirty="0"/>
              <a:t>) from volume – </a:t>
            </a:r>
            <a:r>
              <a:rPr lang="en-IN" b="1" dirty="0" smtClean="0"/>
              <a:t>6(5,20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62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46172"/>
            <a:ext cx="3100546" cy="181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669" y="4113076"/>
            <a:ext cx="2592000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3942" y="4110199"/>
            <a:ext cx="2592000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4471" y="4095302"/>
            <a:ext cx="2592000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</a:t>
            </a:r>
            <a:r>
              <a:rPr lang="en-IN" b="1" dirty="0" smtClean="0"/>
              <a:t>98) </a:t>
            </a:r>
            <a:r>
              <a:rPr lang="en-IN" b="1" dirty="0"/>
              <a:t>from volume – </a:t>
            </a:r>
            <a:r>
              <a:rPr lang="en-IN" b="1" dirty="0" smtClean="0"/>
              <a:t>9(7,40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398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669" y="1946172"/>
            <a:ext cx="3100546" cy="181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429" y="4120524"/>
            <a:ext cx="2592000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3942" y="4120523"/>
            <a:ext cx="2592000" cy="136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1311" y="4105627"/>
            <a:ext cx="2592000" cy="13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403648" y="573325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The original  and the predicted masks of a random slice (slice- </a:t>
            </a:r>
            <a:r>
              <a:rPr lang="en-IN" b="1" dirty="0" smtClean="0"/>
              <a:t>108) </a:t>
            </a:r>
            <a:r>
              <a:rPr lang="en-IN" b="1" dirty="0"/>
              <a:t>from volume – </a:t>
            </a:r>
            <a:r>
              <a:rPr lang="en-IN" b="1" dirty="0" smtClean="0"/>
              <a:t>11(9,40</a:t>
            </a:r>
            <a:r>
              <a:rPr lang="en-IN" b="1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5502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Medical image segmentation is vital for visualization, diagnosis, and treatment planning in clinical settings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Ongoing advancements in medical models lead to new segmentation challenges and the need for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new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techniques.</a:t>
            </a:r>
          </a:p>
          <a:p>
            <a:pPr>
              <a:spcAft>
                <a:spcPts val="600"/>
              </a:spcAft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This  project highlights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the effectiveness of Radial Basis Function Neural Network (RBFNN) for accurate brain MRI segmentation, delineating structures like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CSF,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grey matter, and white matter with promising outcomes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RBFNN's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ability to identify patterns enables precise segmentation, while future research may explore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other ML and Deep Learning methods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like CNNs.</a:t>
            </a:r>
          </a:p>
          <a:p>
            <a:pPr>
              <a:spcAft>
                <a:spcPts val="600"/>
              </a:spcAft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It is important to acknowledge that the proposed algorithm is not without challenges. The increased complexity and computational requirements may lead to longer processing times.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 Despite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computational challenges, RBFNN advancements offer hope for improved efficiency.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Ultimately,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this study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demonstrates the effectiveness of RBFNN in brain MRI segmentation, contributing to the understanding of neuroanatomy and supporting clinical diagnosis and therapy planning for neurological illnesses. </a:t>
            </a:r>
          </a:p>
        </p:txBody>
      </p:sp>
    </p:spTree>
    <p:extLst>
      <p:ext uri="{BB962C8B-B14F-4D97-AF65-F5344CB8AC3E}">
        <p14:creationId xmlns:p14="http://schemas.microsoft.com/office/powerpoint/2010/main" val="725556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785395"/>
          </a:xfrm>
        </p:spPr>
        <p:txBody>
          <a:bodyPr>
            <a:normAutofit fontScale="92500" lnSpcReduction="2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Sing, J. K., D. K.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2"/>
              </a:rPr>
              <a:t>Basu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, M.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2"/>
              </a:rPr>
              <a:t>Nasipuri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, and M.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2"/>
              </a:rPr>
              <a:t>Kundu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. "Self-adaptive RBF neural network-based segmentation of medical images of the brain." In Proceedings of 2005 International Conference on Intelligent Sensing and Information Processing, 2005., pp. 447-452. IEEE, 2005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.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err="1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Hyunseok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3"/>
              </a:rPr>
              <a:t>Seo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,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3"/>
              </a:rPr>
              <a:t>Masoud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3"/>
              </a:rPr>
              <a:t>Badiei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3"/>
              </a:rPr>
              <a:t>Khuzani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, Varun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3"/>
              </a:rPr>
              <a:t>Vasudevan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, Charles Huang,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3"/>
              </a:rPr>
              <a:t>Hongyi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 Ren,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3"/>
              </a:rPr>
              <a:t>Ruoxiu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 Xiao, Xiao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3"/>
              </a:rPr>
              <a:t>Jia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, Lei Xing1, “Machine Learning Techniques for Biomedical Image Segmentation: An Overview of Technical Aspects and Introduction to State-of-Art Applications”, Med Phys. 2020 Jun; 47(5): e148–e167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.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4"/>
              </a:rPr>
              <a:t>Slabaugh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, Greg,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4"/>
              </a:rPr>
              <a:t>Quynh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4"/>
              </a:rPr>
              <a:t>Dinh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, and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4"/>
              </a:rPr>
              <a:t>Gozde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4"/>
              </a:rPr>
              <a:t>Unal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. "A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  <a:hlinkClick r:id="rId4"/>
              </a:rPr>
              <a:t>variational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4"/>
              </a:rPr>
              <a:t> approach to the evolution of radial basis functions for image segmentation." In 2007 IEEE Conference on Computer Vision and Pattern Recognition, pp. 1-8. IEEE, 2007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.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5"/>
              </a:rPr>
              <a:t>https://en.wikipedia.org/wiki/Radial_basis_function_network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accent2">
                    <a:lumMod val="50000"/>
                  </a:schemeClr>
                </a:solidFill>
                <a:hlinkClick r:id="rId6"/>
              </a:rPr>
              <a:t>https://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  <a:hlinkClick r:id="rId6"/>
              </a:rPr>
              <a:t>www.educative.io/answers/what-are-radial-basis-function-neural-networks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0"/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875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brain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, as the central nervous system controlling speech, memory, cognition, and movement, faces increasing threats from diseases due to stress, lifestyle, injuries, and aging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Magnetic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Resonance Imaging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MRI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) is a cutting-edge, non-invasive technique for precisely visualizing the shape and function of brain tissues to diagnose brain illnesses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Image segmentation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in brain MRIs is crucial for applications such as surgical planning, brain tissue classification, and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</a:rPr>
              <a:t>tumor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detection.</a:t>
            </a:r>
          </a:p>
          <a:p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Brain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MRI segmentation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involves dividing an MRI scan into distinct structures like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white matter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IN" sz="1800" b="1" dirty="0" err="1">
                <a:solidFill>
                  <a:schemeClr val="accent2">
                    <a:lumMod val="50000"/>
                  </a:schemeClr>
                </a:solidFill>
              </a:rPr>
              <a:t>gray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 matter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</a:rPr>
              <a:t>CSF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 (cerebrospinal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fluid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),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and regions such as the cortex, ventricles, or </a:t>
            </a:r>
            <a:r>
              <a:rPr lang="en-IN" sz="1800" dirty="0" err="1">
                <a:solidFill>
                  <a:schemeClr val="accent2">
                    <a:lumMod val="50000"/>
                  </a:schemeClr>
                </a:solidFill>
              </a:rPr>
              <a:t>tumors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To make brain MRI segmentation more accurate when the structure varies, researchers use different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methods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. These range from basic image processing to more advanced machine learning and deep learning techniques.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466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420888"/>
            <a:ext cx="8229600" cy="1672208"/>
          </a:xfrm>
        </p:spPr>
        <p:txBody>
          <a:bodyPr/>
          <a:lstStyle/>
          <a:p>
            <a:r>
              <a:rPr lang="en-US" sz="10000" dirty="0" smtClean="0"/>
              <a:t>Thank You</a:t>
            </a:r>
            <a:endParaRPr lang="en-IN" sz="10000" dirty="0"/>
          </a:p>
        </p:txBody>
      </p:sp>
    </p:spTree>
    <p:extLst>
      <p:ext uri="{BB962C8B-B14F-4D97-AF65-F5344CB8AC3E}">
        <p14:creationId xmlns:p14="http://schemas.microsoft.com/office/powerpoint/2010/main" val="2951829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19256" cy="119675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9588" y="1700808"/>
            <a:ext cx="180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77072"/>
            <a:ext cx="163102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148" y="4077072"/>
            <a:ext cx="163102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32" y="4060928"/>
            <a:ext cx="163102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664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24136"/>
          </a:xfrm>
        </p:spPr>
        <p:txBody>
          <a:bodyPr/>
          <a:lstStyle/>
          <a:p>
            <a:r>
              <a:rPr lang="en-US" dirty="0" smtClean="0"/>
              <a:t>Proposed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728192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In this project, a </a:t>
            </a:r>
            <a:r>
              <a:rPr lang="en-IN" sz="1800" b="1" dirty="0">
                <a:solidFill>
                  <a:schemeClr val="accent2">
                    <a:lumMod val="50000"/>
                  </a:schemeClr>
                </a:solidFill>
              </a:rPr>
              <a:t>Radial Basis Function Neural Network (RBFNN)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is employed specifically for the segmentation of brain MR images into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WM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, GM, 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and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CSF </a:t>
            </a:r>
            <a:r>
              <a:rPr lang="en-IN" sz="1800" dirty="0" smtClean="0">
                <a:solidFill>
                  <a:schemeClr val="accent2">
                    <a:lumMod val="50000"/>
                  </a:schemeClr>
                </a:solidFill>
              </a:rPr>
              <a:t>regions</a:t>
            </a:r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sz="1800" dirty="0">
                <a:solidFill>
                  <a:schemeClr val="accent2">
                    <a:lumMod val="50000"/>
                  </a:schemeClr>
                </a:solidFill>
              </a:rPr>
              <a:t>A radial basis function (RBF) neural network is a type of artificial neural network that uses radial basis functions as activation functions. </a:t>
            </a:r>
            <a:endParaRPr lang="en-IN" sz="18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696" y="3284984"/>
            <a:ext cx="5544616" cy="30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0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/>
              <a:t>Proposed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>
            <a:normAutofit fontScale="85000" lnSpcReduction="10000"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The network consists of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three layers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: an input layer, a hidden layer with radial basis functions, and an output layer. 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636912"/>
            <a:ext cx="2808312" cy="3960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5268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/>
              <a:t>Proposed Method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n-IN" sz="2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The RBF network is a fully interconnected feed- forward network with </a:t>
                </a:r>
                <a:r>
                  <a:rPr lang="en-IN" sz="20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one hidden layer</a:t>
                </a:r>
                <a:r>
                  <a:rPr lang="en-IN" sz="2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. It can be mathematically described as 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0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IN" sz="30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den>
                      </m:f>
                      <m:r>
                        <a:rPr lang="en-IN" sz="30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𝑚</m:t>
                          </m:r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IN" sz="3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3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IN" sz="3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𝑚𝑗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𝛷</m:t>
                          </m:r>
                        </m:e>
                        <m:sub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IN" sz="30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IN" sz="3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N" sz="30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Where, </a:t>
                </a:r>
                <a:endParaRPr lang="en-IN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9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 sz="19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is the activation of the </a:t>
                </a: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j-</a:t>
                </a:r>
                <a:r>
                  <a:rPr lang="en-IN" sz="19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th</a:t>
                </a: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output neuron, </a:t>
                </a:r>
              </a:p>
              <a:p>
                <a:pPr marL="400050" lvl="1" indent="0">
                  <a:buNone/>
                </a:pP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IN" sz="19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IN" sz="1900" b="1" dirty="0">
                    <a:solidFill>
                      <a:schemeClr val="accent2">
                        <a:lumMod val="50000"/>
                      </a:schemeClr>
                    </a:solidFill>
                  </a:rPr>
                  <a:t>  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is the number of hidden neurons,</a:t>
                </a:r>
              </a:p>
              <a:p>
                <a:pPr marL="400050" lvl="1" indent="0">
                  <a:buNone/>
                </a:pP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9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IN" sz="19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𝒎𝒋</m:t>
                        </m:r>
                      </m:sub>
                    </m:sSub>
                  </m:oMath>
                </a14:m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  is the weight between </a:t>
                </a: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m-</a:t>
                </a:r>
                <a:r>
                  <a:rPr lang="en-IN" sz="19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th</a:t>
                </a: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hidden and j-</a:t>
                </a:r>
                <a:r>
                  <a:rPr lang="en-IN" sz="1900" dirty="0" err="1">
                    <a:solidFill>
                      <a:schemeClr val="accent2">
                        <a:lumMod val="50000"/>
                      </a:schemeClr>
                    </a:solidFill>
                  </a:rPr>
                  <a:t>th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 output neuron and </a:t>
                </a:r>
                <a:endParaRPr lang="en-IN" sz="19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400050" lvl="1" indent="0">
                  <a:buNone/>
                </a:pP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19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is </a:t>
                </a:r>
                <a:r>
                  <a:rPr lang="en-IN" sz="1900" dirty="0">
                    <a:solidFill>
                      <a:schemeClr val="accent2">
                        <a:lumMod val="50000"/>
                      </a:schemeClr>
                    </a:solidFill>
                  </a:rPr>
                  <a:t>the bias term</a:t>
                </a:r>
                <a:r>
                  <a:rPr lang="en-IN" sz="19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.</a:t>
                </a: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964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/>
              <a:t>Proposed Method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n-IN" sz="2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The output of hidden layer neuron is usually generated by a </a:t>
                </a:r>
                <a:r>
                  <a:rPr lang="en-IN" sz="2000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Gaussian function </a:t>
                </a:r>
                <a:r>
                  <a:rPr lang="en-IN" sz="20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as follows:</a:t>
                </a:r>
              </a:p>
              <a:p>
                <a:pPr marL="0" indent="0" algn="ctr">
                  <a:buNone/>
                </a:pP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5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350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IN" sz="35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IN" sz="35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  </m:t>
                        </m:r>
                      </m:sub>
                    </m:sSub>
                    <m:r>
                      <a:rPr lang="en-IN" sz="35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= </m:t>
                    </m:r>
                    <m:func>
                      <m:funcPr>
                        <m:ctrlPr>
                          <a:rPr lang="en-IN" sz="35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50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exp</m:t>
                        </m:r>
                      </m:fName>
                      <m:e>
                        <m:r>
                          <a:rPr lang="en-IN" sz="35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35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35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− ||</m:t>
                                    </m:r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𝜇</m:t>
                                    </m:r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||</m:t>
                                    </m:r>
                                  </m:e>
                                  <m:sup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IN" sz="35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IN" sz="35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Here</a:t>
                </a:r>
                <a:r>
                  <a:rPr lang="en-IN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IN" sz="2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 represents the input vector,</a:t>
                </a:r>
                <a:endParaRPr lang="en-IN" sz="22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IN" sz="2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µ</m:t>
                    </m:r>
                  </m:oMath>
                </a14:m>
                <a:r>
                  <a:rPr lang="en-IN" sz="2200" baseline="-25000" dirty="0">
                    <a:solidFill>
                      <a:schemeClr val="accent2">
                        <a:lumMod val="50000"/>
                      </a:schemeClr>
                    </a:solidFill>
                  </a:rPr>
                  <a:t>  </a:t>
                </a: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is the fixed </a:t>
                </a:r>
                <a:r>
                  <a:rPr lang="en-IN" sz="2200" dirty="0" err="1">
                    <a:solidFill>
                      <a:schemeClr val="accent2">
                        <a:lumMod val="50000"/>
                      </a:schemeClr>
                    </a:solidFill>
                  </a:rPr>
                  <a:t>center</a:t>
                </a: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 position and	</a:t>
                </a:r>
                <a:endParaRPr lang="en-IN" sz="2200" dirty="0" smtClean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2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IN" sz="2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  represents the fixed width of the m-</a:t>
                </a:r>
                <a:r>
                  <a:rPr lang="en-IN" sz="2200" dirty="0" err="1">
                    <a:solidFill>
                      <a:schemeClr val="accent2">
                        <a:lumMod val="50000"/>
                      </a:schemeClr>
                    </a:solidFill>
                  </a:rPr>
                  <a:t>th</a:t>
                </a: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  </a:t>
                </a:r>
                <a:r>
                  <a:rPr lang="en-IN" sz="22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hidden </a:t>
                </a:r>
                <a:r>
                  <a:rPr lang="en-IN" sz="2200" dirty="0">
                    <a:solidFill>
                      <a:schemeClr val="accent2">
                        <a:lumMod val="50000"/>
                      </a:schemeClr>
                    </a:solidFill>
                  </a:rPr>
                  <a:t>layer neuron.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833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dirty="0"/>
              <a:t>Proposed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</a:rPr>
              <a:t>Radial basis function networks (RBFNs) work by comparing the input to known examples from the training data to classify it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solidFill>
                  <a:schemeClr val="accent2">
                    <a:lumMod val="50000"/>
                  </a:schemeClr>
                </a:solidFill>
              </a:rPr>
              <a:t>Here’s a simplified explanation of how it works: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RBFNs process input vectors through an input layer.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RBF neurons in the hidden layer assess input proximity using Gaussian functions based on neuron </a:t>
            </a:r>
            <a:r>
              <a:rPr lang="en-IN" sz="1900" dirty="0" err="1">
                <a:solidFill>
                  <a:schemeClr val="accent2">
                    <a:lumMod val="50000"/>
                  </a:schemeClr>
                </a:solidFill>
              </a:rPr>
              <a:t>centers</a:t>
            </a: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Hidden layer outputs are integrated in the output layer.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dirty="0" smtClean="0">
                <a:solidFill>
                  <a:schemeClr val="accent2">
                    <a:lumMod val="50000"/>
                  </a:schemeClr>
                </a:solidFill>
              </a:rPr>
              <a:t>Classification </a:t>
            </a: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is achieved by computing weighted sums of hidden layer outputs.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900" dirty="0">
                <a:solidFill>
                  <a:schemeClr val="accent2">
                    <a:lumMod val="50000"/>
                  </a:schemeClr>
                </a:solidFill>
              </a:rPr>
              <a:t>The final output represents the input's classification</a:t>
            </a:r>
            <a:r>
              <a:rPr lang="en-IN" sz="19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708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</TotalTime>
  <Words>1140</Words>
  <Application>Microsoft Office PowerPoint</Application>
  <PresentationFormat>On-screen Show (4:3)</PresentationFormat>
  <Paragraphs>181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Executive</vt:lpstr>
      <vt:lpstr>Brain MR Image Segmentation using RBF Neural Network</vt:lpstr>
      <vt:lpstr>Overview</vt:lpstr>
      <vt:lpstr>Introduction</vt:lpstr>
      <vt:lpstr>Introduction</vt:lpstr>
      <vt:lpstr>Proposed Method</vt:lpstr>
      <vt:lpstr>Proposed Method</vt:lpstr>
      <vt:lpstr>Proposed Method</vt:lpstr>
      <vt:lpstr>Proposed Method</vt:lpstr>
      <vt:lpstr>Proposed Method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References</vt:lpstr>
      <vt:lpstr>Thank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MR Image Segmentation using RBF</dc:title>
  <dc:creator>Shruti Pathak</dc:creator>
  <cp:lastModifiedBy>Shruti Pathak</cp:lastModifiedBy>
  <cp:revision>71</cp:revision>
  <dcterms:created xsi:type="dcterms:W3CDTF">2024-05-30T07:33:29Z</dcterms:created>
  <dcterms:modified xsi:type="dcterms:W3CDTF">2024-06-02T14:48:10Z</dcterms:modified>
</cp:coreProperties>
</file>