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>
        <p:scale>
          <a:sx n="89" d="100"/>
          <a:sy n="89" d="100"/>
        </p:scale>
        <p:origin x="-1258" y="1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2CD3-05C8-439D-AFC2-D19A1F34FE0D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7FC3-2E58-4805-8F53-28693F9F94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2CD3-05C8-439D-AFC2-D19A1F34FE0D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7FC3-2E58-4805-8F53-28693F9F94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2CD3-05C8-439D-AFC2-D19A1F34FE0D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7FC3-2E58-4805-8F53-28693F9F944C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2CD3-05C8-439D-AFC2-D19A1F34FE0D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7FC3-2E58-4805-8F53-28693F9F944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2CD3-05C8-439D-AFC2-D19A1F34FE0D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7FC3-2E58-4805-8F53-28693F9F94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2CD3-05C8-439D-AFC2-D19A1F34FE0D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7FC3-2E58-4805-8F53-28693F9F944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2CD3-05C8-439D-AFC2-D19A1F34FE0D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7FC3-2E58-4805-8F53-28693F9F94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2CD3-05C8-439D-AFC2-D19A1F34FE0D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7FC3-2E58-4805-8F53-28693F9F94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2CD3-05C8-439D-AFC2-D19A1F34FE0D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7FC3-2E58-4805-8F53-28693F9F94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2CD3-05C8-439D-AFC2-D19A1F34FE0D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7FC3-2E58-4805-8F53-28693F9F944C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2CD3-05C8-439D-AFC2-D19A1F34FE0D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7FC3-2E58-4805-8F53-28693F9F944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6B42CD3-05C8-439D-AFC2-D19A1F34FE0D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6ED7FC3-2E58-4805-8F53-28693F9F944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white-papers/553/" TargetMode="External"/><Relationship Id="rId2" Type="http://schemas.openxmlformats.org/officeDocument/2006/relationships/hyperlink" Target="https://en.wikipedia.org/wiki/Steganograph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36" y="0"/>
            <a:ext cx="9165736" cy="688310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glow rad="127000">
              <a:schemeClr val="accent1">
                <a:alpha val="50000"/>
              </a:schemeClr>
            </a:glow>
            <a:reflection stA="60000" endPos="0" dist="508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827584" y="816128"/>
            <a:ext cx="74168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 STEGANOGRAPHY</a:t>
            </a:r>
            <a:endParaRPr lang="en-IN" sz="6600" i="1" dirty="0">
              <a:solidFill>
                <a:schemeClr val="accent2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1074" y="3811012"/>
            <a:ext cx="468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bg1">
                    <a:lumMod val="75000"/>
                  </a:schemeClr>
                </a:solidFill>
              </a:rPr>
              <a:t>PRESENTED BY</a:t>
            </a:r>
          </a:p>
          <a:p>
            <a:pPr algn="ctr"/>
            <a:r>
              <a:rPr lang="en-US" sz="3200" i="1" dirty="0" smtClean="0">
                <a:solidFill>
                  <a:schemeClr val="bg1">
                    <a:lumMod val="75000"/>
                  </a:schemeClr>
                </a:solidFill>
              </a:rPr>
              <a:t>SHRUTI PATHAK</a:t>
            </a:r>
          </a:p>
          <a:p>
            <a:pPr algn="ctr"/>
            <a:r>
              <a:rPr lang="en-US" sz="3200" i="1" dirty="0" smtClean="0">
                <a:solidFill>
                  <a:schemeClr val="bg1">
                    <a:lumMod val="75000"/>
                  </a:schemeClr>
                </a:solidFill>
              </a:rPr>
              <a:t>Roll No.- 002210503021</a:t>
            </a:r>
          </a:p>
          <a:p>
            <a:pPr algn="ctr"/>
            <a:r>
              <a:rPr lang="en-US" sz="3200" i="1" dirty="0" smtClean="0">
                <a:solidFill>
                  <a:schemeClr val="bg1">
                    <a:lumMod val="75000"/>
                  </a:schemeClr>
                </a:solidFill>
              </a:rPr>
              <a:t>MCA- 2</a:t>
            </a:r>
            <a:r>
              <a:rPr lang="en-US" sz="3200" i="1" baseline="30000" dirty="0" smtClean="0">
                <a:solidFill>
                  <a:schemeClr val="bg1">
                    <a:lumMod val="75000"/>
                  </a:schemeClr>
                </a:solidFill>
              </a:rPr>
              <a:t>nd</a:t>
            </a:r>
            <a:r>
              <a:rPr lang="en-US" sz="3200" i="1" dirty="0" smtClean="0">
                <a:solidFill>
                  <a:schemeClr val="bg1">
                    <a:lumMod val="75000"/>
                  </a:schemeClr>
                </a:solidFill>
              </a:rPr>
              <a:t> Year 2</a:t>
            </a:r>
            <a:r>
              <a:rPr lang="en-US" sz="3200" i="1" baseline="30000" dirty="0" smtClean="0">
                <a:solidFill>
                  <a:schemeClr val="bg1">
                    <a:lumMod val="75000"/>
                  </a:schemeClr>
                </a:solidFill>
              </a:rPr>
              <a:t>nd</a:t>
            </a:r>
            <a:r>
              <a:rPr lang="en-US" sz="3200" i="1" dirty="0" smtClean="0">
                <a:solidFill>
                  <a:schemeClr val="bg1">
                    <a:lumMod val="75000"/>
                  </a:schemeClr>
                </a:solidFill>
              </a:rPr>
              <a:t> Semester</a:t>
            </a:r>
          </a:p>
          <a:p>
            <a:pPr algn="ctr"/>
            <a:r>
              <a:rPr lang="en-US" sz="3200" i="1" dirty="0" smtClean="0">
                <a:solidFill>
                  <a:schemeClr val="bg1">
                    <a:lumMod val="75000"/>
                  </a:schemeClr>
                </a:solidFill>
              </a:rPr>
              <a:t>Session- 2022 - 2024</a:t>
            </a:r>
          </a:p>
          <a:p>
            <a:pPr algn="ctr"/>
            <a:r>
              <a:rPr lang="en-US" sz="3200" i="1" dirty="0" smtClean="0">
                <a:solidFill>
                  <a:schemeClr val="bg1">
                    <a:lumMod val="75000"/>
                  </a:schemeClr>
                </a:solidFill>
              </a:rPr>
              <a:t>JADAVPUR UNIVERSITY</a:t>
            </a:r>
            <a:endParaRPr lang="en-IN" sz="32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2420888"/>
            <a:ext cx="7452816" cy="3816423"/>
          </a:xfrm>
        </p:spPr>
        <p:txBody>
          <a:bodyPr>
            <a:noAutofit/>
          </a:bodyPr>
          <a:lstStyle/>
          <a:p>
            <a:pPr marR="148590">
              <a:lnSpc>
                <a:spcPct val="140100"/>
              </a:lnSpc>
              <a:spcBef>
                <a:spcPts val="100"/>
              </a:spcBef>
            </a:pPr>
            <a:r>
              <a:rPr lang="en-IN" sz="1600" dirty="0"/>
              <a:t>This technique involves changing the pixel values in an image to embed a secret message. </a:t>
            </a:r>
            <a:endParaRPr lang="en-IN" sz="1600" dirty="0" smtClean="0"/>
          </a:p>
          <a:p>
            <a:pPr marR="148590">
              <a:lnSpc>
                <a:spcPct val="140100"/>
              </a:lnSpc>
              <a:spcBef>
                <a:spcPts val="100"/>
              </a:spcBef>
            </a:pPr>
            <a:r>
              <a:rPr lang="en-IN" sz="1600" spc="60" dirty="0" smtClean="0">
                <a:latin typeface="Times New Roman"/>
                <a:cs typeface="Times New Roman"/>
              </a:rPr>
              <a:t>The</a:t>
            </a:r>
            <a:r>
              <a:rPr lang="en-IN" sz="1600" spc="50" dirty="0" smtClean="0">
                <a:latin typeface="Times New Roman"/>
                <a:cs typeface="Times New Roman"/>
              </a:rPr>
              <a:t> </a:t>
            </a:r>
            <a:r>
              <a:rPr lang="en-IN" sz="1600" spc="50" dirty="0">
                <a:latin typeface="Times New Roman"/>
                <a:cs typeface="Times New Roman"/>
              </a:rPr>
              <a:t>image</a:t>
            </a:r>
            <a:r>
              <a:rPr lang="en-IN" sz="1600" spc="-55" dirty="0">
                <a:latin typeface="Times New Roman"/>
                <a:cs typeface="Times New Roman"/>
              </a:rPr>
              <a:t> </a:t>
            </a:r>
            <a:r>
              <a:rPr lang="en-IN" sz="1600" spc="80" dirty="0">
                <a:latin typeface="Times New Roman"/>
                <a:cs typeface="Times New Roman"/>
              </a:rPr>
              <a:t>compression</a:t>
            </a:r>
            <a:r>
              <a:rPr lang="en-IN" sz="1600" spc="40" dirty="0">
                <a:latin typeface="Times New Roman"/>
                <a:cs typeface="Times New Roman"/>
              </a:rPr>
              <a:t> </a:t>
            </a:r>
            <a:r>
              <a:rPr lang="en-IN" sz="1600" spc="95" dirty="0">
                <a:latin typeface="Times New Roman"/>
                <a:cs typeface="Times New Roman"/>
              </a:rPr>
              <a:t>techniques</a:t>
            </a:r>
            <a:r>
              <a:rPr lang="en-IN" sz="1600" spc="30" dirty="0">
                <a:latin typeface="Times New Roman"/>
                <a:cs typeface="Times New Roman"/>
              </a:rPr>
              <a:t> </a:t>
            </a:r>
            <a:r>
              <a:rPr lang="en-IN" sz="1600" spc="60" dirty="0">
                <a:latin typeface="Times New Roman"/>
                <a:cs typeface="Times New Roman"/>
              </a:rPr>
              <a:t>are</a:t>
            </a:r>
            <a:r>
              <a:rPr lang="en-IN" sz="1600" spc="-55" dirty="0">
                <a:latin typeface="Times New Roman"/>
                <a:cs typeface="Times New Roman"/>
              </a:rPr>
              <a:t> </a:t>
            </a:r>
            <a:r>
              <a:rPr lang="en-IN" sz="1600" spc="30" dirty="0">
                <a:latin typeface="Times New Roman"/>
                <a:cs typeface="Times New Roman"/>
              </a:rPr>
              <a:t>extensively</a:t>
            </a:r>
            <a:r>
              <a:rPr lang="en-IN" sz="1600" spc="100" dirty="0">
                <a:latin typeface="Times New Roman"/>
                <a:cs typeface="Times New Roman"/>
              </a:rPr>
              <a:t> </a:t>
            </a:r>
            <a:r>
              <a:rPr lang="en-IN" sz="1600" spc="85" dirty="0">
                <a:latin typeface="Times New Roman"/>
                <a:cs typeface="Times New Roman"/>
              </a:rPr>
              <a:t>used</a:t>
            </a:r>
            <a:r>
              <a:rPr lang="en-IN" sz="1600" spc="254" dirty="0">
                <a:latin typeface="Times New Roman"/>
                <a:cs typeface="Times New Roman"/>
              </a:rPr>
              <a:t> </a:t>
            </a:r>
            <a:r>
              <a:rPr lang="en-IN" sz="1600" spc="55" dirty="0">
                <a:latin typeface="Times New Roman"/>
                <a:cs typeface="Times New Roman"/>
              </a:rPr>
              <a:t>in</a:t>
            </a:r>
            <a:r>
              <a:rPr lang="en-IN" sz="1600" spc="-140" dirty="0">
                <a:latin typeface="Times New Roman"/>
                <a:cs typeface="Times New Roman"/>
              </a:rPr>
              <a:t> </a:t>
            </a:r>
            <a:r>
              <a:rPr lang="en-IN" sz="1600" spc="35" dirty="0" smtClean="0">
                <a:latin typeface="Times New Roman"/>
                <a:cs typeface="Times New Roman"/>
              </a:rPr>
              <a:t>Steganography. </a:t>
            </a:r>
            <a:r>
              <a:rPr lang="en-IN" sz="1600" spc="-220" dirty="0" smtClean="0">
                <a:latin typeface="Times New Roman"/>
                <a:cs typeface="Times New Roman"/>
              </a:rPr>
              <a:t>T</a:t>
            </a:r>
            <a:r>
              <a:rPr lang="en-IN" sz="1600" spc="-60" dirty="0" smtClean="0">
                <a:latin typeface="Times New Roman"/>
                <a:cs typeface="Times New Roman"/>
              </a:rPr>
              <a:t>w</a:t>
            </a:r>
            <a:r>
              <a:rPr lang="en-IN" sz="1600" dirty="0" smtClean="0">
                <a:latin typeface="Times New Roman"/>
                <a:cs typeface="Times New Roman"/>
              </a:rPr>
              <a:t>o</a:t>
            </a:r>
            <a:r>
              <a:rPr lang="en-IN" sz="1600" spc="-135" dirty="0" smtClean="0">
                <a:latin typeface="Times New Roman"/>
                <a:cs typeface="Times New Roman"/>
              </a:rPr>
              <a:t> </a:t>
            </a:r>
            <a:r>
              <a:rPr lang="en-IN" sz="1600" spc="95" dirty="0">
                <a:latin typeface="Times New Roman"/>
                <a:cs typeface="Times New Roman"/>
              </a:rPr>
              <a:t>t</a:t>
            </a:r>
            <a:r>
              <a:rPr lang="en-IN" sz="1600" spc="90" dirty="0">
                <a:latin typeface="Times New Roman"/>
                <a:cs typeface="Times New Roman"/>
              </a:rPr>
              <a:t>yp</a:t>
            </a:r>
            <a:r>
              <a:rPr lang="en-IN" sz="1600" dirty="0">
                <a:latin typeface="Times New Roman"/>
                <a:cs typeface="Times New Roman"/>
              </a:rPr>
              <a:t>e</a:t>
            </a:r>
            <a:r>
              <a:rPr lang="en-IN" sz="1600" spc="-50" dirty="0">
                <a:latin typeface="Times New Roman"/>
                <a:cs typeface="Times New Roman"/>
              </a:rPr>
              <a:t> </a:t>
            </a:r>
            <a:r>
              <a:rPr lang="en-IN" sz="1600" spc="20" dirty="0">
                <a:latin typeface="Times New Roman"/>
                <a:cs typeface="Times New Roman"/>
              </a:rPr>
              <a:t>o</a:t>
            </a:r>
            <a:r>
              <a:rPr lang="en-IN" sz="1600" dirty="0">
                <a:latin typeface="Times New Roman"/>
                <a:cs typeface="Times New Roman"/>
              </a:rPr>
              <a:t>f</a:t>
            </a:r>
            <a:r>
              <a:rPr lang="en-IN" sz="1600" spc="-20" dirty="0">
                <a:latin typeface="Times New Roman"/>
                <a:cs typeface="Times New Roman"/>
              </a:rPr>
              <a:t> </a:t>
            </a:r>
            <a:r>
              <a:rPr lang="en-IN" sz="1600" spc="95" dirty="0">
                <a:latin typeface="Times New Roman"/>
                <a:cs typeface="Times New Roman"/>
              </a:rPr>
              <a:t>c</a:t>
            </a:r>
            <a:r>
              <a:rPr lang="en-IN" sz="1600" spc="90" dirty="0">
                <a:latin typeface="Times New Roman"/>
                <a:cs typeface="Times New Roman"/>
              </a:rPr>
              <a:t>o</a:t>
            </a:r>
            <a:r>
              <a:rPr lang="en-IN" sz="1600" spc="70" dirty="0">
                <a:latin typeface="Times New Roman"/>
                <a:cs typeface="Times New Roman"/>
              </a:rPr>
              <a:t>m</a:t>
            </a:r>
            <a:r>
              <a:rPr lang="en-IN" sz="1600" spc="90" dirty="0">
                <a:latin typeface="Times New Roman"/>
                <a:cs typeface="Times New Roman"/>
              </a:rPr>
              <a:t>p</a:t>
            </a:r>
            <a:r>
              <a:rPr lang="en-IN" sz="1600" spc="95" dirty="0">
                <a:latin typeface="Times New Roman"/>
                <a:cs typeface="Times New Roman"/>
              </a:rPr>
              <a:t>re</a:t>
            </a:r>
            <a:r>
              <a:rPr lang="en-IN" sz="1600" spc="90" dirty="0">
                <a:latin typeface="Times New Roman"/>
                <a:cs typeface="Times New Roman"/>
              </a:rPr>
              <a:t>ss</a:t>
            </a:r>
            <a:r>
              <a:rPr lang="en-IN" sz="1600" spc="95" dirty="0">
                <a:latin typeface="Times New Roman"/>
                <a:cs typeface="Times New Roman"/>
              </a:rPr>
              <a:t>i</a:t>
            </a:r>
            <a:r>
              <a:rPr lang="en-IN" sz="1600" spc="90" dirty="0">
                <a:latin typeface="Times New Roman"/>
                <a:cs typeface="Times New Roman"/>
              </a:rPr>
              <a:t>o</a:t>
            </a:r>
            <a:r>
              <a:rPr lang="en-IN" sz="1600" dirty="0">
                <a:latin typeface="Times New Roman"/>
                <a:cs typeface="Times New Roman"/>
              </a:rPr>
              <a:t>n</a:t>
            </a:r>
            <a:r>
              <a:rPr lang="en-IN" sz="1600" spc="15" dirty="0">
                <a:latin typeface="Times New Roman"/>
                <a:cs typeface="Times New Roman"/>
              </a:rPr>
              <a:t> </a:t>
            </a:r>
            <a:r>
              <a:rPr lang="en-IN" sz="1600" spc="110" dirty="0">
                <a:latin typeface="Times New Roman"/>
                <a:cs typeface="Times New Roman"/>
              </a:rPr>
              <a:t>t</a:t>
            </a:r>
            <a:r>
              <a:rPr lang="en-IN" sz="1600" spc="105" dirty="0">
                <a:latin typeface="Times New Roman"/>
                <a:cs typeface="Times New Roman"/>
              </a:rPr>
              <a:t>echn</a:t>
            </a:r>
            <a:r>
              <a:rPr lang="en-IN" sz="1600" spc="110" dirty="0">
                <a:latin typeface="Times New Roman"/>
                <a:cs typeface="Times New Roman"/>
              </a:rPr>
              <a:t>i</a:t>
            </a:r>
            <a:r>
              <a:rPr lang="en-IN" sz="1600" spc="105" dirty="0">
                <a:latin typeface="Times New Roman"/>
                <a:cs typeface="Times New Roman"/>
              </a:rPr>
              <a:t>que</a:t>
            </a:r>
            <a:r>
              <a:rPr lang="en-IN" sz="1600" spc="-5" dirty="0">
                <a:latin typeface="Times New Roman"/>
                <a:cs typeface="Times New Roman"/>
              </a:rPr>
              <a:t>s</a:t>
            </a:r>
            <a:r>
              <a:rPr lang="en-IN" sz="1600" spc="25" dirty="0">
                <a:latin typeface="Times New Roman"/>
                <a:cs typeface="Times New Roman"/>
              </a:rPr>
              <a:t> </a:t>
            </a:r>
            <a:r>
              <a:rPr lang="en-IN" sz="1600" spc="95" dirty="0" smtClean="0">
                <a:latin typeface="Times New Roman"/>
                <a:cs typeface="Times New Roman"/>
              </a:rPr>
              <a:t>ar</a:t>
            </a:r>
            <a:r>
              <a:rPr lang="en-IN" sz="1600" dirty="0" smtClean="0">
                <a:latin typeface="Times New Roman"/>
                <a:cs typeface="Times New Roman"/>
              </a:rPr>
              <a:t>e:</a:t>
            </a:r>
          </a:p>
          <a:p>
            <a:pPr marR="148590" lvl="1">
              <a:lnSpc>
                <a:spcPct val="1401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1600" dirty="0" err="1" smtClean="0">
                <a:latin typeface="Times New Roman"/>
                <a:cs typeface="Times New Roman"/>
              </a:rPr>
              <a:t>Lossy</a:t>
            </a:r>
            <a:r>
              <a:rPr lang="en-IN" sz="1600" spc="-220" dirty="0" smtClean="0">
                <a:latin typeface="Times New Roman"/>
                <a:cs typeface="Times New Roman"/>
              </a:rPr>
              <a:t> </a:t>
            </a:r>
            <a:r>
              <a:rPr lang="en-IN" sz="1600" spc="95" dirty="0" smtClean="0">
                <a:latin typeface="Times New Roman"/>
                <a:cs typeface="Times New Roman"/>
              </a:rPr>
              <a:t>c</a:t>
            </a:r>
            <a:r>
              <a:rPr lang="en-IN" sz="1600" spc="90" dirty="0" smtClean="0">
                <a:latin typeface="Times New Roman"/>
                <a:cs typeface="Times New Roman"/>
              </a:rPr>
              <a:t>o</a:t>
            </a:r>
            <a:r>
              <a:rPr lang="en-IN" sz="1600" spc="70" dirty="0" smtClean="0">
                <a:latin typeface="Times New Roman"/>
                <a:cs typeface="Times New Roman"/>
              </a:rPr>
              <a:t>m</a:t>
            </a:r>
            <a:r>
              <a:rPr lang="en-IN" sz="1600" spc="90" dirty="0" smtClean="0">
                <a:latin typeface="Times New Roman"/>
                <a:cs typeface="Times New Roman"/>
              </a:rPr>
              <a:t>p</a:t>
            </a:r>
            <a:r>
              <a:rPr lang="en-IN" sz="1600" spc="95" dirty="0" smtClean="0">
                <a:latin typeface="Times New Roman"/>
                <a:cs typeface="Times New Roman"/>
              </a:rPr>
              <a:t>ressi</a:t>
            </a:r>
            <a:r>
              <a:rPr lang="en-IN" sz="1600" spc="90" dirty="0" smtClean="0">
                <a:latin typeface="Times New Roman"/>
                <a:cs typeface="Times New Roman"/>
              </a:rPr>
              <a:t>o</a:t>
            </a:r>
            <a:r>
              <a:rPr lang="en-IN" sz="1600" spc="114" dirty="0" smtClean="0">
                <a:latin typeface="Times New Roman"/>
                <a:cs typeface="Times New Roman"/>
              </a:rPr>
              <a:t>n</a:t>
            </a:r>
            <a:r>
              <a:rPr lang="en-IN" sz="1600" dirty="0" smtClean="0">
                <a:latin typeface="Times New Roman"/>
                <a:cs typeface="Times New Roman"/>
              </a:rPr>
              <a:t> – High compression rate but no integrity of originals.</a:t>
            </a:r>
          </a:p>
          <a:p>
            <a:pPr marR="148590" lvl="1">
              <a:lnSpc>
                <a:spcPct val="1401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1600" spc="30" dirty="0" smtClean="0">
                <a:latin typeface="Times New Roman"/>
                <a:cs typeface="Times New Roman"/>
              </a:rPr>
              <a:t>Loss</a:t>
            </a:r>
            <a:r>
              <a:rPr lang="en-IN" sz="1600" spc="35" dirty="0" smtClean="0">
                <a:latin typeface="Times New Roman"/>
                <a:cs typeface="Times New Roman"/>
              </a:rPr>
              <a:t>l</a:t>
            </a:r>
            <a:r>
              <a:rPr lang="en-IN" sz="1600" spc="20" dirty="0" smtClean="0">
                <a:latin typeface="Times New Roman"/>
                <a:cs typeface="Times New Roman"/>
              </a:rPr>
              <a:t>e</a:t>
            </a:r>
            <a:r>
              <a:rPr lang="en-IN" sz="1600" spc="15" dirty="0" smtClean="0">
                <a:latin typeface="Times New Roman"/>
                <a:cs typeface="Times New Roman"/>
              </a:rPr>
              <a:t>s</a:t>
            </a:r>
            <a:r>
              <a:rPr lang="en-IN" sz="1600" spc="-5" dirty="0" smtClean="0">
                <a:latin typeface="Times New Roman"/>
                <a:cs typeface="Times New Roman"/>
              </a:rPr>
              <a:t>s</a:t>
            </a:r>
            <a:r>
              <a:rPr lang="en-IN" sz="1600" spc="-210" dirty="0" smtClean="0">
                <a:latin typeface="Times New Roman"/>
                <a:cs typeface="Times New Roman"/>
              </a:rPr>
              <a:t> </a:t>
            </a:r>
            <a:r>
              <a:rPr lang="en-IN" sz="1600" spc="95" dirty="0" smtClean="0">
                <a:latin typeface="Times New Roman"/>
                <a:cs typeface="Times New Roman"/>
              </a:rPr>
              <a:t>c</a:t>
            </a:r>
            <a:r>
              <a:rPr lang="en-IN" sz="1600" spc="90" dirty="0" smtClean="0">
                <a:latin typeface="Times New Roman"/>
                <a:cs typeface="Times New Roman"/>
              </a:rPr>
              <a:t>o</a:t>
            </a:r>
            <a:r>
              <a:rPr lang="en-IN" sz="1600" spc="70" dirty="0" smtClean="0">
                <a:latin typeface="Times New Roman"/>
                <a:cs typeface="Times New Roman"/>
              </a:rPr>
              <a:t>m</a:t>
            </a:r>
            <a:r>
              <a:rPr lang="en-IN" sz="1600" spc="90" dirty="0" smtClean="0">
                <a:latin typeface="Times New Roman"/>
                <a:cs typeface="Times New Roman"/>
              </a:rPr>
              <a:t>p</a:t>
            </a:r>
            <a:r>
              <a:rPr lang="en-IN" sz="1600" spc="95" dirty="0" smtClean="0">
                <a:latin typeface="Times New Roman"/>
                <a:cs typeface="Times New Roman"/>
              </a:rPr>
              <a:t>re</a:t>
            </a:r>
            <a:r>
              <a:rPr lang="en-IN" sz="1600" spc="90" dirty="0" smtClean="0">
                <a:latin typeface="Times New Roman"/>
                <a:cs typeface="Times New Roman"/>
              </a:rPr>
              <a:t>ss</a:t>
            </a:r>
            <a:r>
              <a:rPr lang="en-IN" sz="1600" spc="95" dirty="0" smtClean="0">
                <a:latin typeface="Times New Roman"/>
                <a:cs typeface="Times New Roman"/>
              </a:rPr>
              <a:t>i</a:t>
            </a:r>
            <a:r>
              <a:rPr lang="en-IN" sz="1600" spc="90" dirty="0" smtClean="0">
                <a:latin typeface="Times New Roman"/>
                <a:cs typeface="Times New Roman"/>
              </a:rPr>
              <a:t>o</a:t>
            </a:r>
            <a:r>
              <a:rPr lang="en-IN" sz="1600" dirty="0" smtClean="0">
                <a:latin typeface="Times New Roman"/>
                <a:cs typeface="Times New Roman"/>
              </a:rPr>
              <a:t>n</a:t>
            </a:r>
            <a:r>
              <a:rPr lang="en-IN" sz="1600" dirty="0">
                <a:latin typeface="Times New Roman"/>
                <a:cs typeface="Times New Roman"/>
              </a:rPr>
              <a:t> – </a:t>
            </a:r>
            <a:r>
              <a:rPr lang="en-IN" sz="1600" dirty="0" smtClean="0">
                <a:latin typeface="Times New Roman"/>
                <a:cs typeface="Times New Roman"/>
              </a:rPr>
              <a:t>Low compression rate but with integrity of original data.</a:t>
            </a:r>
            <a:endParaRPr lang="en-IN" sz="1600" dirty="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1115"/>
              </a:spcBef>
            </a:pPr>
            <a:r>
              <a:rPr lang="en-IN"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Lossless</a:t>
            </a:r>
            <a:r>
              <a:rPr lang="en-IN" sz="1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compression</a:t>
            </a:r>
            <a:r>
              <a:rPr lang="en-IN" sz="1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1600" dirty="0">
                <a:latin typeface="Times New Roman"/>
                <a:cs typeface="Times New Roman"/>
              </a:rPr>
              <a:t>is</a:t>
            </a:r>
            <a:r>
              <a:rPr lang="en-IN" sz="1600" spc="-5" dirty="0">
                <a:latin typeface="Times New Roman"/>
                <a:cs typeface="Times New Roman"/>
              </a:rPr>
              <a:t> </a:t>
            </a:r>
            <a:r>
              <a:rPr lang="en-IN" sz="1600" dirty="0">
                <a:latin typeface="Times New Roman"/>
                <a:cs typeface="Times New Roman"/>
              </a:rPr>
              <a:t>generally</a:t>
            </a:r>
            <a:r>
              <a:rPr lang="en-IN" sz="1600" spc="-25" dirty="0">
                <a:latin typeface="Times New Roman"/>
                <a:cs typeface="Times New Roman"/>
              </a:rPr>
              <a:t> </a:t>
            </a:r>
            <a:r>
              <a:rPr lang="en-IN" sz="1600" dirty="0">
                <a:latin typeface="Times New Roman"/>
                <a:cs typeface="Times New Roman"/>
              </a:rPr>
              <a:t>used in</a:t>
            </a:r>
            <a:r>
              <a:rPr lang="en-IN" sz="1600" spc="-10" dirty="0">
                <a:latin typeface="Times New Roman"/>
                <a:cs typeface="Times New Roman"/>
              </a:rPr>
              <a:t> </a:t>
            </a:r>
            <a:r>
              <a:rPr lang="en-IN" sz="1600" spc="-15" dirty="0">
                <a:latin typeface="Times New Roman"/>
                <a:cs typeface="Times New Roman"/>
              </a:rPr>
              <a:t>steganography.</a:t>
            </a:r>
            <a:endParaRPr lang="en-IN" sz="1600" dirty="0">
              <a:latin typeface="Times New Roman"/>
              <a:cs typeface="Times New Roman"/>
            </a:endParaRPr>
          </a:p>
          <a:p>
            <a:pPr marL="12700">
              <a:lnSpc>
                <a:spcPts val="2740"/>
              </a:lnSpc>
              <a:spcBef>
                <a:spcPts val="1105"/>
              </a:spcBef>
            </a:pPr>
            <a:r>
              <a:rPr lang="en-IN" sz="1600" dirty="0">
                <a:latin typeface="Times New Roman"/>
                <a:cs typeface="Times New Roman"/>
              </a:rPr>
              <a:t>The</a:t>
            </a:r>
            <a:r>
              <a:rPr lang="en-IN" sz="1600" spc="80" dirty="0">
                <a:latin typeface="Times New Roman"/>
                <a:cs typeface="Times New Roman"/>
              </a:rPr>
              <a:t> </a:t>
            </a:r>
            <a:r>
              <a:rPr lang="en-IN" sz="1600" spc="-10" dirty="0">
                <a:latin typeface="Times New Roman"/>
                <a:cs typeface="Times New Roman"/>
              </a:rPr>
              <a:t>most</a:t>
            </a:r>
            <a:r>
              <a:rPr lang="en-IN" sz="1600" spc="85" dirty="0">
                <a:latin typeface="Times New Roman"/>
                <a:cs typeface="Times New Roman"/>
              </a:rPr>
              <a:t> </a:t>
            </a:r>
            <a:r>
              <a:rPr lang="en-IN" sz="1600" spc="-5" dirty="0">
                <a:latin typeface="Times New Roman"/>
                <a:cs typeface="Times New Roman"/>
              </a:rPr>
              <a:t>common</a:t>
            </a:r>
            <a:r>
              <a:rPr lang="en-IN" sz="1600" spc="90" dirty="0">
                <a:latin typeface="Times New Roman"/>
                <a:cs typeface="Times New Roman"/>
              </a:rPr>
              <a:t> </a:t>
            </a:r>
            <a:r>
              <a:rPr lang="en-IN" sz="1600" dirty="0">
                <a:latin typeface="Times New Roman"/>
                <a:cs typeface="Times New Roman"/>
              </a:rPr>
              <a:t>image</a:t>
            </a:r>
            <a:r>
              <a:rPr lang="en-IN" sz="1600" spc="75" dirty="0">
                <a:latin typeface="Times New Roman"/>
                <a:cs typeface="Times New Roman"/>
              </a:rPr>
              <a:t> </a:t>
            </a:r>
            <a:r>
              <a:rPr lang="en-IN" sz="1600" spc="-5" dirty="0">
                <a:latin typeface="Times New Roman"/>
                <a:cs typeface="Times New Roman"/>
              </a:rPr>
              <a:t>steganography</a:t>
            </a:r>
            <a:r>
              <a:rPr lang="en-IN" sz="1600" spc="85" dirty="0">
                <a:latin typeface="Times New Roman"/>
                <a:cs typeface="Times New Roman"/>
              </a:rPr>
              <a:t> </a:t>
            </a:r>
            <a:r>
              <a:rPr lang="en-IN" sz="1600" spc="-5" dirty="0">
                <a:latin typeface="Times New Roman"/>
                <a:cs typeface="Times New Roman"/>
              </a:rPr>
              <a:t>technique</a:t>
            </a:r>
            <a:r>
              <a:rPr lang="en-IN" sz="1600" spc="80" dirty="0">
                <a:latin typeface="Times New Roman"/>
                <a:cs typeface="Times New Roman"/>
              </a:rPr>
              <a:t> </a:t>
            </a:r>
            <a:r>
              <a:rPr lang="en-IN" sz="1600" dirty="0">
                <a:latin typeface="Times New Roman"/>
                <a:cs typeface="Times New Roman"/>
              </a:rPr>
              <a:t>is</a:t>
            </a:r>
            <a:r>
              <a:rPr lang="en-IN" sz="1600" spc="80" dirty="0">
                <a:latin typeface="Times New Roman"/>
                <a:cs typeface="Times New Roman"/>
              </a:rPr>
              <a:t> </a:t>
            </a:r>
            <a:r>
              <a:rPr lang="en-IN" sz="16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LSB</a:t>
            </a:r>
            <a:r>
              <a:rPr lang="en-IN" sz="1600" spc="-5" dirty="0" smtClean="0">
                <a:latin typeface="Times New Roman"/>
                <a:cs typeface="Times New Roman"/>
              </a:rPr>
              <a:t> </a:t>
            </a:r>
            <a:r>
              <a:rPr lang="en-IN" sz="16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IN"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Least</a:t>
            </a:r>
            <a:r>
              <a:rPr lang="en-IN" sz="16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Significant</a:t>
            </a:r>
            <a:r>
              <a:rPr lang="en-IN" sz="16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16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Bit)</a:t>
            </a:r>
            <a:r>
              <a:rPr lang="en-IN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16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r>
              <a:rPr lang="en-IN" sz="1600" spc="-5" dirty="0" smtClean="0">
                <a:latin typeface="Times New Roman"/>
                <a:cs typeface="Times New Roman"/>
              </a:rPr>
              <a:t>.</a:t>
            </a:r>
            <a:endParaRPr lang="en-IN" sz="1600" dirty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</a:t>
            </a:r>
            <a:r>
              <a:rPr lang="en-IN" spc="-80" dirty="0"/>
              <a:t> </a:t>
            </a:r>
            <a:r>
              <a:rPr lang="en-IN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012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204864"/>
            <a:ext cx="4536504" cy="3960440"/>
          </a:xfrm>
        </p:spPr>
        <p:txBody>
          <a:bodyPr>
            <a:noAutofit/>
          </a:bodyPr>
          <a:lstStyle/>
          <a:p>
            <a:r>
              <a:rPr lang="en-IN" sz="1600" dirty="0"/>
              <a:t>This method functions well in cases where the image is </a:t>
            </a:r>
            <a:r>
              <a:rPr lang="en-IN" sz="1600" dirty="0" err="1"/>
              <a:t>grayscale</a:t>
            </a:r>
            <a:r>
              <a:rPr lang="en-IN" sz="1600" dirty="0"/>
              <a:t> and the file is longer than the message file. </a:t>
            </a:r>
            <a:endParaRPr lang="en-IN" sz="1600" dirty="0" smtClean="0"/>
          </a:p>
          <a:p>
            <a:r>
              <a:rPr lang="en-IN" sz="1600" dirty="0" smtClean="0"/>
              <a:t>The </a:t>
            </a:r>
            <a:r>
              <a:rPr lang="en-IN" sz="1600" dirty="0"/>
              <a:t>LSB of some or all of the bytes inside a image is changed to a bit of secret message</a:t>
            </a:r>
            <a:r>
              <a:rPr lang="en-IN" sz="1600" dirty="0" smtClean="0"/>
              <a:t>.</a:t>
            </a:r>
          </a:p>
          <a:p>
            <a:r>
              <a:rPr lang="en-IN" sz="1600" dirty="0"/>
              <a:t>When using a 24-bit </a:t>
            </a:r>
            <a:r>
              <a:rPr lang="en-IN" sz="1600" dirty="0" smtClean="0"/>
              <a:t>image</a:t>
            </a:r>
            <a:r>
              <a:rPr lang="en-IN" sz="1600" dirty="0"/>
              <a:t>, a bit of each of the red, green, blue colour components can be used, since they are each represented by a byte. Put otherwise, every pixel has the capacity to store three bits. </a:t>
            </a:r>
            <a:endParaRPr lang="en-IN" sz="1600" dirty="0" smtClean="0"/>
          </a:p>
          <a:p>
            <a:r>
              <a:rPr lang="en-IN" sz="1600" dirty="0" smtClean="0"/>
              <a:t>The image obtained after embedding is almost similar to original image because the change in the LSB of image pixel does not bring too much differences in the image.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Least</a:t>
            </a:r>
            <a:r>
              <a:rPr lang="en-IN" spc="-40" dirty="0"/>
              <a:t> </a:t>
            </a:r>
            <a:r>
              <a:rPr lang="en-IN" dirty="0"/>
              <a:t>Significant</a:t>
            </a:r>
            <a:r>
              <a:rPr lang="en-IN" spc="-50" dirty="0"/>
              <a:t> </a:t>
            </a:r>
            <a:r>
              <a:rPr lang="en-IN" dirty="0"/>
              <a:t>Bit</a:t>
            </a:r>
            <a:r>
              <a:rPr lang="en-IN" spc="-10" dirty="0"/>
              <a:t> </a:t>
            </a:r>
            <a:r>
              <a:rPr lang="en-IN" dirty="0"/>
              <a:t>(LSB)</a:t>
            </a:r>
            <a:r>
              <a:rPr lang="en-IN" spc="-15" dirty="0"/>
              <a:t> </a:t>
            </a:r>
            <a:r>
              <a:rPr lang="en-IN" dirty="0"/>
              <a:t>method.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9" y="2708920"/>
            <a:ext cx="30456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204864"/>
            <a:ext cx="7408333" cy="4392488"/>
          </a:xfrm>
        </p:spPr>
        <p:txBody>
          <a:bodyPr>
            <a:norm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  <a:tabLst>
                <a:tab pos="1969135" algn="l"/>
                <a:tab pos="5694680" algn="l"/>
              </a:tabLst>
            </a:pPr>
            <a:r>
              <a:rPr lang="en-IN" sz="1600" spc="-70" dirty="0">
                <a:latin typeface="Times New Roman"/>
                <a:cs typeface="Times New Roman"/>
              </a:rPr>
              <a:t>We </a:t>
            </a:r>
            <a:r>
              <a:rPr lang="en-IN" sz="1600" spc="65" dirty="0">
                <a:latin typeface="Times New Roman"/>
                <a:cs typeface="Times New Roman"/>
              </a:rPr>
              <a:t>can</a:t>
            </a:r>
            <a:r>
              <a:rPr lang="en-IN" sz="1600" spc="60" dirty="0">
                <a:latin typeface="Times New Roman"/>
                <a:cs typeface="Times New Roman"/>
              </a:rPr>
              <a:t> </a:t>
            </a:r>
            <a:r>
              <a:rPr lang="en-IN" sz="1600" spc="55" dirty="0">
                <a:latin typeface="Times New Roman"/>
                <a:cs typeface="Times New Roman"/>
              </a:rPr>
              <a:t>use</a:t>
            </a:r>
            <a:r>
              <a:rPr lang="en-IN" sz="1600" spc="25" dirty="0">
                <a:latin typeface="Times New Roman"/>
                <a:cs typeface="Times New Roman"/>
              </a:rPr>
              <a:t> </a:t>
            </a:r>
            <a:r>
              <a:rPr lang="en-IN" sz="1600" spc="40" dirty="0">
                <a:latin typeface="Times New Roman"/>
                <a:cs typeface="Times New Roman"/>
              </a:rPr>
              <a:t>images</a:t>
            </a:r>
            <a:r>
              <a:rPr lang="en-IN" sz="1600" spc="55" dirty="0">
                <a:latin typeface="Times New Roman"/>
                <a:cs typeface="Times New Roman"/>
              </a:rPr>
              <a:t> </a:t>
            </a:r>
            <a:r>
              <a:rPr lang="en-IN" sz="1600" spc="60" dirty="0">
                <a:latin typeface="Times New Roman"/>
                <a:cs typeface="Times New Roman"/>
              </a:rPr>
              <a:t>to</a:t>
            </a:r>
            <a:r>
              <a:rPr lang="en-IN" sz="1600" spc="50" dirty="0">
                <a:latin typeface="Times New Roman"/>
                <a:cs typeface="Times New Roman"/>
              </a:rPr>
              <a:t> </a:t>
            </a:r>
            <a:r>
              <a:rPr lang="en-IN" sz="1600" spc="85" dirty="0">
                <a:latin typeface="Times New Roman"/>
                <a:cs typeface="Times New Roman"/>
              </a:rPr>
              <a:t>hide</a:t>
            </a:r>
            <a:r>
              <a:rPr lang="en-IN" sz="1600" spc="55" dirty="0">
                <a:latin typeface="Times New Roman"/>
                <a:cs typeface="Times New Roman"/>
              </a:rPr>
              <a:t> </a:t>
            </a:r>
            <a:r>
              <a:rPr lang="en-IN" sz="1600" spc="85" dirty="0">
                <a:latin typeface="Times New Roman"/>
                <a:cs typeface="Times New Roman"/>
              </a:rPr>
              <a:t>things</a:t>
            </a:r>
            <a:r>
              <a:rPr lang="en-IN" sz="1600" spc="40" dirty="0">
                <a:latin typeface="Times New Roman"/>
                <a:cs typeface="Times New Roman"/>
              </a:rPr>
              <a:t> </a:t>
            </a:r>
            <a:r>
              <a:rPr lang="en-IN" sz="1600" spc="-15" dirty="0">
                <a:latin typeface="Times New Roman"/>
                <a:cs typeface="Times New Roman"/>
              </a:rPr>
              <a:t>if</a:t>
            </a:r>
            <a:r>
              <a:rPr lang="en-IN" sz="1600" spc="-30" dirty="0">
                <a:latin typeface="Times New Roman"/>
                <a:cs typeface="Times New Roman"/>
              </a:rPr>
              <a:t> </a:t>
            </a:r>
            <a:r>
              <a:rPr lang="en-IN" sz="1600" spc="5" dirty="0">
                <a:latin typeface="Times New Roman"/>
                <a:cs typeface="Times New Roman"/>
              </a:rPr>
              <a:t>we</a:t>
            </a:r>
            <a:r>
              <a:rPr lang="en-IN" sz="1600" spc="-65" dirty="0">
                <a:latin typeface="Times New Roman"/>
                <a:cs typeface="Times New Roman"/>
              </a:rPr>
              <a:t> </a:t>
            </a:r>
            <a:r>
              <a:rPr lang="en-IN" sz="1600" spc="55" dirty="0" smtClean="0">
                <a:latin typeface="Times New Roman"/>
                <a:cs typeface="Times New Roman"/>
              </a:rPr>
              <a:t>replace </a:t>
            </a:r>
            <a:r>
              <a:rPr lang="en-IN" sz="1600" spc="100" dirty="0" smtClean="0">
                <a:latin typeface="Times New Roman"/>
                <a:cs typeface="Times New Roman"/>
              </a:rPr>
              <a:t>the</a:t>
            </a:r>
            <a:r>
              <a:rPr lang="en-IN" sz="1600" spc="95" dirty="0" smtClean="0">
                <a:latin typeface="Times New Roman"/>
                <a:cs typeface="Times New Roman"/>
              </a:rPr>
              <a:t> </a:t>
            </a:r>
            <a:r>
              <a:rPr lang="en-IN" sz="1600" spc="55" dirty="0">
                <a:latin typeface="Times New Roman"/>
                <a:cs typeface="Times New Roman"/>
              </a:rPr>
              <a:t>last</a:t>
            </a:r>
            <a:r>
              <a:rPr lang="en-IN" sz="1600" spc="5" dirty="0">
                <a:latin typeface="Times New Roman"/>
                <a:cs typeface="Times New Roman"/>
              </a:rPr>
              <a:t> </a:t>
            </a:r>
            <a:r>
              <a:rPr lang="en-IN" sz="1600" spc="70" dirty="0">
                <a:latin typeface="Times New Roman"/>
                <a:cs typeface="Times New Roman"/>
              </a:rPr>
              <a:t>bit</a:t>
            </a:r>
            <a:r>
              <a:rPr lang="en-IN" sz="1600" spc="-20" dirty="0">
                <a:latin typeface="Times New Roman"/>
                <a:cs typeface="Times New Roman"/>
              </a:rPr>
              <a:t> </a:t>
            </a:r>
            <a:r>
              <a:rPr lang="en-IN" sz="1600" spc="10" dirty="0">
                <a:latin typeface="Times New Roman"/>
                <a:cs typeface="Times New Roman"/>
              </a:rPr>
              <a:t>of</a:t>
            </a:r>
            <a:r>
              <a:rPr lang="en-IN" sz="1600" spc="5" dirty="0">
                <a:latin typeface="Times New Roman"/>
                <a:cs typeface="Times New Roman"/>
              </a:rPr>
              <a:t> </a:t>
            </a:r>
            <a:r>
              <a:rPr lang="en-IN" sz="1600" spc="20" dirty="0">
                <a:latin typeface="Times New Roman"/>
                <a:cs typeface="Times New Roman"/>
              </a:rPr>
              <a:t>every</a:t>
            </a:r>
            <a:r>
              <a:rPr lang="en-IN" sz="1600" spc="-80" dirty="0">
                <a:latin typeface="Times New Roman"/>
                <a:cs typeface="Times New Roman"/>
              </a:rPr>
              <a:t> </a:t>
            </a:r>
            <a:r>
              <a:rPr lang="en-IN" sz="1600" spc="-10" dirty="0" err="1">
                <a:latin typeface="Times New Roman"/>
                <a:cs typeface="Times New Roman"/>
              </a:rPr>
              <a:t>color’s</a:t>
            </a:r>
            <a:r>
              <a:rPr lang="en-IN" sz="1600" spc="-120" dirty="0">
                <a:latin typeface="Times New Roman"/>
                <a:cs typeface="Times New Roman"/>
              </a:rPr>
              <a:t> </a:t>
            </a:r>
            <a:r>
              <a:rPr lang="en-IN" sz="1600" spc="60" dirty="0">
                <a:latin typeface="Times New Roman"/>
                <a:cs typeface="Times New Roman"/>
              </a:rPr>
              <a:t>byte </a:t>
            </a:r>
            <a:r>
              <a:rPr lang="en-IN" sz="1600" spc="-535" dirty="0">
                <a:latin typeface="Times New Roman"/>
                <a:cs typeface="Times New Roman"/>
              </a:rPr>
              <a:t> </a:t>
            </a:r>
            <a:r>
              <a:rPr lang="en-IN" sz="1600" spc="75" dirty="0">
                <a:latin typeface="Times New Roman"/>
                <a:cs typeface="Times New Roman"/>
              </a:rPr>
              <a:t>with</a:t>
            </a:r>
            <a:r>
              <a:rPr lang="en-IN" sz="1600" spc="15" dirty="0">
                <a:latin typeface="Times New Roman"/>
                <a:cs typeface="Times New Roman"/>
              </a:rPr>
              <a:t> </a:t>
            </a:r>
            <a:r>
              <a:rPr lang="en-IN" sz="1600" spc="-5" dirty="0">
                <a:latin typeface="Times New Roman"/>
                <a:cs typeface="Times New Roman"/>
              </a:rPr>
              <a:t>a</a:t>
            </a:r>
            <a:r>
              <a:rPr lang="en-IN" sz="1600" spc="35" dirty="0">
                <a:latin typeface="Times New Roman"/>
                <a:cs typeface="Times New Roman"/>
              </a:rPr>
              <a:t> </a:t>
            </a:r>
            <a:r>
              <a:rPr lang="en-IN" sz="1600" spc="70" dirty="0">
                <a:latin typeface="Times New Roman"/>
                <a:cs typeface="Times New Roman"/>
              </a:rPr>
              <a:t>bit</a:t>
            </a:r>
            <a:r>
              <a:rPr lang="en-IN" sz="1600" spc="45" dirty="0">
                <a:latin typeface="Times New Roman"/>
                <a:cs typeface="Times New Roman"/>
              </a:rPr>
              <a:t> </a:t>
            </a:r>
            <a:r>
              <a:rPr lang="en-IN" sz="1600" spc="55" dirty="0" smtClean="0">
                <a:latin typeface="Times New Roman"/>
                <a:cs typeface="Times New Roman"/>
              </a:rPr>
              <a:t>from </a:t>
            </a:r>
            <a:r>
              <a:rPr lang="en-IN" sz="1600" spc="100" dirty="0" smtClean="0">
                <a:latin typeface="Times New Roman"/>
                <a:cs typeface="Times New Roman"/>
              </a:rPr>
              <a:t>the</a:t>
            </a:r>
            <a:r>
              <a:rPr lang="en-IN" sz="1600" spc="95" dirty="0" smtClean="0">
                <a:latin typeface="Times New Roman"/>
                <a:cs typeface="Times New Roman"/>
              </a:rPr>
              <a:t> </a:t>
            </a:r>
            <a:r>
              <a:rPr lang="en-IN" sz="1600" spc="40" dirty="0">
                <a:latin typeface="Times New Roman"/>
                <a:cs typeface="Times New Roman"/>
              </a:rPr>
              <a:t>message</a:t>
            </a:r>
            <a:endParaRPr lang="en-IN"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en-IN" sz="1600" spc="-5" dirty="0">
                <a:latin typeface="Times New Roman"/>
                <a:cs typeface="Times New Roman"/>
              </a:rPr>
              <a:t>A</a:t>
            </a:r>
            <a:r>
              <a:rPr lang="en-IN" sz="1600" spc="5" dirty="0">
                <a:latin typeface="Times New Roman"/>
                <a:cs typeface="Times New Roman"/>
              </a:rPr>
              <a:t> </a:t>
            </a:r>
            <a:r>
              <a:rPr lang="en-IN" sz="1600" spc="40" dirty="0">
                <a:latin typeface="Times New Roman"/>
                <a:cs typeface="Times New Roman"/>
              </a:rPr>
              <a:t>grid</a:t>
            </a:r>
            <a:r>
              <a:rPr lang="en-IN" sz="1600" spc="145" dirty="0">
                <a:latin typeface="Times New Roman"/>
                <a:cs typeface="Times New Roman"/>
              </a:rPr>
              <a:t> </a:t>
            </a:r>
            <a:r>
              <a:rPr lang="en-IN" sz="1600" spc="25" dirty="0">
                <a:latin typeface="Times New Roman"/>
                <a:cs typeface="Times New Roman"/>
              </a:rPr>
              <a:t>of</a:t>
            </a:r>
            <a:r>
              <a:rPr lang="en-IN" sz="1600" spc="125" dirty="0">
                <a:latin typeface="Times New Roman"/>
                <a:cs typeface="Times New Roman"/>
              </a:rPr>
              <a:t> </a:t>
            </a:r>
            <a:r>
              <a:rPr lang="en-IN" sz="1600" spc="-5" dirty="0">
                <a:latin typeface="Times New Roman"/>
                <a:cs typeface="Times New Roman"/>
              </a:rPr>
              <a:t>3</a:t>
            </a:r>
            <a:r>
              <a:rPr lang="en-IN" sz="1600" spc="125" dirty="0">
                <a:latin typeface="Times New Roman"/>
                <a:cs typeface="Times New Roman"/>
              </a:rPr>
              <a:t> </a:t>
            </a:r>
            <a:r>
              <a:rPr lang="en-IN" sz="1600" spc="45" dirty="0">
                <a:latin typeface="Times New Roman"/>
                <a:cs typeface="Times New Roman"/>
              </a:rPr>
              <a:t>pixels</a:t>
            </a:r>
            <a:r>
              <a:rPr lang="en-IN" sz="1600" spc="135" dirty="0">
                <a:latin typeface="Times New Roman"/>
                <a:cs typeface="Times New Roman"/>
              </a:rPr>
              <a:t> </a:t>
            </a:r>
            <a:r>
              <a:rPr lang="en-IN" sz="1600" spc="25" dirty="0">
                <a:latin typeface="Times New Roman"/>
                <a:cs typeface="Times New Roman"/>
              </a:rPr>
              <a:t>of</a:t>
            </a:r>
            <a:r>
              <a:rPr lang="en-IN" sz="1600" spc="145" dirty="0">
                <a:latin typeface="Times New Roman"/>
                <a:cs typeface="Times New Roman"/>
              </a:rPr>
              <a:t> </a:t>
            </a:r>
            <a:r>
              <a:rPr lang="en-IN" sz="1600" spc="-5" dirty="0">
                <a:latin typeface="Times New Roman"/>
                <a:cs typeface="Times New Roman"/>
              </a:rPr>
              <a:t>a</a:t>
            </a:r>
            <a:r>
              <a:rPr lang="en-IN" sz="1600" spc="125" dirty="0">
                <a:latin typeface="Times New Roman"/>
                <a:cs typeface="Times New Roman"/>
              </a:rPr>
              <a:t> </a:t>
            </a:r>
            <a:r>
              <a:rPr lang="en-IN" sz="1600" spc="60" dirty="0">
                <a:latin typeface="Times New Roman"/>
                <a:cs typeface="Times New Roman"/>
              </a:rPr>
              <a:t>24-</a:t>
            </a:r>
            <a:r>
              <a:rPr lang="en-IN" sz="1600" spc="135" dirty="0">
                <a:latin typeface="Times New Roman"/>
                <a:cs typeface="Times New Roman"/>
              </a:rPr>
              <a:t> </a:t>
            </a:r>
            <a:r>
              <a:rPr lang="en-IN" sz="1600" spc="35" dirty="0">
                <a:latin typeface="Times New Roman"/>
                <a:cs typeface="Times New Roman"/>
              </a:rPr>
              <a:t>bit</a:t>
            </a:r>
            <a:r>
              <a:rPr lang="en-IN" sz="1600" spc="130" dirty="0">
                <a:latin typeface="Times New Roman"/>
                <a:cs typeface="Times New Roman"/>
              </a:rPr>
              <a:t> </a:t>
            </a:r>
            <a:r>
              <a:rPr lang="en-IN" sz="1600" spc="35" dirty="0">
                <a:latin typeface="Times New Roman"/>
                <a:cs typeface="Times New Roman"/>
              </a:rPr>
              <a:t>image</a:t>
            </a:r>
            <a:r>
              <a:rPr lang="en-IN" sz="1600" spc="165" dirty="0">
                <a:latin typeface="Times New Roman"/>
                <a:cs typeface="Times New Roman"/>
              </a:rPr>
              <a:t> </a:t>
            </a:r>
            <a:r>
              <a:rPr lang="en-IN" sz="1600" spc="30" dirty="0">
                <a:latin typeface="Times New Roman"/>
                <a:cs typeface="Times New Roman"/>
              </a:rPr>
              <a:t>can</a:t>
            </a:r>
            <a:r>
              <a:rPr lang="en-IN" sz="1600" spc="140" dirty="0">
                <a:latin typeface="Times New Roman"/>
                <a:cs typeface="Times New Roman"/>
              </a:rPr>
              <a:t> </a:t>
            </a:r>
            <a:r>
              <a:rPr lang="en-IN" sz="1600" spc="25" dirty="0">
                <a:latin typeface="Times New Roman"/>
                <a:cs typeface="Times New Roman"/>
              </a:rPr>
              <a:t>be</a:t>
            </a:r>
            <a:r>
              <a:rPr lang="en-IN" sz="1600" spc="130" dirty="0">
                <a:latin typeface="Times New Roman"/>
                <a:cs typeface="Times New Roman"/>
              </a:rPr>
              <a:t> </a:t>
            </a:r>
            <a:r>
              <a:rPr lang="en-IN" sz="1600" spc="20" dirty="0">
                <a:latin typeface="Times New Roman"/>
                <a:cs typeface="Times New Roman"/>
              </a:rPr>
              <a:t>as</a:t>
            </a:r>
            <a:r>
              <a:rPr lang="en-IN" sz="1600" spc="130" dirty="0">
                <a:latin typeface="Times New Roman"/>
                <a:cs typeface="Times New Roman"/>
              </a:rPr>
              <a:t> </a:t>
            </a:r>
            <a:r>
              <a:rPr lang="en-IN" sz="1600" spc="45" dirty="0">
                <a:latin typeface="Times New Roman"/>
                <a:cs typeface="Times New Roman"/>
              </a:rPr>
              <a:t>follows</a:t>
            </a:r>
            <a:r>
              <a:rPr lang="en-IN" sz="1600" spc="45" dirty="0" smtClean="0">
                <a:latin typeface="Times New Roman"/>
                <a:cs typeface="Times New Roman"/>
              </a:rPr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endParaRPr lang="en-IN" sz="1600" spc="3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lang="en-IN" sz="1600" spc="35" dirty="0" smtClean="0">
                <a:latin typeface="Times New Roman"/>
                <a:cs typeface="Times New Roman"/>
              </a:rPr>
              <a:t>Now</a:t>
            </a:r>
            <a:r>
              <a:rPr lang="en-IN" sz="1600" spc="135" dirty="0" smtClean="0">
                <a:latin typeface="Times New Roman"/>
                <a:cs typeface="Times New Roman"/>
              </a:rPr>
              <a:t> </a:t>
            </a:r>
            <a:r>
              <a:rPr lang="en-IN" sz="1600" spc="25" dirty="0">
                <a:latin typeface="Times New Roman"/>
                <a:cs typeface="Times New Roman"/>
              </a:rPr>
              <a:t>we</a:t>
            </a:r>
            <a:r>
              <a:rPr lang="en-IN" sz="1600" spc="125" dirty="0">
                <a:latin typeface="Times New Roman"/>
                <a:cs typeface="Times New Roman"/>
              </a:rPr>
              <a:t> </a:t>
            </a:r>
            <a:r>
              <a:rPr lang="en-IN" sz="1600" spc="40" dirty="0">
                <a:latin typeface="Times New Roman"/>
                <a:cs typeface="Times New Roman"/>
              </a:rPr>
              <a:t>hide</a:t>
            </a:r>
            <a:r>
              <a:rPr lang="en-IN" sz="1600" spc="135" dirty="0">
                <a:latin typeface="Times New Roman"/>
                <a:cs typeface="Times New Roman"/>
              </a:rPr>
              <a:t> </a:t>
            </a:r>
            <a:r>
              <a:rPr lang="en-IN" sz="1600" spc="-5" dirty="0">
                <a:latin typeface="Times New Roman"/>
                <a:cs typeface="Times New Roman"/>
              </a:rPr>
              <a:t>a</a:t>
            </a:r>
            <a:r>
              <a:rPr lang="en-IN" sz="1600" spc="125" dirty="0">
                <a:latin typeface="Times New Roman"/>
                <a:cs typeface="Times New Roman"/>
              </a:rPr>
              <a:t> </a:t>
            </a:r>
            <a:r>
              <a:rPr lang="en-IN" sz="1600" spc="40" dirty="0">
                <a:latin typeface="Times New Roman"/>
                <a:cs typeface="Times New Roman"/>
              </a:rPr>
              <a:t>number</a:t>
            </a:r>
            <a:r>
              <a:rPr lang="en-IN" sz="1600" spc="165" dirty="0">
                <a:latin typeface="Times New Roman"/>
                <a:cs typeface="Times New Roman"/>
              </a:rPr>
              <a:t> </a:t>
            </a:r>
            <a:r>
              <a:rPr lang="en-IN" sz="1600" spc="35" dirty="0">
                <a:latin typeface="Times New Roman"/>
                <a:cs typeface="Times New Roman"/>
              </a:rPr>
              <a:t>let</a:t>
            </a:r>
            <a:r>
              <a:rPr lang="en-IN" sz="1600" spc="140" dirty="0">
                <a:latin typeface="Times New Roman"/>
                <a:cs typeface="Times New Roman"/>
              </a:rPr>
              <a:t> </a:t>
            </a:r>
            <a:r>
              <a:rPr lang="en-IN" sz="1600" spc="25" dirty="0">
                <a:latin typeface="Times New Roman"/>
                <a:cs typeface="Times New Roman"/>
              </a:rPr>
              <a:t>it</a:t>
            </a:r>
            <a:r>
              <a:rPr lang="en-IN" sz="1600" spc="130" dirty="0">
                <a:latin typeface="Times New Roman"/>
                <a:cs typeface="Times New Roman"/>
              </a:rPr>
              <a:t> </a:t>
            </a:r>
            <a:r>
              <a:rPr lang="en-IN" sz="1600" spc="25" dirty="0">
                <a:latin typeface="Times New Roman"/>
                <a:cs typeface="Times New Roman"/>
              </a:rPr>
              <a:t>be</a:t>
            </a:r>
            <a:r>
              <a:rPr lang="en-IN" sz="1600" spc="125" dirty="0">
                <a:latin typeface="Times New Roman"/>
                <a:cs typeface="Times New Roman"/>
              </a:rPr>
              <a:t> </a:t>
            </a:r>
            <a:r>
              <a:rPr lang="en-IN" sz="1600" spc="40" dirty="0">
                <a:latin typeface="Times New Roman"/>
                <a:cs typeface="Times New Roman"/>
              </a:rPr>
              <a:t>200,</a:t>
            </a:r>
            <a:r>
              <a:rPr lang="en-IN" sz="1600" spc="125" dirty="0">
                <a:latin typeface="Times New Roman"/>
                <a:cs typeface="Times New Roman"/>
              </a:rPr>
              <a:t> </a:t>
            </a:r>
            <a:r>
              <a:rPr lang="en-IN" sz="1600" spc="35" dirty="0">
                <a:latin typeface="Times New Roman"/>
                <a:cs typeface="Times New Roman"/>
              </a:rPr>
              <a:t>its</a:t>
            </a:r>
            <a:r>
              <a:rPr lang="en-IN" sz="1600" spc="125" dirty="0">
                <a:latin typeface="Times New Roman"/>
                <a:cs typeface="Times New Roman"/>
              </a:rPr>
              <a:t> </a:t>
            </a:r>
            <a:r>
              <a:rPr lang="en-IN" sz="1600" spc="45" dirty="0">
                <a:latin typeface="Times New Roman"/>
                <a:cs typeface="Times New Roman"/>
              </a:rPr>
              <a:t>binary</a:t>
            </a:r>
            <a:r>
              <a:rPr lang="en-IN" sz="1600" spc="160" dirty="0">
                <a:latin typeface="Times New Roman"/>
                <a:cs typeface="Times New Roman"/>
              </a:rPr>
              <a:t> </a:t>
            </a:r>
            <a:r>
              <a:rPr lang="en-IN" sz="1600" spc="50" dirty="0">
                <a:latin typeface="Times New Roman"/>
                <a:cs typeface="Times New Roman"/>
              </a:rPr>
              <a:t>representation</a:t>
            </a:r>
            <a:r>
              <a:rPr lang="en-IN" sz="1600" spc="180" dirty="0">
                <a:latin typeface="Times New Roman"/>
                <a:cs typeface="Times New Roman"/>
              </a:rPr>
              <a:t> </a:t>
            </a:r>
            <a:r>
              <a:rPr lang="en-IN" sz="1600" spc="25" dirty="0">
                <a:latin typeface="Times New Roman"/>
                <a:cs typeface="Times New Roman"/>
              </a:rPr>
              <a:t>is</a:t>
            </a:r>
            <a:r>
              <a:rPr lang="en-IN" sz="1600" spc="275" dirty="0">
                <a:latin typeface="Times New Roman"/>
                <a:cs typeface="Times New Roman"/>
              </a:rPr>
              <a:t> </a:t>
            </a:r>
            <a:r>
              <a:rPr lang="en-IN" sz="1800" b="1" u="sng" spc="35" dirty="0" smtClean="0">
                <a:solidFill>
                  <a:schemeClr val="tx1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11001000</a:t>
            </a:r>
            <a:endParaRPr lang="en-IN" sz="1800" u="sng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140"/>
              </a:spcBef>
              <a:buNone/>
            </a:pPr>
            <a:r>
              <a:rPr lang="en-IN" sz="1600" spc="45" dirty="0" smtClean="0">
                <a:latin typeface="Times New Roman"/>
                <a:cs typeface="Times New Roman"/>
              </a:rPr>
              <a:t> Resulting</a:t>
            </a:r>
            <a:r>
              <a:rPr lang="en-IN" sz="1600" spc="150" dirty="0" smtClean="0">
                <a:latin typeface="Times New Roman"/>
                <a:cs typeface="Times New Roman"/>
              </a:rPr>
              <a:t> </a:t>
            </a:r>
            <a:r>
              <a:rPr lang="en-IN" sz="1600" spc="40" dirty="0">
                <a:latin typeface="Times New Roman"/>
                <a:cs typeface="Times New Roman"/>
              </a:rPr>
              <a:t>pixel</a:t>
            </a:r>
            <a:r>
              <a:rPr lang="en-IN" sz="1600" spc="140" dirty="0">
                <a:latin typeface="Times New Roman"/>
                <a:cs typeface="Times New Roman"/>
              </a:rPr>
              <a:t> </a:t>
            </a:r>
            <a:r>
              <a:rPr lang="en-IN" sz="1600" spc="25" dirty="0">
                <a:latin typeface="Times New Roman"/>
                <a:cs typeface="Times New Roman"/>
              </a:rPr>
              <a:t>of</a:t>
            </a:r>
            <a:r>
              <a:rPr lang="en-IN" sz="1600" spc="130" dirty="0">
                <a:latin typeface="Times New Roman"/>
                <a:cs typeface="Times New Roman"/>
              </a:rPr>
              <a:t> </a:t>
            </a:r>
            <a:r>
              <a:rPr lang="en-IN" sz="1600" spc="45" dirty="0">
                <a:latin typeface="Times New Roman"/>
                <a:cs typeface="Times New Roman"/>
              </a:rPr>
              <a:t>values</a:t>
            </a:r>
            <a:r>
              <a:rPr lang="en-IN" sz="1600" spc="150" dirty="0">
                <a:latin typeface="Times New Roman"/>
                <a:cs typeface="Times New Roman"/>
              </a:rPr>
              <a:t> </a:t>
            </a:r>
            <a:r>
              <a:rPr lang="en-IN" sz="1600" spc="35" dirty="0">
                <a:latin typeface="Times New Roman"/>
                <a:cs typeface="Times New Roman"/>
              </a:rPr>
              <a:t>will</a:t>
            </a:r>
            <a:r>
              <a:rPr lang="en-IN" sz="1600" spc="135" dirty="0">
                <a:latin typeface="Times New Roman"/>
                <a:cs typeface="Times New Roman"/>
              </a:rPr>
              <a:t> </a:t>
            </a:r>
            <a:r>
              <a:rPr lang="en-IN" sz="1600" spc="40" dirty="0" smtClean="0">
                <a:latin typeface="Times New Roman"/>
                <a:cs typeface="Times New Roman"/>
              </a:rPr>
              <a:t>become :</a:t>
            </a:r>
          </a:p>
          <a:p>
            <a:pPr marL="0" indent="0">
              <a:lnSpc>
                <a:spcPct val="100000"/>
              </a:lnSpc>
              <a:spcBef>
                <a:spcPts val="1140"/>
              </a:spcBef>
              <a:buNone/>
            </a:pPr>
            <a:endParaRPr lang="en-IN" sz="1600" spc="4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140"/>
              </a:spcBef>
              <a:buNone/>
            </a:pPr>
            <a:endParaRPr lang="en-IN" sz="1600" spc="4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140"/>
              </a:spcBef>
              <a:buNone/>
            </a:pPr>
            <a:endParaRPr lang="en-IN" sz="1600" spc="4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140"/>
              </a:spcBef>
              <a:buNone/>
            </a:pPr>
            <a:endParaRPr lang="en-IN" sz="1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	LSB</a:t>
            </a:r>
            <a:r>
              <a:rPr lang="en-IN" spc="-70" dirty="0"/>
              <a:t> </a:t>
            </a:r>
            <a:r>
              <a:rPr lang="en-IN" dirty="0"/>
              <a:t>Method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79420"/>
              </p:ext>
            </p:extLst>
          </p:nvPr>
        </p:nvGraphicFramePr>
        <p:xfrm>
          <a:off x="1403648" y="3356992"/>
          <a:ext cx="5688632" cy="10369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158"/>
                <a:gridCol w="1422158"/>
                <a:gridCol w="1422158"/>
                <a:gridCol w="1422158"/>
              </a:tblGrid>
              <a:tr h="264029">
                <a:tc>
                  <a:txBody>
                    <a:bodyPr/>
                    <a:lstStyle/>
                    <a:p>
                      <a:pPr marL="127000" algn="ctr">
                        <a:lnSpc>
                          <a:spcPts val="2620"/>
                        </a:lnSpc>
                      </a:pPr>
                      <a:r>
                        <a:rPr sz="1800" b="0" spc="5" dirty="0">
                          <a:latin typeface="Times New Roman"/>
                          <a:cs typeface="Times New Roman"/>
                        </a:rPr>
                        <a:t>Pixel</a:t>
                      </a:r>
                      <a:r>
                        <a:rPr sz="18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0" spc="1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0" spc="100" dirty="0" smtClean="0">
                          <a:latin typeface="Times New Roman"/>
                          <a:cs typeface="Times New Roman"/>
                        </a:rPr>
                        <a:t>: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ts val="2620"/>
                        </a:lnSpc>
                      </a:pPr>
                      <a:r>
                        <a:rPr lang="en-IN" sz="1800" b="0" spc="-33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11111000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695" algn="ctr">
                        <a:lnSpc>
                          <a:spcPts val="2620"/>
                        </a:lnSpc>
                      </a:pPr>
                      <a:r>
                        <a:rPr sz="1800" b="0" spc="-22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11001001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ctr">
                        <a:lnSpc>
                          <a:spcPts val="2620"/>
                        </a:lnSpc>
                      </a:pPr>
                      <a:r>
                        <a:rPr sz="1800" b="0" spc="-65" dirty="0">
                          <a:solidFill>
                            <a:srgbClr val="00AEEE"/>
                          </a:solidFill>
                          <a:latin typeface="Times New Roman"/>
                          <a:cs typeface="Times New Roman"/>
                        </a:rPr>
                        <a:t>00000011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4029">
                <a:tc>
                  <a:txBody>
                    <a:bodyPr/>
                    <a:lstStyle/>
                    <a:p>
                      <a:pPr marL="12700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209040" algn="l"/>
                        </a:tabLst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Pixel </a:t>
                      </a:r>
                      <a:r>
                        <a:rPr sz="1800" spc="5" dirty="0" smtClean="0">
                          <a:latin typeface="Times New Roman"/>
                          <a:cs typeface="Times New Roman"/>
                        </a:rPr>
                        <a:t>2: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209040" algn="l"/>
                        </a:tabLst>
                      </a:pPr>
                      <a:r>
                        <a:rPr lang="en-IN" sz="1800" spc="-33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11111000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943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2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11001001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1511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65" dirty="0">
                          <a:solidFill>
                            <a:srgbClr val="00AEEE"/>
                          </a:solidFill>
                          <a:latin typeface="Times New Roman"/>
                          <a:cs typeface="Times New Roman"/>
                        </a:rPr>
                        <a:t>00000011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/>
                </a:tc>
              </a:tr>
              <a:tr h="264029">
                <a:tc>
                  <a:txBody>
                    <a:bodyPr/>
                    <a:lstStyle/>
                    <a:p>
                      <a:pPr marL="152400" algn="ctr">
                        <a:lnSpc>
                          <a:spcPts val="282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Pixel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spc="-55" dirty="0" smtClean="0">
                          <a:latin typeface="Times New Roman"/>
                          <a:cs typeface="Times New Roman"/>
                        </a:rPr>
                        <a:t>: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152400" algn="ctr">
                        <a:lnSpc>
                          <a:spcPts val="2820"/>
                        </a:lnSpc>
                        <a:spcBef>
                          <a:spcPts val="325"/>
                        </a:spcBef>
                      </a:pPr>
                      <a:r>
                        <a:rPr lang="en-IN" sz="1800" spc="-33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11111000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209550" algn="ctr">
                        <a:lnSpc>
                          <a:spcPts val="2820"/>
                        </a:lnSpc>
                        <a:spcBef>
                          <a:spcPts val="325"/>
                        </a:spcBef>
                      </a:pPr>
                      <a:r>
                        <a:rPr sz="1800" spc="-22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11001001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R="135890" algn="ctr">
                        <a:lnSpc>
                          <a:spcPts val="2820"/>
                        </a:lnSpc>
                        <a:spcBef>
                          <a:spcPts val="325"/>
                        </a:spcBef>
                      </a:pPr>
                      <a:r>
                        <a:rPr sz="1800" spc="-65" dirty="0">
                          <a:solidFill>
                            <a:srgbClr val="00AEEE"/>
                          </a:solidFill>
                          <a:latin typeface="Times New Roman"/>
                          <a:cs typeface="Times New Roman"/>
                        </a:rPr>
                        <a:t>00000011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23516"/>
              </p:ext>
            </p:extLst>
          </p:nvPr>
        </p:nvGraphicFramePr>
        <p:xfrm>
          <a:off x="1403649" y="5373216"/>
          <a:ext cx="5688631" cy="11334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55528"/>
                <a:gridCol w="1496799"/>
                <a:gridCol w="1368152"/>
                <a:gridCol w="1368152"/>
              </a:tblGrid>
              <a:tr h="314657">
                <a:tc>
                  <a:txBody>
                    <a:bodyPr/>
                    <a:lstStyle/>
                    <a:p>
                      <a:pPr marL="127000" algn="ctr">
                        <a:lnSpc>
                          <a:spcPts val="2620"/>
                        </a:lnSpc>
                      </a:pPr>
                      <a:r>
                        <a:rPr sz="1800" b="0" spc="5" dirty="0">
                          <a:latin typeface="Times New Roman"/>
                          <a:cs typeface="Times New Roman"/>
                        </a:rPr>
                        <a:t>Pixel</a:t>
                      </a:r>
                      <a:r>
                        <a:rPr sz="1800" b="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0" spc="1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0" spc="100" dirty="0" smtClean="0">
                          <a:latin typeface="Times New Roman"/>
                          <a:cs typeface="Times New Roman"/>
                        </a:rPr>
                        <a:t>: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ts val="2620"/>
                        </a:lnSpc>
                      </a:pPr>
                      <a:r>
                        <a:rPr lang="en-IN" sz="1800" b="0" spc="-33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1111100</a:t>
                      </a:r>
                      <a:r>
                        <a:rPr lang="en-IN" sz="1800" b="1" spc="-33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970" algn="ctr">
                        <a:lnSpc>
                          <a:spcPts val="2620"/>
                        </a:lnSpc>
                      </a:pPr>
                      <a:r>
                        <a:rPr sz="1800" b="0" spc="-22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1100100</a:t>
                      </a:r>
                      <a:r>
                        <a:rPr sz="1800" b="1" spc="-2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885" algn="l">
                        <a:lnSpc>
                          <a:spcPts val="2620"/>
                        </a:lnSpc>
                      </a:pPr>
                      <a:r>
                        <a:rPr sz="1800" b="0" spc="-55" dirty="0">
                          <a:solidFill>
                            <a:srgbClr val="00AEEE"/>
                          </a:solidFill>
                          <a:latin typeface="Times New Roman"/>
                          <a:cs typeface="Times New Roman"/>
                        </a:rPr>
                        <a:t>0000001</a:t>
                      </a:r>
                      <a:r>
                        <a:rPr sz="1800" b="1" spc="-5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4626">
                <a:tc>
                  <a:txBody>
                    <a:bodyPr/>
                    <a:lstStyle/>
                    <a:p>
                      <a:pPr marL="12700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209040" algn="l"/>
                        </a:tabLst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Pixel </a:t>
                      </a:r>
                      <a:r>
                        <a:rPr sz="1800" spc="5" dirty="0" smtClean="0">
                          <a:latin typeface="Times New Roman"/>
                          <a:cs typeface="Times New Roman"/>
                        </a:rPr>
                        <a:t>2: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209040" algn="l"/>
                        </a:tabLst>
                      </a:pPr>
                      <a:r>
                        <a:rPr lang="en-IN" sz="1800" spc="-33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1111100</a:t>
                      </a:r>
                      <a:r>
                        <a:rPr lang="en-IN" sz="1800" b="1" spc="-33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0" spc="-22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1100100</a:t>
                      </a:r>
                      <a:r>
                        <a:rPr sz="1800" b="1" spc="-2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317500" algn="l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0" spc="-60" dirty="0">
                          <a:solidFill>
                            <a:srgbClr val="00AEEE"/>
                          </a:solidFill>
                          <a:latin typeface="Times New Roman"/>
                          <a:cs typeface="Times New Roman"/>
                        </a:rPr>
                        <a:t>0000001</a:t>
                      </a:r>
                      <a:r>
                        <a:rPr sz="1800" b="1" spc="-6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/>
                </a:tc>
              </a:tr>
              <a:tr h="430838">
                <a:tc>
                  <a:txBody>
                    <a:bodyPr/>
                    <a:lstStyle/>
                    <a:p>
                      <a:pPr marL="152400" algn="ctr">
                        <a:lnSpc>
                          <a:spcPts val="282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Pixel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spc="-55" dirty="0" smtClean="0">
                          <a:latin typeface="Times New Roman"/>
                          <a:cs typeface="Times New Roman"/>
                        </a:rPr>
                        <a:t>: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152400" algn="ctr">
                        <a:lnSpc>
                          <a:spcPts val="2820"/>
                        </a:lnSpc>
                        <a:spcBef>
                          <a:spcPts val="325"/>
                        </a:spcBef>
                      </a:pPr>
                      <a:r>
                        <a:rPr lang="en-IN" sz="1800" spc="-33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1111100</a:t>
                      </a:r>
                      <a:r>
                        <a:rPr lang="en-IN" sz="1800" b="1" spc="-33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251460" algn="ctr">
                        <a:lnSpc>
                          <a:spcPts val="2820"/>
                        </a:lnSpc>
                        <a:spcBef>
                          <a:spcPts val="760"/>
                        </a:spcBef>
                      </a:pPr>
                      <a:r>
                        <a:rPr sz="1800" b="0" spc="-22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1100100</a:t>
                      </a:r>
                      <a:r>
                        <a:rPr sz="1800" b="1" spc="-2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L="339090" algn="l">
                        <a:lnSpc>
                          <a:spcPts val="2820"/>
                        </a:lnSpc>
                        <a:spcBef>
                          <a:spcPts val="760"/>
                        </a:spcBef>
                      </a:pPr>
                      <a:r>
                        <a:rPr sz="1800" b="0" spc="-65" dirty="0">
                          <a:solidFill>
                            <a:srgbClr val="00AEEE"/>
                          </a:solidFill>
                          <a:latin typeface="Times New Roman"/>
                          <a:cs typeface="Times New Roman"/>
                        </a:rPr>
                        <a:t>00000011</a:t>
                      </a:r>
                      <a:endParaRPr sz="18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969557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/>
              <a:t>In audio </a:t>
            </a:r>
            <a:r>
              <a:rPr lang="en-IN" sz="2000" dirty="0"/>
              <a:t>steganography, a secret message is encoded into a digital audio </a:t>
            </a:r>
            <a:r>
              <a:rPr lang="en-IN" sz="2000" dirty="0" smtClean="0"/>
              <a:t>signal by </a:t>
            </a:r>
            <a:r>
              <a:rPr lang="en-IN" sz="2000" dirty="0"/>
              <a:t>slightly changing the corresponding audio file's binary sequence</a:t>
            </a:r>
            <a:r>
              <a:rPr lang="en-IN" sz="2000" dirty="0" smtClean="0"/>
              <a:t>.</a:t>
            </a:r>
          </a:p>
          <a:p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Audio </a:t>
            </a:r>
            <a:r>
              <a:rPr lang="en-IN" dirty="0" smtClean="0"/>
              <a:t>steganography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933056"/>
            <a:ext cx="7488832" cy="246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4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1041565"/>
          </a:xfrm>
        </p:spPr>
        <p:txBody>
          <a:bodyPr>
            <a:normAutofit/>
          </a:bodyPr>
          <a:lstStyle/>
          <a:p>
            <a:r>
              <a:rPr lang="en-IN" sz="2000" dirty="0"/>
              <a:t>Video Steganography is the process of hiding some secret information inside a video</a:t>
            </a:r>
            <a:r>
              <a:rPr lang="en-IN" sz="2000" dirty="0" smtClean="0"/>
              <a:t>. The secret information can be any media like text, images, audio or another </a:t>
            </a:r>
            <a:r>
              <a:rPr lang="en-IN" sz="2000" dirty="0" err="1" smtClean="0"/>
              <a:t>vedio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Vedio</a:t>
            </a:r>
            <a:r>
              <a:rPr lang="en-IN" dirty="0" smtClean="0"/>
              <a:t> steganography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92018"/>
            <a:ext cx="5400600" cy="25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492896"/>
            <a:ext cx="7408333" cy="1401605"/>
          </a:xfrm>
        </p:spPr>
        <p:txBody>
          <a:bodyPr>
            <a:noAutofit/>
          </a:bodyPr>
          <a:lstStyle/>
          <a:p>
            <a:r>
              <a:rPr lang="en-IN" sz="1800" dirty="0" err="1"/>
              <a:t>Steganalysis</a:t>
            </a:r>
            <a:r>
              <a:rPr lang="en-IN" sz="1800" dirty="0"/>
              <a:t> is the study of detecting messages hidden using </a:t>
            </a:r>
            <a:r>
              <a:rPr lang="en-IN" sz="1800" dirty="0" smtClean="0"/>
              <a:t>steganography.</a:t>
            </a:r>
          </a:p>
          <a:p>
            <a:r>
              <a:rPr lang="en-US" sz="1800" dirty="0" smtClean="0"/>
              <a:t>The basic purpose of </a:t>
            </a:r>
            <a:r>
              <a:rPr lang="en-US" sz="1800" dirty="0" err="1" smtClean="0"/>
              <a:t>steganalysis</a:t>
            </a:r>
            <a:r>
              <a:rPr lang="en-US" sz="1800" dirty="0" smtClean="0"/>
              <a:t> is as a penetration tool to test the efficiency (Robustness, Capacity &amp; Imperceptibility) of a particular </a:t>
            </a:r>
            <a:r>
              <a:rPr lang="en-US" sz="1800" dirty="0" err="1" smtClean="0"/>
              <a:t>Steganographic</a:t>
            </a:r>
            <a:r>
              <a:rPr lang="en-US" sz="1800" dirty="0" smtClean="0"/>
              <a:t> method.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Steganalysis</a:t>
            </a:r>
            <a:endParaRPr lang="en-IN" dirty="0"/>
          </a:p>
        </p:txBody>
      </p:sp>
      <p:pic>
        <p:nvPicPr>
          <p:cNvPr id="1026" name="Picture 2" descr="PDF] Universal Steganalysis Techniques Based on the Feature Extraction in  Transform Domain | Semantic Scho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149080"/>
            <a:ext cx="424847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4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Confidential communication and secret data storing.</a:t>
            </a:r>
          </a:p>
          <a:p>
            <a:r>
              <a:rPr lang="en-US" sz="2000" dirty="0" smtClean="0"/>
              <a:t>Protection from data </a:t>
            </a:r>
            <a:r>
              <a:rPr lang="en-US" sz="2000" dirty="0" err="1" smtClean="0"/>
              <a:t>alteraton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Usage in modern printers.</a:t>
            </a:r>
          </a:p>
          <a:p>
            <a:r>
              <a:rPr lang="en-IN" sz="2000" spc="-10" dirty="0" smtClean="0">
                <a:cs typeface="Times New Roman"/>
              </a:rPr>
              <a:t>Can</a:t>
            </a:r>
            <a:r>
              <a:rPr lang="en-IN" sz="2000" spc="265" dirty="0" smtClean="0">
                <a:cs typeface="Times New Roman"/>
              </a:rPr>
              <a:t> </a:t>
            </a:r>
            <a:r>
              <a:rPr lang="en-IN" sz="2000" dirty="0">
                <a:cs typeface="Times New Roman"/>
              </a:rPr>
              <a:t>be</a:t>
            </a:r>
            <a:r>
              <a:rPr lang="en-IN" sz="2000" spc="240" dirty="0">
                <a:cs typeface="Times New Roman"/>
              </a:rPr>
              <a:t> </a:t>
            </a:r>
            <a:r>
              <a:rPr lang="en-IN" sz="2000" spc="-5" dirty="0">
                <a:cs typeface="Times New Roman"/>
              </a:rPr>
              <a:t>used</a:t>
            </a:r>
            <a:r>
              <a:rPr lang="en-IN" sz="2000" spc="250" dirty="0">
                <a:cs typeface="Times New Roman"/>
              </a:rPr>
              <a:t> </a:t>
            </a:r>
            <a:r>
              <a:rPr lang="en-IN" sz="2000" spc="-5" dirty="0">
                <a:cs typeface="Times New Roman"/>
              </a:rPr>
              <a:t>to</a:t>
            </a:r>
            <a:r>
              <a:rPr lang="en-IN" sz="2000" spc="254" dirty="0">
                <a:cs typeface="Times New Roman"/>
              </a:rPr>
              <a:t> </a:t>
            </a:r>
            <a:r>
              <a:rPr lang="en-IN" sz="2000" spc="-5" dirty="0">
                <a:cs typeface="Times New Roman"/>
              </a:rPr>
              <a:t>carry</a:t>
            </a:r>
            <a:r>
              <a:rPr lang="en-IN" sz="2000" dirty="0">
                <a:cs typeface="Times New Roman"/>
              </a:rPr>
              <a:t> </a:t>
            </a:r>
            <a:r>
              <a:rPr lang="en-IN" sz="2000" spc="-5" dirty="0">
                <a:cs typeface="Times New Roman"/>
              </a:rPr>
              <a:t>out</a:t>
            </a:r>
            <a:r>
              <a:rPr lang="en-IN" sz="2000" spc="-10" dirty="0">
                <a:cs typeface="Times New Roman"/>
              </a:rPr>
              <a:t> </a:t>
            </a:r>
            <a:r>
              <a:rPr lang="en-IN" sz="2000" dirty="0">
                <a:cs typeface="Times New Roman"/>
              </a:rPr>
              <a:t>hidden</a:t>
            </a:r>
            <a:r>
              <a:rPr lang="en-IN" sz="2000" spc="-5" dirty="0">
                <a:cs typeface="Times New Roman"/>
              </a:rPr>
              <a:t> exchanges</a:t>
            </a:r>
            <a:r>
              <a:rPr lang="en-IN" sz="2000" spc="-10" dirty="0">
                <a:cs typeface="Times New Roman"/>
              </a:rPr>
              <a:t> </a:t>
            </a:r>
            <a:r>
              <a:rPr lang="en-IN" sz="2000" spc="-5" dirty="0">
                <a:cs typeface="Times New Roman"/>
              </a:rPr>
              <a:t>by</a:t>
            </a:r>
            <a:r>
              <a:rPr lang="en-IN" sz="2000" spc="5" dirty="0">
                <a:cs typeface="Times New Roman"/>
              </a:rPr>
              <a:t> </a:t>
            </a:r>
            <a:r>
              <a:rPr lang="en-IN" sz="2000" spc="-5" dirty="0">
                <a:cs typeface="Times New Roman"/>
              </a:rPr>
              <a:t>Governments</a:t>
            </a:r>
            <a:r>
              <a:rPr lang="en-IN" sz="2000" spc="15" dirty="0">
                <a:cs typeface="Times New Roman"/>
              </a:rPr>
              <a:t>, </a:t>
            </a:r>
            <a:r>
              <a:rPr lang="en-IN" sz="2000" spc="-5" dirty="0">
                <a:cs typeface="Times New Roman"/>
              </a:rPr>
              <a:t>military</a:t>
            </a:r>
            <a:r>
              <a:rPr lang="en-IN" sz="2000" spc="35" dirty="0">
                <a:cs typeface="Times New Roman"/>
              </a:rPr>
              <a:t> </a:t>
            </a:r>
            <a:r>
              <a:rPr lang="en-IN" sz="2000" spc="-5" dirty="0">
                <a:cs typeface="Times New Roman"/>
              </a:rPr>
              <a:t>community</a:t>
            </a:r>
            <a:r>
              <a:rPr lang="en-IN" sz="2000" spc="35" dirty="0">
                <a:cs typeface="Times New Roman"/>
              </a:rPr>
              <a:t> </a:t>
            </a:r>
            <a:r>
              <a:rPr lang="en-IN" sz="2000" spc="-5" dirty="0">
                <a:cs typeface="Times New Roman"/>
              </a:rPr>
              <a:t>etc</a:t>
            </a:r>
            <a:r>
              <a:rPr lang="en-IN" sz="2000" spc="-5" dirty="0" smtClean="0">
                <a:cs typeface="Times New Roman"/>
              </a:rPr>
              <a:t>.</a:t>
            </a:r>
            <a:endParaRPr lang="en-US" sz="2000" dirty="0" smtClean="0"/>
          </a:p>
          <a:p>
            <a:r>
              <a:rPr lang="en-IN" sz="2000" dirty="0" smtClean="0"/>
              <a:t>Transportation </a:t>
            </a:r>
            <a:r>
              <a:rPr lang="en-IN" sz="2000" dirty="0"/>
              <a:t>of sensitive data is another key use of steganography. A potential  problem with cryptography is that eavesdroppers know they have an encrypted  message when they see one</a:t>
            </a:r>
            <a:r>
              <a:rPr lang="en-IN" sz="2000" dirty="0" smtClean="0"/>
              <a:t>.</a:t>
            </a: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Uses of 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0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pc="-10" dirty="0">
                <a:latin typeface="Times New Roman"/>
                <a:cs typeface="Times New Roman"/>
              </a:rPr>
              <a:t>Difficult</a:t>
            </a:r>
            <a:r>
              <a:rPr lang="en-IN" spc="2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to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 smtClean="0">
                <a:latin typeface="Times New Roman"/>
                <a:cs typeface="Times New Roman"/>
              </a:rPr>
              <a:t>detect -</a:t>
            </a:r>
            <a:r>
              <a:rPr lang="en-IN" spc="20" dirty="0" smtClean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only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the receiver</a:t>
            </a:r>
            <a:r>
              <a:rPr lang="en-IN" spc="30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can</a:t>
            </a:r>
            <a:r>
              <a:rPr lang="en-IN" spc="1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detect</a:t>
            </a:r>
            <a:r>
              <a:rPr lang="en-IN" spc="-5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IN" spc="-5" dirty="0" smtClean="0">
                <a:latin typeface="Times New Roman"/>
                <a:cs typeface="Times New Roman"/>
              </a:rPr>
              <a:t>No</a:t>
            </a:r>
            <a:r>
              <a:rPr lang="en-IN" spc="5" dirty="0" smtClean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one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suspects</a:t>
            </a:r>
            <a:r>
              <a:rPr lang="en-IN" spc="-1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existence </a:t>
            </a:r>
            <a:r>
              <a:rPr lang="en-IN" spc="-5" dirty="0">
                <a:latin typeface="Times New Roman"/>
                <a:cs typeface="Times New Roman"/>
              </a:rPr>
              <a:t>of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any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kind of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secret</a:t>
            </a:r>
            <a:r>
              <a:rPr lang="en-IN" spc="20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message</a:t>
            </a:r>
            <a:r>
              <a:rPr lang="en-IN" spc="1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being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passed.</a:t>
            </a:r>
            <a:endParaRPr lang="en-IN" dirty="0">
              <a:latin typeface="Times New Roman"/>
              <a:cs typeface="Times New Roman"/>
            </a:endParaRPr>
          </a:p>
          <a:p>
            <a:r>
              <a:rPr lang="en-US" dirty="0" smtClean="0"/>
              <a:t> </a:t>
            </a:r>
            <a:r>
              <a:rPr lang="en-IN" spc="-5" dirty="0">
                <a:latin typeface="Times New Roman"/>
                <a:cs typeface="Times New Roman"/>
              </a:rPr>
              <a:t>C</a:t>
            </a:r>
            <a:r>
              <a:rPr lang="en-IN" spc="-10" dirty="0" smtClean="0">
                <a:latin typeface="Times New Roman"/>
                <a:cs typeface="Times New Roman"/>
              </a:rPr>
              <a:t>an</a:t>
            </a:r>
            <a:r>
              <a:rPr lang="en-IN" spc="335" dirty="0" smtClean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be</a:t>
            </a:r>
            <a:r>
              <a:rPr lang="en-IN" spc="325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used</a:t>
            </a:r>
            <a:r>
              <a:rPr lang="en-IN" spc="33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for</a:t>
            </a:r>
            <a:r>
              <a:rPr lang="en-IN" spc="33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safeguarding</a:t>
            </a:r>
            <a:r>
              <a:rPr lang="en-IN" spc="34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data,</a:t>
            </a:r>
            <a:r>
              <a:rPr lang="en-IN" spc="340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such</a:t>
            </a:r>
            <a:r>
              <a:rPr lang="en-IN" spc="33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as</a:t>
            </a:r>
            <a:r>
              <a:rPr lang="en-IN" spc="32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in</a:t>
            </a:r>
            <a:r>
              <a:rPr lang="en-IN" spc="32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the</a:t>
            </a:r>
            <a:r>
              <a:rPr lang="en-IN" spc="31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field</a:t>
            </a:r>
            <a:r>
              <a:rPr lang="en-IN" spc="34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of</a:t>
            </a:r>
            <a:r>
              <a:rPr lang="en-IN" spc="33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media</a:t>
            </a:r>
            <a:r>
              <a:rPr lang="en-IN" spc="33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where</a:t>
            </a:r>
            <a:r>
              <a:rPr lang="en-IN" spc="335" dirty="0">
                <a:latin typeface="Times New Roman"/>
                <a:cs typeface="Times New Roman"/>
              </a:rPr>
              <a:t> </a:t>
            </a:r>
            <a:r>
              <a:rPr lang="en-IN" dirty="0" err="1">
                <a:latin typeface="Times New Roman"/>
                <a:cs typeface="Times New Roman"/>
              </a:rPr>
              <a:t>copywrite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3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ensures</a:t>
            </a:r>
            <a:r>
              <a:rPr lang="en-IN" spc="-10" dirty="0">
                <a:latin typeface="Times New Roman"/>
                <a:cs typeface="Times New Roman"/>
              </a:rPr>
              <a:t> authenticity.</a:t>
            </a:r>
            <a:endParaRPr lang="en-IN" dirty="0">
              <a:latin typeface="Times New Roman"/>
              <a:cs typeface="Times New Roman"/>
            </a:endParaRPr>
          </a:p>
          <a:p>
            <a:r>
              <a:rPr lang="en-IN" spc="-5" dirty="0">
                <a:latin typeface="Times New Roman"/>
                <a:cs typeface="Times New Roman"/>
              </a:rPr>
              <a:t>C</a:t>
            </a:r>
            <a:r>
              <a:rPr lang="en-IN" spc="-10" dirty="0" smtClean="0">
                <a:latin typeface="Times New Roman"/>
                <a:cs typeface="Times New Roman"/>
              </a:rPr>
              <a:t>an</a:t>
            </a:r>
            <a:r>
              <a:rPr lang="en-IN" spc="10" dirty="0" smtClean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be </a:t>
            </a:r>
            <a:r>
              <a:rPr lang="en-IN" spc="-5" dirty="0">
                <a:latin typeface="Times New Roman"/>
                <a:cs typeface="Times New Roman"/>
              </a:rPr>
              <a:t>used</a:t>
            </a:r>
            <a:r>
              <a:rPr lang="en-IN" dirty="0">
                <a:latin typeface="Times New Roman"/>
                <a:cs typeface="Times New Roman"/>
              </a:rPr>
              <a:t> by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intelligence</a:t>
            </a:r>
            <a:r>
              <a:rPr lang="en-IN" spc="-1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agencies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for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sending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their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secret</a:t>
            </a:r>
            <a:r>
              <a:rPr lang="en-IN" spc="2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data</a:t>
            </a:r>
            <a:r>
              <a:rPr lang="en-IN" spc="-5" dirty="0" smtClean="0">
                <a:latin typeface="Times New Roman"/>
                <a:cs typeface="Times New Roman"/>
              </a:rPr>
              <a:t>.</a:t>
            </a:r>
          </a:p>
          <a:p>
            <a:endParaRPr lang="en-IN" dirty="0">
              <a:latin typeface="Times New Roman"/>
              <a:cs typeface="Times New Roman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</a:t>
            </a:r>
            <a:r>
              <a:rPr lang="en-IN" spc="10" dirty="0"/>
              <a:t>n</a:t>
            </a:r>
            <a:r>
              <a:rPr lang="en-IN" dirty="0"/>
              <a:t>tages</a:t>
            </a:r>
          </a:p>
        </p:txBody>
      </p:sp>
    </p:spTree>
    <p:extLst>
      <p:ext uri="{BB962C8B-B14F-4D97-AF65-F5344CB8AC3E}">
        <p14:creationId xmlns:p14="http://schemas.microsoft.com/office/powerpoint/2010/main" val="13457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Steganography is limited, just as encryption. For example, if Jack wishes to give Lily an image that contains a hidden message, he must first secretly agree with Lily on a steganography method; otherwise, the image will be useless because the recipient won't know that it contains a secret message.</a:t>
            </a:r>
            <a:endParaRPr lang="en-IN" dirty="0"/>
          </a:p>
          <a:p>
            <a:r>
              <a:rPr lang="en-IN" dirty="0"/>
              <a:t>This method can be extremely dangerous for everyone if it falls into the wrong hands, such as those of hackers.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4650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Times New Roman"/>
                <a:cs typeface="Times New Roman"/>
              </a:rPr>
              <a:t>In</a:t>
            </a:r>
            <a:r>
              <a:rPr lang="en-IN" spc="-20" dirty="0" smtClean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the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near</a:t>
            </a:r>
            <a:r>
              <a:rPr lang="en-IN" spc="-2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future,</a:t>
            </a:r>
            <a:r>
              <a:rPr lang="en-IN" spc="-2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the</a:t>
            </a:r>
            <a:r>
              <a:rPr lang="en-IN" spc="-1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possible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use</a:t>
            </a:r>
            <a:r>
              <a:rPr lang="en-IN" spc="-2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of steganography</a:t>
            </a:r>
            <a:r>
              <a:rPr lang="en-IN" spc="-4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technique</a:t>
            </a:r>
            <a:r>
              <a:rPr lang="en-IN" spc="-4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is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as </a:t>
            </a:r>
            <a:r>
              <a:rPr lang="en-IN" spc="-63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following</a:t>
            </a:r>
            <a:r>
              <a:rPr lang="en-IN" dirty="0" smtClean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Hiding</a:t>
            </a:r>
            <a:r>
              <a:rPr lang="en-IN" spc="-2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data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on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the</a:t>
            </a:r>
            <a:r>
              <a:rPr lang="en-IN" spc="-2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network</a:t>
            </a:r>
            <a:r>
              <a:rPr lang="en-IN" spc="-2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in </a:t>
            </a:r>
            <a:r>
              <a:rPr lang="en-IN" spc="-5" dirty="0">
                <a:latin typeface="Times New Roman"/>
                <a:cs typeface="Times New Roman"/>
              </a:rPr>
              <a:t>case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of</a:t>
            </a:r>
            <a:r>
              <a:rPr lang="en-IN" spc="-1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 </a:t>
            </a:r>
            <a:r>
              <a:rPr lang="en-IN" spc="-5" dirty="0">
                <a:latin typeface="Times New Roman"/>
                <a:cs typeface="Times New Roman"/>
              </a:rPr>
              <a:t>breach.</a:t>
            </a:r>
            <a:endParaRPr lang="en-IN" dirty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Peer-to-peer</a:t>
            </a:r>
            <a:r>
              <a:rPr lang="en-IN" spc="-4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private</a:t>
            </a:r>
            <a:r>
              <a:rPr lang="en-IN" spc="-25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communications.</a:t>
            </a:r>
            <a:endParaRPr lang="en-IN" dirty="0">
              <a:latin typeface="Times New Roman"/>
              <a:cs typeface="Times New Roman"/>
            </a:endParaRPr>
          </a:p>
          <a:p>
            <a:pPr lvl="1"/>
            <a:r>
              <a:rPr lang="en-IN" dirty="0"/>
              <a:t>Manufacturers of digital cameras could include </a:t>
            </a:r>
            <a:r>
              <a:rPr lang="en-IN" dirty="0" err="1"/>
              <a:t>steganographic</a:t>
            </a:r>
            <a:r>
              <a:rPr lang="en-IN" dirty="0"/>
              <a:t> functionality in the firmware of their devices to annotate images with the photographer's copyright details. 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</a:t>
            </a:r>
            <a:r>
              <a:rPr lang="en-IN" spc="-75" dirty="0"/>
              <a:t> </a:t>
            </a:r>
            <a:r>
              <a:rPr lang="en-IN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3552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88840"/>
            <a:ext cx="7408333" cy="4176464"/>
          </a:xfrm>
        </p:spPr>
        <p:txBody>
          <a:bodyPr>
            <a:normAutofit fontScale="77500" lnSpcReduction="20000"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SzPct val="80555"/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IN" sz="2600" spc="-5" dirty="0">
                <a:solidFill>
                  <a:srgbClr val="4966AC"/>
                </a:solidFill>
                <a:latin typeface="Times New Roman"/>
                <a:cs typeface="Times New Roman"/>
              </a:rPr>
              <a:t>What</a:t>
            </a:r>
            <a:r>
              <a:rPr lang="en-IN" sz="2600" spc="-25" dirty="0">
                <a:solidFill>
                  <a:srgbClr val="4966AC"/>
                </a:solidFill>
                <a:latin typeface="Times New Roman"/>
                <a:cs typeface="Times New Roman"/>
              </a:rPr>
              <a:t> </a:t>
            </a:r>
            <a:r>
              <a:rPr lang="en-IN" sz="2600" dirty="0">
                <a:solidFill>
                  <a:srgbClr val="4966AC"/>
                </a:solidFill>
                <a:latin typeface="Times New Roman"/>
                <a:cs typeface="Times New Roman"/>
              </a:rPr>
              <a:t>is</a:t>
            </a:r>
            <a:r>
              <a:rPr lang="en-IN" sz="2600" spc="-20" dirty="0">
                <a:solidFill>
                  <a:srgbClr val="4966AC"/>
                </a:solidFill>
                <a:latin typeface="Times New Roman"/>
                <a:cs typeface="Times New Roman"/>
              </a:rPr>
              <a:t> </a:t>
            </a:r>
            <a:r>
              <a:rPr lang="en-IN" sz="2600" dirty="0">
                <a:solidFill>
                  <a:srgbClr val="4966AC"/>
                </a:solidFill>
                <a:latin typeface="Times New Roman"/>
                <a:cs typeface="Times New Roman"/>
              </a:rPr>
              <a:t>Steganography</a:t>
            </a:r>
            <a:r>
              <a:rPr lang="en-IN" sz="2600" dirty="0" smtClean="0">
                <a:solidFill>
                  <a:srgbClr val="4966AC"/>
                </a:solidFill>
                <a:latin typeface="Times New Roman"/>
                <a:cs typeface="Times New Roman"/>
              </a:rPr>
              <a:t>?</a:t>
            </a: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SzPct val="80555"/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IN" sz="2600" spc="-5" dirty="0" smtClean="0">
                <a:solidFill>
                  <a:srgbClr val="4966AC"/>
                </a:solidFill>
                <a:latin typeface="Times New Roman"/>
                <a:cs typeface="Times New Roman"/>
              </a:rPr>
              <a:t>History</a:t>
            </a:r>
            <a:endParaRPr lang="en-IN"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80555"/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IN" sz="2600" dirty="0">
                <a:solidFill>
                  <a:srgbClr val="4966AC"/>
                </a:solidFill>
                <a:latin typeface="Times New Roman"/>
                <a:cs typeface="Times New Roman"/>
              </a:rPr>
              <a:t>Steganography</a:t>
            </a:r>
            <a:r>
              <a:rPr lang="en-IN" sz="2600" spc="-75" dirty="0">
                <a:solidFill>
                  <a:srgbClr val="4966AC"/>
                </a:solidFill>
                <a:latin typeface="Times New Roman"/>
                <a:cs typeface="Times New Roman"/>
              </a:rPr>
              <a:t> </a:t>
            </a:r>
            <a:r>
              <a:rPr lang="en-IN" sz="2600" spc="-5" dirty="0">
                <a:solidFill>
                  <a:srgbClr val="4966AC"/>
                </a:solidFill>
                <a:latin typeface="Times New Roman"/>
                <a:cs typeface="Times New Roman"/>
              </a:rPr>
              <a:t>Vs.</a:t>
            </a:r>
            <a:r>
              <a:rPr lang="en-IN" sz="2600" spc="-35" dirty="0">
                <a:solidFill>
                  <a:srgbClr val="4966AC"/>
                </a:solidFill>
                <a:latin typeface="Times New Roman"/>
                <a:cs typeface="Times New Roman"/>
              </a:rPr>
              <a:t> </a:t>
            </a:r>
            <a:r>
              <a:rPr lang="en-IN" sz="2600" dirty="0">
                <a:solidFill>
                  <a:srgbClr val="4966AC"/>
                </a:solidFill>
                <a:latin typeface="Times New Roman"/>
                <a:cs typeface="Times New Roman"/>
              </a:rPr>
              <a:t>Cryptography</a:t>
            </a:r>
            <a:endParaRPr lang="en-IN"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80555"/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IN" sz="2600" spc="-5" dirty="0">
                <a:solidFill>
                  <a:srgbClr val="4966AC"/>
                </a:solidFill>
                <a:latin typeface="Times New Roman"/>
                <a:cs typeface="Times New Roman"/>
              </a:rPr>
              <a:t>Basic</a:t>
            </a:r>
            <a:r>
              <a:rPr lang="en-IN" sz="2600" spc="-20" dirty="0">
                <a:solidFill>
                  <a:srgbClr val="4966AC"/>
                </a:solidFill>
                <a:latin typeface="Times New Roman"/>
                <a:cs typeface="Times New Roman"/>
              </a:rPr>
              <a:t> </a:t>
            </a:r>
            <a:r>
              <a:rPr lang="en-IN" sz="2600" dirty="0" smtClean="0">
                <a:solidFill>
                  <a:srgbClr val="4966AC"/>
                </a:solidFill>
                <a:latin typeface="Times New Roman"/>
                <a:cs typeface="Times New Roman"/>
              </a:rPr>
              <a:t>steganography</a:t>
            </a:r>
            <a:r>
              <a:rPr lang="en-IN" sz="2600" spc="-30" dirty="0" smtClean="0">
                <a:solidFill>
                  <a:srgbClr val="4966AC"/>
                </a:solidFill>
                <a:latin typeface="Times New Roman"/>
                <a:cs typeface="Times New Roman"/>
              </a:rPr>
              <a:t> </a:t>
            </a:r>
            <a:r>
              <a:rPr lang="en-IN" sz="2600" spc="-5" dirty="0">
                <a:solidFill>
                  <a:srgbClr val="4966AC"/>
                </a:solidFill>
                <a:latin typeface="Times New Roman"/>
                <a:cs typeface="Times New Roman"/>
              </a:rPr>
              <a:t>model</a:t>
            </a:r>
            <a:endParaRPr lang="en-IN"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SzPct val="80555"/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IN" sz="2600" spc="-20" dirty="0">
                <a:solidFill>
                  <a:srgbClr val="4966AC"/>
                </a:solidFill>
                <a:latin typeface="Times New Roman"/>
                <a:cs typeface="Times New Roman"/>
              </a:rPr>
              <a:t>Types</a:t>
            </a:r>
            <a:r>
              <a:rPr lang="en-IN" sz="2600" spc="-60" dirty="0">
                <a:solidFill>
                  <a:srgbClr val="4966AC"/>
                </a:solidFill>
                <a:latin typeface="Times New Roman"/>
                <a:cs typeface="Times New Roman"/>
              </a:rPr>
              <a:t> </a:t>
            </a:r>
            <a:r>
              <a:rPr lang="en-IN" sz="2600" dirty="0">
                <a:solidFill>
                  <a:srgbClr val="4966AC"/>
                </a:solidFill>
                <a:latin typeface="Times New Roman"/>
                <a:cs typeface="Times New Roman"/>
              </a:rPr>
              <a:t>of</a:t>
            </a:r>
            <a:r>
              <a:rPr lang="en-IN" sz="2600" spc="-35" dirty="0">
                <a:solidFill>
                  <a:srgbClr val="4966AC"/>
                </a:solidFill>
                <a:latin typeface="Times New Roman"/>
                <a:cs typeface="Times New Roman"/>
              </a:rPr>
              <a:t> </a:t>
            </a:r>
            <a:r>
              <a:rPr lang="en-IN" sz="2600" dirty="0" smtClean="0">
                <a:solidFill>
                  <a:srgbClr val="4966AC"/>
                </a:solidFill>
                <a:latin typeface="Times New Roman"/>
                <a:cs typeface="Times New Roman"/>
              </a:rPr>
              <a:t>steganography</a:t>
            </a: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SzPct val="80555"/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US" sz="2600" dirty="0" err="1" smtClean="0">
                <a:solidFill>
                  <a:srgbClr val="4966AC"/>
                </a:solidFill>
                <a:latin typeface="Times New Roman"/>
                <a:cs typeface="Times New Roman"/>
              </a:rPr>
              <a:t>Steganalysis</a:t>
            </a:r>
            <a:endParaRPr lang="en-IN" sz="26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SzPct val="80555"/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IN" sz="2600" spc="-5" dirty="0" smtClean="0">
                <a:solidFill>
                  <a:srgbClr val="4966AC"/>
                </a:solidFill>
                <a:latin typeface="Times New Roman"/>
                <a:cs typeface="Times New Roman"/>
              </a:rPr>
              <a:t>Uses of Steganography</a:t>
            </a:r>
            <a:endParaRPr lang="en-IN" sz="26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SzPct val="80555"/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IN" sz="2600" spc="-5" dirty="0" smtClean="0">
                <a:solidFill>
                  <a:srgbClr val="4966AC"/>
                </a:solidFill>
                <a:latin typeface="Times New Roman"/>
                <a:cs typeface="Times New Roman"/>
              </a:rPr>
              <a:t>Advantages</a:t>
            </a:r>
            <a:endParaRPr lang="en-IN"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SzPct val="80555"/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IN" sz="2600" dirty="0">
                <a:solidFill>
                  <a:srgbClr val="4966AC"/>
                </a:solidFill>
                <a:latin typeface="Times New Roman"/>
                <a:cs typeface="Times New Roman"/>
              </a:rPr>
              <a:t>Limitation</a:t>
            </a:r>
            <a:endParaRPr lang="en-IN"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SzPct val="80555"/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IN" sz="2600" spc="-5" dirty="0">
                <a:solidFill>
                  <a:srgbClr val="4966AC"/>
                </a:solidFill>
                <a:latin typeface="Times New Roman"/>
                <a:cs typeface="Times New Roman"/>
              </a:rPr>
              <a:t>Future</a:t>
            </a:r>
            <a:r>
              <a:rPr lang="en-IN" sz="2600" spc="-25" dirty="0">
                <a:solidFill>
                  <a:srgbClr val="4966AC"/>
                </a:solidFill>
                <a:latin typeface="Times New Roman"/>
                <a:cs typeface="Times New Roman"/>
              </a:rPr>
              <a:t> </a:t>
            </a:r>
            <a:r>
              <a:rPr lang="en-IN" sz="2600" spc="-5" dirty="0">
                <a:solidFill>
                  <a:srgbClr val="4966AC"/>
                </a:solidFill>
                <a:latin typeface="Times New Roman"/>
                <a:cs typeface="Times New Roman"/>
              </a:rPr>
              <a:t>Scope</a:t>
            </a:r>
            <a:endParaRPr lang="en-IN"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80555"/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IN" sz="2600" dirty="0">
                <a:solidFill>
                  <a:srgbClr val="4966AC"/>
                </a:solidFill>
                <a:latin typeface="Times New Roman"/>
                <a:cs typeface="Times New Roman"/>
              </a:rPr>
              <a:t>Conclusion</a:t>
            </a:r>
            <a:endParaRPr lang="en-IN"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SzPct val="80555"/>
              <a:buFont typeface="Wingdings" panose="05000000000000000000" pitchFamily="2" charset="2"/>
              <a:buChar char="v"/>
              <a:tabLst>
                <a:tab pos="195580" algn="l"/>
              </a:tabLst>
            </a:pPr>
            <a:r>
              <a:rPr lang="en-IN" sz="2600" dirty="0">
                <a:solidFill>
                  <a:srgbClr val="4966AC"/>
                </a:solidFill>
                <a:latin typeface="Times New Roman"/>
                <a:cs typeface="Times New Roman"/>
              </a:rPr>
              <a:t>References</a:t>
            </a:r>
            <a:endParaRPr lang="en-IN" sz="26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110" dirty="0">
                <a:latin typeface="Times New Roman"/>
                <a:cs typeface="Times New Roman"/>
              </a:rPr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9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cs typeface="Times New Roman"/>
              </a:rPr>
              <a:t>Hiding</a:t>
            </a:r>
            <a:r>
              <a:rPr lang="en-IN" spc="-20" dirty="0">
                <a:cs typeface="Times New Roman"/>
              </a:rPr>
              <a:t> </a:t>
            </a:r>
            <a:r>
              <a:rPr lang="en-IN" dirty="0">
                <a:cs typeface="Times New Roman"/>
              </a:rPr>
              <a:t>a</a:t>
            </a:r>
            <a:r>
              <a:rPr lang="en-IN" spc="-5" dirty="0">
                <a:cs typeface="Times New Roman"/>
              </a:rPr>
              <a:t> message </a:t>
            </a:r>
            <a:r>
              <a:rPr lang="en-IN" dirty="0">
                <a:cs typeface="Times New Roman"/>
              </a:rPr>
              <a:t>with</a:t>
            </a:r>
            <a:r>
              <a:rPr lang="en-IN" spc="-5" dirty="0">
                <a:cs typeface="Times New Roman"/>
              </a:rPr>
              <a:t> </a:t>
            </a:r>
            <a:r>
              <a:rPr lang="en-IN" dirty="0">
                <a:cs typeface="Times New Roman"/>
              </a:rPr>
              <a:t>steganography</a:t>
            </a:r>
            <a:r>
              <a:rPr lang="en-IN" spc="-35" dirty="0">
                <a:cs typeface="Times New Roman"/>
              </a:rPr>
              <a:t> </a:t>
            </a:r>
            <a:r>
              <a:rPr lang="en-IN" spc="-5" dirty="0">
                <a:cs typeface="Times New Roman"/>
              </a:rPr>
              <a:t>methods</a:t>
            </a:r>
            <a:r>
              <a:rPr lang="en-IN" dirty="0">
                <a:cs typeface="Times New Roman"/>
              </a:rPr>
              <a:t> reduces</a:t>
            </a:r>
            <a:r>
              <a:rPr lang="en-IN" spc="-25" dirty="0">
                <a:cs typeface="Times New Roman"/>
              </a:rPr>
              <a:t> </a:t>
            </a:r>
            <a:r>
              <a:rPr lang="en-IN" dirty="0">
                <a:cs typeface="Times New Roman"/>
              </a:rPr>
              <a:t>the</a:t>
            </a:r>
            <a:r>
              <a:rPr lang="en-IN" spc="-5" dirty="0">
                <a:cs typeface="Times New Roman"/>
              </a:rPr>
              <a:t> </a:t>
            </a:r>
            <a:r>
              <a:rPr lang="en-IN" dirty="0">
                <a:cs typeface="Times New Roman"/>
              </a:rPr>
              <a:t>chance</a:t>
            </a:r>
            <a:r>
              <a:rPr lang="en-IN" spc="-25" dirty="0">
                <a:cs typeface="Times New Roman"/>
              </a:rPr>
              <a:t> </a:t>
            </a:r>
            <a:r>
              <a:rPr lang="en-IN" dirty="0">
                <a:cs typeface="Times New Roman"/>
              </a:rPr>
              <a:t>of</a:t>
            </a:r>
            <a:r>
              <a:rPr lang="en-IN" spc="-10" dirty="0">
                <a:cs typeface="Times New Roman"/>
              </a:rPr>
              <a:t> </a:t>
            </a:r>
            <a:r>
              <a:rPr lang="en-IN" dirty="0">
                <a:cs typeface="Times New Roman"/>
              </a:rPr>
              <a:t>a </a:t>
            </a:r>
            <a:r>
              <a:rPr lang="en-IN" spc="-585" dirty="0">
                <a:cs typeface="Times New Roman"/>
              </a:rPr>
              <a:t> </a:t>
            </a:r>
            <a:r>
              <a:rPr lang="en-IN" spc="-5" dirty="0">
                <a:cs typeface="Times New Roman"/>
              </a:rPr>
              <a:t>message </a:t>
            </a:r>
            <a:r>
              <a:rPr lang="en-IN" dirty="0">
                <a:cs typeface="Times New Roman"/>
              </a:rPr>
              <a:t>being</a:t>
            </a:r>
            <a:r>
              <a:rPr lang="en-IN" spc="-15" dirty="0">
                <a:cs typeface="Times New Roman"/>
              </a:rPr>
              <a:t> </a:t>
            </a:r>
            <a:r>
              <a:rPr lang="en-IN" dirty="0">
                <a:cs typeface="Times New Roman"/>
              </a:rPr>
              <a:t>detected.</a:t>
            </a:r>
          </a:p>
          <a:p>
            <a:r>
              <a:rPr lang="en-IN" dirty="0"/>
              <a:t>Like any technology, steganography is neither intrinsically beneficial or detrimental; rather, how it is applied will determine whether it serves our society well or poorly, and whether it is utilized in an authorized or illegitimate manner. </a:t>
            </a:r>
            <a:endParaRPr lang="en-IN" dirty="0" smtClean="0"/>
          </a:p>
          <a:p>
            <a:r>
              <a:rPr lang="en-IN" dirty="0"/>
              <a:t>Steganography by itself isn't very secure, but when paired with cryptography, it can provide a considerably more powerful encryption technique.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644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heavy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https://en.wikipedia.org/wiki/Steganography</a:t>
            </a:r>
            <a:endParaRPr lang="en-IN" dirty="0">
              <a:latin typeface="Corbel"/>
              <a:cs typeface="Corbel"/>
            </a:endParaRPr>
          </a:p>
          <a:p>
            <a:r>
              <a:rPr lang="en-IN" spc="50" dirty="0">
                <a:latin typeface="Times New Roman"/>
                <a:cs typeface="Times New Roman"/>
              </a:rPr>
              <a:t>Cryptography</a:t>
            </a:r>
            <a:r>
              <a:rPr lang="en-IN" spc="-50" dirty="0">
                <a:latin typeface="Times New Roman"/>
                <a:cs typeface="Times New Roman"/>
              </a:rPr>
              <a:t> </a:t>
            </a:r>
            <a:r>
              <a:rPr lang="en-IN" spc="75" dirty="0">
                <a:latin typeface="Times New Roman"/>
                <a:cs typeface="Times New Roman"/>
              </a:rPr>
              <a:t>and</a:t>
            </a:r>
            <a:r>
              <a:rPr lang="en-IN" spc="130" dirty="0">
                <a:latin typeface="Times New Roman"/>
                <a:cs typeface="Times New Roman"/>
              </a:rPr>
              <a:t> </a:t>
            </a:r>
            <a:r>
              <a:rPr lang="en-IN" spc="65" dirty="0">
                <a:latin typeface="Times New Roman"/>
                <a:cs typeface="Times New Roman"/>
              </a:rPr>
              <a:t>network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50" dirty="0">
                <a:latin typeface="Times New Roman"/>
                <a:cs typeface="Times New Roman"/>
              </a:rPr>
              <a:t>security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spc="10" dirty="0">
                <a:latin typeface="Times New Roman"/>
                <a:cs typeface="Times New Roman"/>
              </a:rPr>
              <a:t>by</a:t>
            </a:r>
            <a:r>
              <a:rPr lang="en-IN" spc="-95" dirty="0">
                <a:latin typeface="Times New Roman"/>
                <a:cs typeface="Times New Roman"/>
              </a:rPr>
              <a:t> </a:t>
            </a:r>
            <a:r>
              <a:rPr lang="en-IN" spc="30" dirty="0">
                <a:latin typeface="Times New Roman"/>
                <a:cs typeface="Times New Roman"/>
              </a:rPr>
              <a:t>William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25" dirty="0">
                <a:latin typeface="Times New Roman"/>
                <a:cs typeface="Times New Roman"/>
              </a:rPr>
              <a:t>Stallings</a:t>
            </a:r>
            <a:r>
              <a:rPr lang="en-IN" spc="15" dirty="0">
                <a:latin typeface="Times New Roman"/>
                <a:cs typeface="Times New Roman"/>
              </a:rPr>
              <a:t> 2</a:t>
            </a:r>
            <a:r>
              <a:rPr lang="en-IN" spc="22" baseline="24305" dirty="0">
                <a:latin typeface="Times New Roman"/>
                <a:cs typeface="Times New Roman"/>
              </a:rPr>
              <a:t>nd </a:t>
            </a:r>
            <a:r>
              <a:rPr lang="en-IN" spc="-577" baseline="24305" dirty="0">
                <a:latin typeface="Times New Roman"/>
                <a:cs typeface="Times New Roman"/>
              </a:rPr>
              <a:t> </a:t>
            </a:r>
            <a:r>
              <a:rPr lang="en-IN" spc="55" dirty="0">
                <a:latin typeface="Times New Roman"/>
                <a:cs typeface="Times New Roman"/>
              </a:rPr>
              <a:t>edition.</a:t>
            </a:r>
            <a:endParaRPr lang="en-IN" dirty="0">
              <a:latin typeface="Times New Roman"/>
              <a:cs typeface="Times New Roman"/>
            </a:endParaRPr>
          </a:p>
          <a:p>
            <a:r>
              <a:rPr lang="en-IN" dirty="0">
                <a:latin typeface="Times New Roman"/>
                <a:cs typeface="Times New Roman"/>
              </a:rPr>
              <a:t>International</a:t>
            </a:r>
            <a:r>
              <a:rPr lang="en-IN" spc="-5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Journal</a:t>
            </a:r>
            <a:r>
              <a:rPr lang="en-IN" spc="-3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of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Computer</a:t>
            </a:r>
            <a:r>
              <a:rPr lang="en-IN" spc="-13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Applications</a:t>
            </a:r>
            <a:r>
              <a:rPr lang="en-IN" spc="-4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(0975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–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8887) </a:t>
            </a:r>
            <a:r>
              <a:rPr lang="en-IN" spc="-585" dirty="0">
                <a:latin typeface="Times New Roman"/>
                <a:cs typeface="Times New Roman"/>
              </a:rPr>
              <a:t> </a:t>
            </a:r>
            <a:r>
              <a:rPr lang="en-IN" spc="-60" dirty="0">
                <a:latin typeface="Times New Roman"/>
                <a:cs typeface="Times New Roman"/>
              </a:rPr>
              <a:t>Volume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9– No.7, </a:t>
            </a:r>
            <a:r>
              <a:rPr lang="en-IN" spc="-5" dirty="0">
                <a:latin typeface="Times New Roman"/>
                <a:cs typeface="Times New Roman"/>
              </a:rPr>
              <a:t>November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2010</a:t>
            </a:r>
          </a:p>
          <a:p>
            <a:r>
              <a:rPr lang="en-IN" dirty="0">
                <a:latin typeface="Times New Roman"/>
                <a:cs typeface="Times New Roman"/>
              </a:rPr>
              <a:t>Steganog</a:t>
            </a:r>
            <a:r>
              <a:rPr lang="en-IN" spc="5" dirty="0">
                <a:latin typeface="Times New Roman"/>
                <a:cs typeface="Times New Roman"/>
              </a:rPr>
              <a:t>r</a:t>
            </a:r>
            <a:r>
              <a:rPr lang="en-IN" dirty="0">
                <a:latin typeface="Times New Roman"/>
                <a:cs typeface="Times New Roman"/>
              </a:rPr>
              <a:t>aphy</a:t>
            </a:r>
            <a:r>
              <a:rPr lang="en-IN" spc="-2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and </a:t>
            </a:r>
            <a:r>
              <a:rPr lang="en-IN" dirty="0" err="1">
                <a:latin typeface="Times New Roman"/>
                <a:cs typeface="Times New Roman"/>
              </a:rPr>
              <a:t>Stegana</a:t>
            </a:r>
            <a:r>
              <a:rPr lang="en-IN" spc="5" dirty="0" err="1">
                <a:latin typeface="Times New Roman"/>
                <a:cs typeface="Times New Roman"/>
              </a:rPr>
              <a:t>l</a:t>
            </a:r>
            <a:r>
              <a:rPr lang="en-IN" spc="-5" dirty="0" err="1">
                <a:latin typeface="Times New Roman"/>
                <a:cs typeface="Times New Roman"/>
              </a:rPr>
              <a:t>ysis</a:t>
            </a:r>
            <a:r>
              <a:rPr lang="en-IN" spc="-5" dirty="0">
                <a:latin typeface="Times New Roman"/>
                <a:cs typeface="Times New Roman"/>
              </a:rPr>
              <a:t>:</a:t>
            </a:r>
            <a:r>
              <a:rPr lang="en-IN" spc="-17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An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15" dirty="0">
                <a:latin typeface="Times New Roman"/>
                <a:cs typeface="Times New Roman"/>
              </a:rPr>
              <a:t>O</a:t>
            </a:r>
            <a:r>
              <a:rPr lang="en-IN" dirty="0">
                <a:latin typeface="Times New Roman"/>
                <a:cs typeface="Times New Roman"/>
              </a:rPr>
              <a:t>verview </a:t>
            </a:r>
            <a:r>
              <a:rPr lang="en-IN" spc="-5" dirty="0">
                <a:latin typeface="Times New Roman"/>
                <a:cs typeface="Times New Roman"/>
              </a:rPr>
              <a:t>|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</a:t>
            </a:r>
            <a:r>
              <a:rPr lang="en-IN" spc="-15" dirty="0">
                <a:latin typeface="Times New Roman"/>
                <a:cs typeface="Times New Roman"/>
              </a:rPr>
              <a:t>A</a:t>
            </a:r>
            <a:r>
              <a:rPr lang="en-IN" spc="-5" dirty="0">
                <a:latin typeface="Times New Roman"/>
                <a:cs typeface="Times New Roman"/>
              </a:rPr>
              <a:t>NS  </a:t>
            </a:r>
            <a:r>
              <a:rPr lang="en-IN" dirty="0">
                <a:latin typeface="Times New Roman"/>
                <a:cs typeface="Times New Roman"/>
              </a:rPr>
              <a:t>Institute</a:t>
            </a:r>
            <a:r>
              <a:rPr lang="en-IN" spc="-5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-</a:t>
            </a:r>
            <a:r>
              <a:rPr lang="en-IN" dirty="0">
                <a:solidFill>
                  <a:srgbClr val="9353C3"/>
                </a:solidFill>
                <a:latin typeface="Times New Roman"/>
                <a:cs typeface="Times New Roman"/>
              </a:rPr>
              <a:t> </a:t>
            </a:r>
            <a:r>
              <a:rPr lang="en-IN" u="heavy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3"/>
              </a:rPr>
              <a:t>https://www.sans.org/white-papers/553</a:t>
            </a:r>
            <a:r>
              <a:rPr lang="en-IN" u="heavy" spc="-5" dirty="0" smtClean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3"/>
              </a:rPr>
              <a:t>/</a:t>
            </a:r>
            <a:endParaRPr lang="en-IN" dirty="0">
              <a:latin typeface="Corbel"/>
              <a:cs typeface="Corbe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775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4492021" cy="3450696"/>
          </a:xfrm>
        </p:spPr>
        <p:txBody>
          <a:bodyPr>
            <a:normAutofit lnSpcReduction="10000"/>
          </a:bodyPr>
          <a:lstStyle/>
          <a:p>
            <a:endParaRPr lang="en-US" sz="1800" dirty="0" smtClean="0"/>
          </a:p>
          <a:p>
            <a:r>
              <a:rPr lang="en-US" sz="1800" b="1" dirty="0" smtClean="0"/>
              <a:t>Steganography</a:t>
            </a:r>
            <a:r>
              <a:rPr lang="en-US" sz="1800" dirty="0" smtClean="0"/>
              <a:t> is the art and science of writing hidden messages in such a way that no one apart from the intended </a:t>
            </a:r>
            <a:r>
              <a:rPr lang="en-US" sz="1800" dirty="0" err="1" smtClean="0"/>
              <a:t>reciepient</a:t>
            </a:r>
            <a:r>
              <a:rPr lang="en-US" sz="1800" dirty="0" smtClean="0"/>
              <a:t> knows about the existence of the message.</a:t>
            </a:r>
          </a:p>
          <a:p>
            <a:endParaRPr lang="en-US" sz="1800" dirty="0" smtClean="0"/>
          </a:p>
          <a:p>
            <a:r>
              <a:rPr lang="en-US" sz="1800" dirty="0" smtClean="0"/>
              <a:t>Derived  from </a:t>
            </a:r>
            <a:r>
              <a:rPr lang="en-US" sz="1800" dirty="0"/>
              <a:t>Greek </a:t>
            </a:r>
            <a:r>
              <a:rPr lang="en-US" sz="1800" dirty="0" smtClean="0"/>
              <a:t>words: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“</a:t>
            </a:r>
            <a:r>
              <a:rPr lang="en-US" sz="1800" b="1" dirty="0" err="1" smtClean="0">
                <a:solidFill>
                  <a:srgbClr val="FF0000"/>
                </a:solidFill>
              </a:rPr>
              <a:t>steganos</a:t>
            </a:r>
            <a:r>
              <a:rPr lang="en-US" sz="1800" b="1" dirty="0" smtClean="0">
                <a:solidFill>
                  <a:srgbClr val="FF0000"/>
                </a:solidFill>
              </a:rPr>
              <a:t>” -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 covered  </a:t>
            </a:r>
            <a:r>
              <a:rPr lang="en-US" sz="1800" b="1" dirty="0">
                <a:solidFill>
                  <a:srgbClr val="FF0000"/>
                </a:solidFill>
              </a:rPr>
              <a:t>“</a:t>
            </a:r>
            <a:r>
              <a:rPr lang="en-US" sz="1800" b="1" dirty="0" err="1" smtClean="0">
                <a:solidFill>
                  <a:srgbClr val="FF0000"/>
                </a:solidFill>
              </a:rPr>
              <a:t>graphia</a:t>
            </a:r>
            <a:r>
              <a:rPr lang="en-US" sz="1800" b="1" dirty="0" smtClean="0">
                <a:solidFill>
                  <a:srgbClr val="FF0000"/>
                </a:solidFill>
              </a:rPr>
              <a:t>”</a:t>
            </a:r>
            <a:r>
              <a:rPr lang="en-US" sz="1800" dirty="0" smtClean="0">
                <a:solidFill>
                  <a:srgbClr val="FF0000"/>
                </a:solidFill>
              </a:rPr>
              <a:t> -  </a:t>
            </a:r>
            <a:r>
              <a:rPr lang="en-US" sz="1800" dirty="0" smtClean="0"/>
              <a:t>writing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IN" sz="1800" b="1" dirty="0" smtClean="0">
                <a:solidFill>
                  <a:srgbClr val="FF0000"/>
                </a:solidFill>
              </a:rPr>
              <a:t>Goal </a:t>
            </a:r>
            <a:r>
              <a:rPr lang="en-IN" sz="1800" b="1" dirty="0">
                <a:solidFill>
                  <a:srgbClr val="FF0000"/>
                </a:solidFill>
              </a:rPr>
              <a:t>of steganography:- </a:t>
            </a:r>
            <a:r>
              <a:rPr lang="en-IN" sz="1800" b="1" dirty="0" smtClean="0">
                <a:solidFill>
                  <a:srgbClr val="FF0000"/>
                </a:solidFill>
              </a:rPr>
              <a:t> </a:t>
            </a:r>
            <a:r>
              <a:rPr lang="en-IN" sz="1800" dirty="0" smtClean="0"/>
              <a:t>To </a:t>
            </a:r>
            <a:r>
              <a:rPr lang="en-IN" sz="1800" dirty="0"/>
              <a:t>hide one piece data into another.</a:t>
            </a:r>
          </a:p>
          <a:p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</a:t>
            </a:r>
            <a:r>
              <a:rPr lang="en-IN" spc="-55" dirty="0"/>
              <a:t> </a:t>
            </a:r>
            <a:r>
              <a:rPr lang="en-IN" dirty="0"/>
              <a:t>is</a:t>
            </a:r>
            <a:r>
              <a:rPr lang="en-IN" spc="-25" dirty="0"/>
              <a:t> </a:t>
            </a:r>
            <a:r>
              <a:rPr lang="en-IN" dirty="0"/>
              <a:t>Steganography?</a:t>
            </a:r>
          </a:p>
        </p:txBody>
      </p:sp>
      <p:pic>
        <p:nvPicPr>
          <p:cNvPr id="4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6136" y="3068960"/>
            <a:ext cx="302433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600" b="1" dirty="0" smtClean="0"/>
              <a:t>Since everyone can read,  encoding text in neutral sentences is doubtfully effective</a:t>
            </a:r>
            <a:r>
              <a:rPr lang="en-US" b="1" dirty="0" smtClean="0"/>
              <a:t> 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IN" sz="18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Taking</a:t>
            </a:r>
            <a:r>
              <a:rPr lang="en-IN" sz="1800" i="1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1800" i="1" u="sng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lang="en-IN" sz="1800" i="1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1800" i="1" u="sng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first</a:t>
            </a:r>
            <a:r>
              <a:rPr lang="en-IN" sz="1800" i="1" u="sng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1800" i="1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alphabet</a:t>
            </a:r>
            <a:r>
              <a:rPr lang="en-IN" sz="1800" i="1" u="sng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1800" i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lang="en-IN" sz="1800" i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1800" i="1" u="sng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each</a:t>
            </a:r>
            <a:r>
              <a:rPr lang="en-IN" sz="1800" i="1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word</a:t>
            </a:r>
            <a:r>
              <a:rPr lang="en-IN" sz="1800" i="1" u="sng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1800" i="1" u="sng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lang="en-IN" sz="1800" i="1" u="sng" spc="2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1800" i="1" u="sng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following</a:t>
            </a:r>
            <a:r>
              <a:rPr lang="en-IN" sz="1800" i="1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1800" i="1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message</a:t>
            </a:r>
            <a:r>
              <a:rPr lang="en-IN" sz="18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1800" i="1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emerges</a:t>
            </a:r>
            <a:r>
              <a:rPr lang="en-IN" sz="1800" i="1" u="sng" spc="35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:</a:t>
            </a:r>
          </a:p>
          <a:p>
            <a:pPr marL="0" indent="0" algn="ctr">
              <a:buNone/>
            </a:pPr>
            <a:endParaRPr lang="en-IN" sz="1800" i="1" u="sng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S</a:t>
            </a:r>
            <a:r>
              <a:rPr lang="en-US" sz="2600" b="1" dirty="0" smtClean="0"/>
              <a:t>ince </a:t>
            </a:r>
            <a:r>
              <a:rPr lang="en-US" sz="2600" b="1" dirty="0">
                <a:solidFill>
                  <a:srgbClr val="FF0000"/>
                </a:solidFill>
              </a:rPr>
              <a:t>E</a:t>
            </a:r>
            <a:r>
              <a:rPr lang="en-US" sz="2600" b="1" dirty="0" smtClean="0"/>
              <a:t>veryone </a:t>
            </a:r>
            <a:r>
              <a:rPr lang="en-US" sz="2600" b="1" dirty="0" smtClean="0">
                <a:solidFill>
                  <a:srgbClr val="FF0000"/>
                </a:solidFill>
              </a:rPr>
              <a:t>C</a:t>
            </a:r>
            <a:r>
              <a:rPr lang="en-US" sz="2600" b="1" dirty="0" smtClean="0"/>
              <a:t>an </a:t>
            </a:r>
            <a:r>
              <a:rPr lang="en-US" sz="2600" b="1" dirty="0">
                <a:solidFill>
                  <a:srgbClr val="FF0000"/>
                </a:solidFill>
              </a:rPr>
              <a:t>R</a:t>
            </a:r>
            <a:r>
              <a:rPr lang="en-US" sz="2600" b="1" dirty="0" smtClean="0"/>
              <a:t>ead</a:t>
            </a:r>
            <a:r>
              <a:rPr lang="en-US" sz="2600" b="1" dirty="0"/>
              <a:t>,  </a:t>
            </a:r>
            <a:r>
              <a:rPr lang="en-US" sz="2600" b="1" dirty="0">
                <a:solidFill>
                  <a:srgbClr val="FF0000"/>
                </a:solidFill>
              </a:rPr>
              <a:t>E</a:t>
            </a:r>
            <a:r>
              <a:rPr lang="en-US" sz="2600" b="1" dirty="0" smtClean="0"/>
              <a:t>ncoding </a:t>
            </a:r>
            <a:r>
              <a:rPr lang="en-US" sz="2600" b="1" dirty="0">
                <a:solidFill>
                  <a:srgbClr val="FF0000"/>
                </a:solidFill>
              </a:rPr>
              <a:t>T</a:t>
            </a:r>
            <a:r>
              <a:rPr lang="en-US" sz="2600" b="1" dirty="0" smtClean="0"/>
              <a:t>ext </a:t>
            </a:r>
            <a:r>
              <a:rPr lang="en-US" sz="2600" b="1" dirty="0" smtClean="0">
                <a:solidFill>
                  <a:srgbClr val="FF0000"/>
                </a:solidFill>
              </a:rPr>
              <a:t>I</a:t>
            </a:r>
            <a:r>
              <a:rPr lang="en-US" sz="2600" b="1" dirty="0" smtClean="0"/>
              <a:t>n </a:t>
            </a:r>
            <a:r>
              <a:rPr lang="en-US" sz="2600" b="1" dirty="0" smtClean="0">
                <a:solidFill>
                  <a:srgbClr val="FF0000"/>
                </a:solidFill>
              </a:rPr>
              <a:t>N</a:t>
            </a:r>
            <a:r>
              <a:rPr lang="en-US" sz="2600" b="1" dirty="0" smtClean="0"/>
              <a:t>eutral </a:t>
            </a:r>
            <a:r>
              <a:rPr lang="en-US" sz="2600" b="1" dirty="0" smtClean="0">
                <a:solidFill>
                  <a:srgbClr val="FF0000"/>
                </a:solidFill>
              </a:rPr>
              <a:t>S</a:t>
            </a:r>
            <a:r>
              <a:rPr lang="en-US" sz="2600" b="1" dirty="0" smtClean="0"/>
              <a:t>entences </a:t>
            </a:r>
            <a:r>
              <a:rPr lang="en-US" sz="2600" b="1" dirty="0" smtClean="0">
                <a:solidFill>
                  <a:srgbClr val="FF0000"/>
                </a:solidFill>
              </a:rPr>
              <a:t>I</a:t>
            </a:r>
            <a:r>
              <a:rPr lang="en-US" sz="2600" b="1" dirty="0" smtClean="0"/>
              <a:t>s </a:t>
            </a:r>
            <a:r>
              <a:rPr lang="en-US" sz="2600" b="1" dirty="0" smtClean="0">
                <a:solidFill>
                  <a:srgbClr val="FF0000"/>
                </a:solidFill>
              </a:rPr>
              <a:t>D</a:t>
            </a:r>
            <a:r>
              <a:rPr lang="en-US" sz="2600" b="1" dirty="0" smtClean="0"/>
              <a:t>oubtfully </a:t>
            </a:r>
            <a:r>
              <a:rPr lang="en-US" sz="2600" b="1" dirty="0" smtClean="0">
                <a:solidFill>
                  <a:srgbClr val="FF0000"/>
                </a:solidFill>
              </a:rPr>
              <a:t>E</a:t>
            </a:r>
            <a:r>
              <a:rPr lang="en-US" sz="2600" b="1" dirty="0" smtClean="0"/>
              <a:t>ffective</a:t>
            </a:r>
          </a:p>
          <a:p>
            <a:pPr marL="0" indent="0" algn="ctr">
              <a:buNone/>
            </a:pPr>
            <a:endParaRPr lang="en-US" sz="26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“SECRET INSIDE”</a:t>
            </a:r>
            <a:endParaRPr lang="en-US" sz="2600" b="1" dirty="0"/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156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20889"/>
            <a:ext cx="7372341" cy="3816423"/>
          </a:xfrm>
        </p:spPr>
        <p:txBody>
          <a:bodyPr>
            <a:normAutofit fontScale="40000" lnSpcReduction="20000"/>
          </a:bodyPr>
          <a:lstStyle/>
          <a:p>
            <a:pPr marL="194945">
              <a:lnSpc>
                <a:spcPts val="2735"/>
              </a:lnSpc>
            </a:pPr>
            <a:r>
              <a:rPr lang="en-IN" sz="5500" spc="-5" dirty="0">
                <a:cs typeface="Corbel"/>
              </a:rPr>
              <a:t>The</a:t>
            </a:r>
            <a:r>
              <a:rPr lang="en-IN" sz="5500" spc="405" dirty="0">
                <a:cs typeface="Corbel"/>
              </a:rPr>
              <a:t> </a:t>
            </a:r>
            <a:r>
              <a:rPr lang="en-IN" sz="5500" dirty="0">
                <a:cs typeface="Corbel"/>
              </a:rPr>
              <a:t>first</a:t>
            </a:r>
            <a:r>
              <a:rPr lang="en-IN" sz="5500" spc="400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recorded</a:t>
            </a:r>
            <a:r>
              <a:rPr lang="en-IN" sz="5500" spc="409" dirty="0">
                <a:cs typeface="Corbel"/>
              </a:rPr>
              <a:t> </a:t>
            </a:r>
            <a:r>
              <a:rPr lang="en-IN" sz="5500" dirty="0">
                <a:cs typeface="Corbel"/>
              </a:rPr>
              <a:t>use</a:t>
            </a:r>
            <a:r>
              <a:rPr lang="en-IN" sz="5500" spc="400" dirty="0">
                <a:cs typeface="Corbel"/>
              </a:rPr>
              <a:t> </a:t>
            </a:r>
            <a:r>
              <a:rPr lang="en-IN" sz="5500" dirty="0">
                <a:cs typeface="Corbel"/>
              </a:rPr>
              <a:t>of</a:t>
            </a:r>
            <a:r>
              <a:rPr lang="en-IN" sz="5500" spc="409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steganography</a:t>
            </a:r>
            <a:r>
              <a:rPr lang="en-IN" sz="5500" spc="415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can</a:t>
            </a:r>
            <a:r>
              <a:rPr lang="en-IN" sz="5500" spc="400" dirty="0">
                <a:cs typeface="Corbel"/>
              </a:rPr>
              <a:t> </a:t>
            </a:r>
            <a:r>
              <a:rPr lang="en-IN" sz="5500" spc="-10" dirty="0">
                <a:cs typeface="Corbel"/>
              </a:rPr>
              <a:t>be</a:t>
            </a:r>
            <a:r>
              <a:rPr lang="en-IN" sz="5500" spc="409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traced</a:t>
            </a:r>
            <a:r>
              <a:rPr lang="en-IN" sz="5500" spc="409" dirty="0">
                <a:cs typeface="Corbel"/>
              </a:rPr>
              <a:t> </a:t>
            </a:r>
            <a:r>
              <a:rPr lang="en-IN" sz="5500" dirty="0">
                <a:cs typeface="Corbel"/>
              </a:rPr>
              <a:t>back</a:t>
            </a:r>
            <a:r>
              <a:rPr lang="en-IN" sz="5500" spc="395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to</a:t>
            </a:r>
            <a:r>
              <a:rPr lang="en-IN" sz="5500" spc="405" dirty="0">
                <a:cs typeface="Corbel"/>
              </a:rPr>
              <a:t> </a:t>
            </a:r>
            <a:r>
              <a:rPr lang="en-IN" sz="5500" b="1" spc="-5" dirty="0">
                <a:solidFill>
                  <a:srgbClr val="FF0000"/>
                </a:solidFill>
                <a:cs typeface="Arial Black"/>
              </a:rPr>
              <a:t>440</a:t>
            </a:r>
            <a:r>
              <a:rPr lang="en-IN" sz="5500" spc="80" dirty="0">
                <a:solidFill>
                  <a:srgbClr val="FF0000"/>
                </a:solidFill>
                <a:cs typeface="Arial Black"/>
              </a:rPr>
              <a:t> </a:t>
            </a:r>
            <a:r>
              <a:rPr lang="en-IN" sz="5500" b="1" dirty="0" smtClean="0">
                <a:solidFill>
                  <a:srgbClr val="FF0000"/>
                </a:solidFill>
                <a:cs typeface="Corbel"/>
              </a:rPr>
              <a:t>BC</a:t>
            </a:r>
            <a:r>
              <a:rPr lang="en-IN" sz="5500" dirty="0" smtClean="0">
                <a:solidFill>
                  <a:srgbClr val="FF0000"/>
                </a:solidFill>
                <a:cs typeface="Corbel"/>
              </a:rPr>
              <a:t> </a:t>
            </a:r>
            <a:r>
              <a:rPr lang="en-IN" sz="5500" dirty="0" smtClean="0">
                <a:cs typeface="Corbel"/>
              </a:rPr>
              <a:t>,</a:t>
            </a:r>
            <a:r>
              <a:rPr lang="en-IN" sz="5500" spc="-5" dirty="0" smtClean="0">
                <a:cs typeface="Corbel"/>
              </a:rPr>
              <a:t>when</a:t>
            </a:r>
            <a:r>
              <a:rPr lang="en-IN" sz="5500" spc="45" dirty="0" smtClean="0">
                <a:cs typeface="Corbel"/>
              </a:rPr>
              <a:t> </a:t>
            </a:r>
            <a:r>
              <a:rPr lang="en-IN" sz="5500" b="1" spc="-5" dirty="0">
                <a:solidFill>
                  <a:srgbClr val="FF0000"/>
                </a:solidFill>
                <a:cs typeface="Corbel"/>
              </a:rPr>
              <a:t>Herodotus</a:t>
            </a:r>
            <a:r>
              <a:rPr lang="en-IN" sz="5500" b="1" spc="5" dirty="0">
                <a:solidFill>
                  <a:srgbClr val="FF0000"/>
                </a:solidFill>
                <a:cs typeface="Corbel"/>
              </a:rPr>
              <a:t> </a:t>
            </a:r>
            <a:r>
              <a:rPr lang="en-IN" sz="5500" spc="-5" dirty="0">
                <a:cs typeface="Corbel"/>
              </a:rPr>
              <a:t>mentions examples</a:t>
            </a:r>
            <a:r>
              <a:rPr lang="en-IN" sz="5500" spc="15" dirty="0">
                <a:cs typeface="Corbel"/>
              </a:rPr>
              <a:t> </a:t>
            </a:r>
            <a:r>
              <a:rPr lang="en-IN" sz="5500" dirty="0">
                <a:cs typeface="Corbel"/>
              </a:rPr>
              <a:t>of</a:t>
            </a:r>
            <a:r>
              <a:rPr lang="en-IN" sz="5500" spc="-10" dirty="0">
                <a:cs typeface="Corbel"/>
              </a:rPr>
              <a:t> steganography</a:t>
            </a:r>
            <a:r>
              <a:rPr lang="en-IN" sz="5500" spc="35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in</a:t>
            </a:r>
            <a:r>
              <a:rPr lang="en-IN" sz="5500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his</a:t>
            </a:r>
            <a:r>
              <a:rPr lang="en-IN" sz="5500" spc="15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Histories</a:t>
            </a:r>
            <a:r>
              <a:rPr lang="en-IN" sz="5500" spc="-5" dirty="0" smtClean="0">
                <a:cs typeface="Corbel"/>
              </a:rPr>
              <a:t>.</a:t>
            </a:r>
          </a:p>
          <a:p>
            <a:pPr marL="194945">
              <a:lnSpc>
                <a:spcPts val="2735"/>
              </a:lnSpc>
            </a:pPr>
            <a:r>
              <a:rPr lang="en-IN" sz="5500" spc="-5" dirty="0">
                <a:cs typeface="Corbel"/>
              </a:rPr>
              <a:t>Ancient</a:t>
            </a:r>
            <a:r>
              <a:rPr lang="en-IN" sz="5500" spc="35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Chinese</a:t>
            </a:r>
            <a:r>
              <a:rPr lang="en-IN" sz="5500" spc="45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wrote</a:t>
            </a:r>
            <a:r>
              <a:rPr lang="en-IN" sz="5500" spc="50" dirty="0">
                <a:cs typeface="Corbel"/>
              </a:rPr>
              <a:t> </a:t>
            </a:r>
            <a:r>
              <a:rPr lang="en-IN" sz="5500" dirty="0">
                <a:cs typeface="Corbel"/>
              </a:rPr>
              <a:t>messages</a:t>
            </a:r>
            <a:r>
              <a:rPr lang="en-IN" sz="5500" spc="40" dirty="0">
                <a:cs typeface="Corbel"/>
              </a:rPr>
              <a:t> </a:t>
            </a:r>
            <a:r>
              <a:rPr lang="en-IN" sz="5500" dirty="0">
                <a:cs typeface="Corbel"/>
              </a:rPr>
              <a:t>on</a:t>
            </a:r>
            <a:r>
              <a:rPr lang="en-IN" sz="5500" spc="25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fine</a:t>
            </a:r>
            <a:r>
              <a:rPr lang="en-IN" sz="5500" spc="45" dirty="0">
                <a:cs typeface="Corbel"/>
              </a:rPr>
              <a:t> </a:t>
            </a:r>
            <a:r>
              <a:rPr lang="en-IN" sz="5500" dirty="0">
                <a:cs typeface="Corbel"/>
              </a:rPr>
              <a:t>silk,</a:t>
            </a:r>
            <a:r>
              <a:rPr lang="en-IN" sz="5500" spc="45" dirty="0">
                <a:cs typeface="Corbel"/>
              </a:rPr>
              <a:t> </a:t>
            </a:r>
            <a:r>
              <a:rPr lang="en-IN" sz="5500" dirty="0">
                <a:cs typeface="Corbel"/>
              </a:rPr>
              <a:t>which</a:t>
            </a:r>
            <a:r>
              <a:rPr lang="en-IN" sz="5500" spc="40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was</a:t>
            </a:r>
            <a:r>
              <a:rPr lang="en-IN" sz="5500" spc="45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then</a:t>
            </a:r>
            <a:r>
              <a:rPr lang="en-IN" sz="5500" spc="40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crunched</a:t>
            </a:r>
            <a:r>
              <a:rPr lang="en-IN" sz="5500" spc="25" dirty="0">
                <a:cs typeface="Corbel"/>
              </a:rPr>
              <a:t> </a:t>
            </a:r>
            <a:r>
              <a:rPr lang="en-IN" sz="5500" dirty="0" smtClean="0">
                <a:cs typeface="Corbel"/>
              </a:rPr>
              <a:t>into a</a:t>
            </a:r>
            <a:r>
              <a:rPr lang="en-IN" sz="5500" spc="-25" dirty="0" smtClean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tiny</a:t>
            </a:r>
            <a:r>
              <a:rPr lang="en-IN" sz="5500" spc="10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ball </a:t>
            </a:r>
            <a:r>
              <a:rPr lang="en-IN" sz="5500" dirty="0">
                <a:cs typeface="Corbel"/>
              </a:rPr>
              <a:t>and</a:t>
            </a:r>
            <a:r>
              <a:rPr lang="en-IN" sz="5500" spc="-20" dirty="0">
                <a:cs typeface="Corbel"/>
              </a:rPr>
              <a:t> </a:t>
            </a:r>
            <a:r>
              <a:rPr lang="en-IN" sz="5500" dirty="0">
                <a:cs typeface="Corbel"/>
              </a:rPr>
              <a:t>covered</a:t>
            </a:r>
            <a:r>
              <a:rPr lang="en-IN" sz="5500" spc="-15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in</a:t>
            </a:r>
            <a:r>
              <a:rPr lang="en-IN" sz="5500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wax</a:t>
            </a:r>
            <a:r>
              <a:rPr lang="en-IN" sz="5500" spc="-5" dirty="0" smtClean="0">
                <a:cs typeface="Corbel"/>
              </a:rPr>
              <a:t>.</a:t>
            </a:r>
          </a:p>
          <a:p>
            <a:pPr marL="194945">
              <a:lnSpc>
                <a:spcPts val="2735"/>
              </a:lnSpc>
            </a:pPr>
            <a:r>
              <a:rPr lang="en-IN" sz="5500" b="1" dirty="0" smtClean="0">
                <a:solidFill>
                  <a:srgbClr val="FF0000"/>
                </a:solidFill>
                <a:cs typeface="Corbel"/>
              </a:rPr>
              <a:t>Invisible inks</a:t>
            </a:r>
            <a:r>
              <a:rPr lang="en-IN" sz="5500" b="1" spc="325" dirty="0" smtClean="0">
                <a:solidFill>
                  <a:srgbClr val="FF0000"/>
                </a:solidFill>
                <a:cs typeface="Corbel"/>
              </a:rPr>
              <a:t> </a:t>
            </a:r>
            <a:r>
              <a:rPr lang="en-IN" sz="5500" dirty="0">
                <a:cs typeface="Corbel"/>
              </a:rPr>
              <a:t>were</a:t>
            </a:r>
            <a:r>
              <a:rPr lang="en-IN" sz="5500" spc="345" dirty="0">
                <a:cs typeface="Corbel"/>
              </a:rPr>
              <a:t> </a:t>
            </a:r>
            <a:r>
              <a:rPr lang="en-IN" sz="5500" dirty="0">
                <a:cs typeface="Corbel"/>
              </a:rPr>
              <a:t>important</a:t>
            </a:r>
            <a:r>
              <a:rPr lang="en-IN" sz="5500" spc="305" dirty="0">
                <a:cs typeface="Corbel"/>
              </a:rPr>
              <a:t> </a:t>
            </a:r>
            <a:r>
              <a:rPr lang="en-IN" sz="5500" spc="-5" dirty="0" err="1">
                <a:cs typeface="Corbel"/>
              </a:rPr>
              <a:t>steganographic</a:t>
            </a:r>
            <a:r>
              <a:rPr lang="en-IN" sz="5500" spc="325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tools</a:t>
            </a:r>
            <a:r>
              <a:rPr lang="en-IN" sz="5500" spc="330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during</a:t>
            </a:r>
            <a:r>
              <a:rPr lang="en-IN" sz="5500" spc="330" dirty="0">
                <a:cs typeface="Corbel"/>
              </a:rPr>
              <a:t> </a:t>
            </a:r>
            <a:r>
              <a:rPr lang="en-IN" sz="5500" dirty="0">
                <a:cs typeface="Corbel"/>
              </a:rPr>
              <a:t>Second</a:t>
            </a:r>
            <a:r>
              <a:rPr lang="en-IN" sz="5500" spc="315" dirty="0">
                <a:cs typeface="Corbel"/>
              </a:rPr>
              <a:t> </a:t>
            </a:r>
            <a:r>
              <a:rPr lang="en-IN" sz="5500" spc="-25" dirty="0">
                <a:cs typeface="Corbel"/>
              </a:rPr>
              <a:t>World </a:t>
            </a:r>
            <a:r>
              <a:rPr lang="en-IN" sz="5500" spc="-465" dirty="0">
                <a:cs typeface="Corbel"/>
              </a:rPr>
              <a:t> </a:t>
            </a:r>
            <a:r>
              <a:rPr lang="en-IN" sz="5500" spc="-35" dirty="0">
                <a:cs typeface="Corbel"/>
              </a:rPr>
              <a:t>War</a:t>
            </a:r>
            <a:r>
              <a:rPr lang="en-IN" sz="5500" spc="-35" dirty="0" smtClean="0">
                <a:cs typeface="Corbel"/>
              </a:rPr>
              <a:t>.</a:t>
            </a:r>
          </a:p>
          <a:p>
            <a:pPr marL="194945">
              <a:lnSpc>
                <a:spcPts val="2735"/>
              </a:lnSpc>
            </a:pPr>
            <a:r>
              <a:rPr lang="en-IN" sz="5500" spc="-5" dirty="0" smtClean="0">
                <a:cs typeface="Corbel"/>
              </a:rPr>
              <a:t>During</a:t>
            </a:r>
            <a:r>
              <a:rPr lang="en-IN" sz="5500" spc="-135" dirty="0" smtClean="0">
                <a:cs typeface="Corbel"/>
              </a:rPr>
              <a:t> </a:t>
            </a:r>
            <a:r>
              <a:rPr lang="en-IN" sz="5500" spc="-25" dirty="0">
                <a:cs typeface="Corbel"/>
              </a:rPr>
              <a:t>World</a:t>
            </a:r>
            <a:r>
              <a:rPr lang="en-IN" sz="5500" spc="-140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War</a:t>
            </a:r>
            <a:r>
              <a:rPr lang="en-IN" sz="5500" spc="-15" dirty="0">
                <a:cs typeface="Corbel"/>
              </a:rPr>
              <a:t> </a:t>
            </a:r>
            <a:r>
              <a:rPr lang="en-IN" sz="5500" spc="-5" dirty="0">
                <a:cs typeface="Corbel"/>
              </a:rPr>
              <a:t>II </a:t>
            </a:r>
            <a:r>
              <a:rPr lang="en-IN" sz="5500" spc="-5" dirty="0" smtClean="0">
                <a:cs typeface="Corbel"/>
              </a:rPr>
              <a:t> </a:t>
            </a:r>
            <a:r>
              <a:rPr lang="en-IN" sz="5500" b="1" spc="-5" dirty="0" smtClean="0">
                <a:solidFill>
                  <a:srgbClr val="FF0000"/>
                </a:solidFill>
                <a:cs typeface="Corbel"/>
              </a:rPr>
              <a:t>Microdots</a:t>
            </a:r>
            <a:r>
              <a:rPr lang="en-IN" sz="5500" b="1" spc="-10" dirty="0" smtClean="0">
                <a:solidFill>
                  <a:srgbClr val="FF0000"/>
                </a:solidFill>
                <a:cs typeface="Corbel"/>
              </a:rPr>
              <a:t> </a:t>
            </a:r>
          </a:p>
          <a:p>
            <a:pPr marL="0" indent="0">
              <a:lnSpc>
                <a:spcPts val="2735"/>
              </a:lnSpc>
              <a:buNone/>
            </a:pPr>
            <a:r>
              <a:rPr lang="en-IN" sz="5500" dirty="0" smtClean="0">
                <a:cs typeface="Corbel"/>
              </a:rPr>
              <a:t>    were </a:t>
            </a:r>
            <a:r>
              <a:rPr lang="en-IN" sz="5500" dirty="0">
                <a:cs typeface="Corbel"/>
              </a:rPr>
              <a:t>used</a:t>
            </a:r>
            <a:r>
              <a:rPr lang="en-IN" sz="5500" spc="-15" dirty="0">
                <a:cs typeface="Corbel"/>
              </a:rPr>
              <a:t> </a:t>
            </a:r>
            <a:r>
              <a:rPr lang="en-IN" sz="5500" spc="-20" dirty="0">
                <a:cs typeface="Corbel"/>
              </a:rPr>
              <a:t>widely.</a:t>
            </a:r>
            <a:endParaRPr lang="en-IN" sz="5500" dirty="0">
              <a:cs typeface="Corbel"/>
            </a:endParaRPr>
          </a:p>
          <a:p>
            <a:pPr marL="0" indent="0">
              <a:lnSpc>
                <a:spcPts val="2735"/>
              </a:lnSpc>
              <a:buNone/>
            </a:pPr>
            <a:endParaRPr lang="en-IN" dirty="0">
              <a:latin typeface="Corbel"/>
              <a:cs typeface="Corbel"/>
            </a:endParaRPr>
          </a:p>
          <a:p>
            <a:pPr marL="194945">
              <a:lnSpc>
                <a:spcPts val="2735"/>
              </a:lnSpc>
            </a:pPr>
            <a:endParaRPr lang="en-IN" dirty="0">
              <a:latin typeface="Corbel"/>
              <a:cs typeface="Corbel"/>
            </a:endParaRPr>
          </a:p>
          <a:p>
            <a:pPr marL="194945">
              <a:lnSpc>
                <a:spcPts val="2735"/>
              </a:lnSpc>
            </a:pPr>
            <a:endParaRPr lang="en-IN" dirty="0">
              <a:latin typeface="Corbel"/>
              <a:cs typeface="Corbel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725144"/>
            <a:ext cx="3456384" cy="175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7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742457"/>
              </p:ext>
            </p:extLst>
          </p:nvPr>
        </p:nvGraphicFramePr>
        <p:xfrm>
          <a:off x="871538" y="2564903"/>
          <a:ext cx="7660902" cy="4048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618"/>
                <a:gridCol w="3052762"/>
                <a:gridCol w="3015522"/>
              </a:tblGrid>
              <a:tr h="589670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Steganography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Cryptography</a:t>
                      </a:r>
                      <a:endParaRPr lang="en-IN" dirty="0"/>
                    </a:p>
                  </a:txBody>
                  <a:tcPr/>
                </a:tc>
              </a:tr>
              <a:tr h="7211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Definition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dirty="0" smtClean="0">
                          <a:effectLst/>
                        </a:rPr>
                        <a:t>Steganography</a:t>
                      </a:r>
                      <a:r>
                        <a:rPr lang="en-IN" sz="1600" b="0" dirty="0">
                          <a:effectLst/>
                        </a:rPr>
                        <a:t> means </a:t>
                      </a:r>
                      <a:r>
                        <a:rPr lang="en-IN" sz="1600" b="1" dirty="0">
                          <a:effectLst/>
                        </a:rPr>
                        <a:t>covered writing.</a:t>
                      </a:r>
                      <a:endParaRPr lang="en-IN" sz="1600" b="0" dirty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dirty="0" smtClean="0">
                          <a:effectLst/>
                        </a:rPr>
                        <a:t>Cryptography</a:t>
                      </a:r>
                      <a:r>
                        <a:rPr lang="en-IN" sz="1600" b="0" dirty="0">
                          <a:effectLst/>
                        </a:rPr>
                        <a:t> means </a:t>
                      </a:r>
                      <a:r>
                        <a:rPr lang="en-IN" sz="1600" b="1" dirty="0">
                          <a:effectLst/>
                        </a:rPr>
                        <a:t>secret writing.</a:t>
                      </a:r>
                      <a:endParaRPr lang="en-IN" sz="1600" b="0" dirty="0">
                        <a:effectLst/>
                      </a:endParaRPr>
                    </a:p>
                  </a:txBody>
                  <a:tcPr marL="76200" marR="76200" marT="106680" marB="106680" anchor="ctr"/>
                </a:tc>
              </a:tr>
              <a:tr h="8779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Visibility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>
                          <a:effectLst/>
                        </a:rPr>
                        <a:t>In steganography, the fact that a secret communication is taking place is hidden.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dirty="0">
                          <a:effectLst/>
                        </a:rPr>
                        <a:t>While in cryptography only a secret message is hidden.</a:t>
                      </a:r>
                    </a:p>
                  </a:txBody>
                  <a:tcPr marL="76200" marR="76200" marT="106680" marB="106680" anchor="ctr"/>
                </a:tc>
              </a:tr>
              <a:tr h="6584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Data Alteration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>
                          <a:effectLst/>
                        </a:rPr>
                        <a:t>In steganography, the structure of data is not usually altered.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dirty="0">
                          <a:effectLst/>
                        </a:rPr>
                        <a:t>While in cryptography, the structure of data is altered.</a:t>
                      </a:r>
                    </a:p>
                  </a:txBody>
                  <a:tcPr marL="76200" marR="76200" marT="106680" marB="106680" anchor="ctr"/>
                </a:tc>
              </a:tr>
              <a:tr h="10974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Goal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dirty="0">
                          <a:effectLst/>
                        </a:rPr>
                        <a:t>The goal of steganography  is to make the information invisible to anyone who doesn’t know where to look or what to look for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dirty="0">
                          <a:effectLst/>
                        </a:rPr>
                        <a:t>The main goal of cryptography is to keep the contents of the message secret from unauthorized access.</a:t>
                      </a:r>
                    </a:p>
                  </a:txBody>
                  <a:tcPr marL="76200" marR="76200" marT="106680" marB="10668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85" dirty="0"/>
              <a:t>Steganography </a:t>
            </a:r>
            <a:r>
              <a:rPr lang="en-IN" spc="-190" dirty="0"/>
              <a:t>vs.</a:t>
            </a:r>
            <a:r>
              <a:rPr lang="en-IN" spc="-45" dirty="0"/>
              <a:t> </a:t>
            </a:r>
            <a:r>
              <a:rPr lang="en-IN" spc="-65" dirty="0"/>
              <a:t>Cryptography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3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Basic </a:t>
            </a:r>
            <a:r>
              <a:rPr lang="en-IN" dirty="0" err="1"/>
              <a:t>steganographic</a:t>
            </a:r>
            <a:r>
              <a:rPr lang="en-IN" dirty="0"/>
              <a:t> model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70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2067" y="2675467"/>
            <a:ext cx="4059973" cy="3345821"/>
          </a:xfrm>
        </p:spPr>
        <p:txBody>
          <a:bodyPr>
            <a:normAutofit fontScale="92500"/>
          </a:bodyPr>
          <a:lstStyle/>
          <a:p>
            <a:r>
              <a:rPr lang="en-IN" dirty="0"/>
              <a:t>Steganography is the art of embedding a hidden message into a cover object without obviously changing the cover object's characteristics. </a:t>
            </a:r>
            <a:br>
              <a:rPr lang="en-IN" dirty="0"/>
            </a:br>
            <a:endParaRPr lang="en-IN" dirty="0" smtClean="0"/>
          </a:p>
          <a:p>
            <a:r>
              <a:rPr lang="en-IN" dirty="0" smtClean="0"/>
              <a:t>The embedding procedure is typically related with a key, usually called a </a:t>
            </a:r>
            <a:r>
              <a:rPr lang="en-IN" dirty="0" err="1" smtClean="0">
                <a:solidFill>
                  <a:srgbClr val="FF0000"/>
                </a:solidFill>
              </a:rPr>
              <a:t>stego</a:t>
            </a:r>
            <a:r>
              <a:rPr lang="en-IN" dirty="0" smtClean="0">
                <a:solidFill>
                  <a:srgbClr val="FF0000"/>
                </a:solidFill>
              </a:rPr>
              <a:t>-key</a:t>
            </a:r>
            <a:r>
              <a:rPr lang="en-IN" dirty="0" smtClean="0"/>
              <a:t>.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08920"/>
            <a:ext cx="374441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92896"/>
            <a:ext cx="5716157" cy="363326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IN" spc="-10" dirty="0">
                <a:solidFill>
                  <a:srgbClr val="4966AC"/>
                </a:solidFill>
                <a:latin typeface="Corbel"/>
                <a:cs typeface="Corbel"/>
              </a:rPr>
              <a:t>Most</a:t>
            </a:r>
            <a:r>
              <a:rPr lang="en-IN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lang="en-IN" spc="-5" dirty="0">
                <a:solidFill>
                  <a:srgbClr val="4966AC"/>
                </a:solidFill>
                <a:latin typeface="Corbel"/>
                <a:cs typeface="Corbel"/>
              </a:rPr>
              <a:t>common</a:t>
            </a:r>
            <a:r>
              <a:rPr lang="en-IN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lang="en-IN" spc="-5" dirty="0">
                <a:solidFill>
                  <a:srgbClr val="4966AC"/>
                </a:solidFill>
                <a:latin typeface="Corbel"/>
                <a:cs typeface="Corbel"/>
              </a:rPr>
              <a:t>types</a:t>
            </a:r>
            <a:r>
              <a:rPr lang="en-IN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lang="en-IN" spc="-5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lang="en-IN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lang="en-IN" spc="-5" dirty="0">
                <a:solidFill>
                  <a:srgbClr val="4966AC"/>
                </a:solidFill>
                <a:latin typeface="Corbel"/>
                <a:cs typeface="Corbel"/>
              </a:rPr>
              <a:t>Steganography</a:t>
            </a:r>
            <a:r>
              <a:rPr lang="en-IN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lang="en-IN" spc="-5" dirty="0">
                <a:solidFill>
                  <a:srgbClr val="4966AC"/>
                </a:solidFill>
                <a:latin typeface="Corbel"/>
                <a:cs typeface="Corbel"/>
              </a:rPr>
              <a:t>are</a:t>
            </a:r>
            <a:r>
              <a:rPr lang="en-IN" spc="-5" dirty="0" smtClean="0">
                <a:solidFill>
                  <a:srgbClr val="4966AC"/>
                </a:solidFill>
                <a:latin typeface="Corbel"/>
                <a:cs typeface="Corbel"/>
              </a:rPr>
              <a:t>:-</a:t>
            </a:r>
            <a:endParaRPr lang="en-IN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2000" dirty="0">
              <a:latin typeface="Corbel"/>
              <a:cs typeface="Corbel"/>
            </a:endParaRPr>
          </a:p>
          <a:p>
            <a:pPr marL="400050" indent="-342900">
              <a:lnSpc>
                <a:spcPct val="100000"/>
              </a:lnSpc>
              <a:buSzPct val="75000"/>
              <a:buFont typeface="Wingdings" panose="05000000000000000000" pitchFamily="2" charset="2"/>
              <a:buChar char="v"/>
              <a:tabLst>
                <a:tab pos="259079" algn="l"/>
              </a:tabLst>
            </a:pPr>
            <a:r>
              <a:rPr lang="en-IN" spc="-5" dirty="0">
                <a:solidFill>
                  <a:srgbClr val="4966AC"/>
                </a:solidFill>
                <a:latin typeface="Corbel"/>
                <a:cs typeface="Corbel"/>
              </a:rPr>
              <a:t>TEXT</a:t>
            </a:r>
            <a:r>
              <a:rPr lang="en-IN" spc="-6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lang="en-IN" spc="-10" dirty="0">
                <a:solidFill>
                  <a:srgbClr val="4966AC"/>
                </a:solidFill>
                <a:latin typeface="Corbel"/>
                <a:cs typeface="Corbel"/>
              </a:rPr>
              <a:t>STEGANOGRAPHY</a:t>
            </a:r>
            <a:endParaRPr lang="en-IN" dirty="0">
              <a:latin typeface="Corbel"/>
              <a:cs typeface="Corbel"/>
            </a:endParaRPr>
          </a:p>
          <a:p>
            <a:pPr marL="0" indent="0">
              <a:lnSpc>
                <a:spcPct val="100000"/>
              </a:lnSpc>
              <a:spcBef>
                <a:spcPts val="30"/>
              </a:spcBef>
              <a:buClr>
                <a:srgbClr val="4966AC"/>
              </a:buClr>
              <a:buNone/>
            </a:pPr>
            <a:endParaRPr lang="en-IN" sz="2000" dirty="0">
              <a:latin typeface="Corbel"/>
              <a:cs typeface="Corbel"/>
            </a:endParaRPr>
          </a:p>
          <a:p>
            <a:pPr marL="400050" indent="-342900">
              <a:lnSpc>
                <a:spcPct val="100000"/>
              </a:lnSpc>
              <a:buSzPct val="75000"/>
              <a:buFont typeface="Wingdings" panose="05000000000000000000" pitchFamily="2" charset="2"/>
              <a:buChar char="v"/>
              <a:tabLst>
                <a:tab pos="259079" algn="l"/>
              </a:tabLst>
            </a:pPr>
            <a:r>
              <a:rPr lang="en-IN" spc="-10" dirty="0">
                <a:solidFill>
                  <a:srgbClr val="4966AC"/>
                </a:solidFill>
                <a:latin typeface="Corbel"/>
                <a:cs typeface="Corbel"/>
              </a:rPr>
              <a:t>IMAGE</a:t>
            </a:r>
            <a:r>
              <a:rPr lang="en-IN" spc="-7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lang="en-IN" spc="-10" dirty="0">
                <a:solidFill>
                  <a:srgbClr val="4966AC"/>
                </a:solidFill>
                <a:latin typeface="Corbel"/>
                <a:cs typeface="Corbel"/>
              </a:rPr>
              <a:t>STEGANOGRAPHY</a:t>
            </a:r>
            <a:endParaRPr lang="en-IN" dirty="0">
              <a:latin typeface="Corbel"/>
              <a:cs typeface="Corbel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buClr>
                <a:srgbClr val="4966AC"/>
              </a:buClr>
              <a:buNone/>
            </a:pPr>
            <a:endParaRPr lang="en-IN" sz="2000" dirty="0">
              <a:latin typeface="Corbel"/>
              <a:cs typeface="Corbel"/>
            </a:endParaRPr>
          </a:p>
          <a:p>
            <a:pPr marL="400050" indent="-342900">
              <a:lnSpc>
                <a:spcPct val="100000"/>
              </a:lnSpc>
              <a:buSzPct val="75000"/>
              <a:buFont typeface="Wingdings" panose="05000000000000000000" pitchFamily="2" charset="2"/>
              <a:buChar char="v"/>
              <a:tabLst>
                <a:tab pos="259079" algn="l"/>
              </a:tabLst>
            </a:pPr>
            <a:r>
              <a:rPr lang="en-IN" spc="-5" dirty="0">
                <a:solidFill>
                  <a:srgbClr val="4966AC"/>
                </a:solidFill>
                <a:latin typeface="Corbel"/>
                <a:cs typeface="Corbel"/>
              </a:rPr>
              <a:t>AUDIO</a:t>
            </a:r>
            <a:r>
              <a:rPr lang="en-IN" spc="-9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lang="en-IN" spc="-10" dirty="0" smtClean="0">
                <a:solidFill>
                  <a:srgbClr val="4966AC"/>
                </a:solidFill>
                <a:latin typeface="Corbel"/>
                <a:cs typeface="Corbel"/>
              </a:rPr>
              <a:t>STEGANOGRAPHY</a:t>
            </a:r>
          </a:p>
          <a:p>
            <a:pPr marL="57150" indent="0">
              <a:lnSpc>
                <a:spcPct val="100000"/>
              </a:lnSpc>
              <a:buSzPct val="75000"/>
              <a:buNone/>
              <a:tabLst>
                <a:tab pos="259079" algn="l"/>
              </a:tabLst>
            </a:pPr>
            <a:endParaRPr lang="en-IN" spc="-10" dirty="0" smtClean="0">
              <a:solidFill>
                <a:srgbClr val="4966AC"/>
              </a:solidFill>
              <a:latin typeface="Corbel"/>
              <a:cs typeface="Corbel"/>
            </a:endParaRPr>
          </a:p>
          <a:p>
            <a:pPr marL="400050" indent="-342900">
              <a:lnSpc>
                <a:spcPct val="100000"/>
              </a:lnSpc>
              <a:buSzPct val="75000"/>
              <a:buFont typeface="Wingdings" panose="05000000000000000000" pitchFamily="2" charset="2"/>
              <a:buChar char="v"/>
              <a:tabLst>
                <a:tab pos="259079" algn="l"/>
              </a:tabLst>
            </a:pPr>
            <a:r>
              <a:rPr lang="en-US" spc="-10" dirty="0" smtClean="0">
                <a:solidFill>
                  <a:srgbClr val="4966AC"/>
                </a:solidFill>
                <a:latin typeface="Corbel"/>
                <a:cs typeface="Corbel"/>
              </a:rPr>
              <a:t>VEDIO STEGANOGRAPHY</a:t>
            </a:r>
            <a:endParaRPr lang="en-IN" spc="-10" dirty="0" smtClean="0">
              <a:solidFill>
                <a:srgbClr val="4966AC"/>
              </a:solidFill>
              <a:latin typeface="Corbel"/>
              <a:cs typeface="Corbel"/>
            </a:endParaRPr>
          </a:p>
          <a:p>
            <a:pPr marL="400050" indent="-342900">
              <a:lnSpc>
                <a:spcPct val="100000"/>
              </a:lnSpc>
              <a:buSzPct val="75000"/>
              <a:buFont typeface="Wingdings" panose="05000000000000000000" pitchFamily="2" charset="2"/>
              <a:buChar char="v"/>
              <a:tabLst>
                <a:tab pos="259079" algn="l"/>
              </a:tabLst>
            </a:pPr>
            <a:endParaRPr lang="en-IN" dirty="0">
              <a:latin typeface="Corbel"/>
              <a:cs typeface="Corbel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65" dirty="0"/>
              <a:t>Types</a:t>
            </a:r>
            <a:r>
              <a:rPr lang="en-IN" spc="-40" dirty="0"/>
              <a:t> </a:t>
            </a:r>
            <a:r>
              <a:rPr lang="en-IN" dirty="0"/>
              <a:t>of</a:t>
            </a:r>
            <a:r>
              <a:rPr lang="en-IN" spc="-25" dirty="0"/>
              <a:t> </a:t>
            </a:r>
            <a:r>
              <a:rPr lang="en-IN" dirty="0"/>
              <a:t>Steganography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056" y="3140968"/>
            <a:ext cx="3991661" cy="30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9604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pc="-5" dirty="0">
                <a:latin typeface="Times New Roman"/>
                <a:cs typeface="Times New Roman"/>
              </a:rPr>
              <a:t>It is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a </a:t>
            </a:r>
            <a:r>
              <a:rPr lang="en-IN" spc="-10" dirty="0">
                <a:latin typeface="Times New Roman"/>
                <a:cs typeface="Times New Roman"/>
              </a:rPr>
              <a:t>mechanism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of</a:t>
            </a:r>
            <a:r>
              <a:rPr lang="en-IN" spc="10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hiding</a:t>
            </a:r>
            <a:r>
              <a:rPr lang="en-IN" spc="-2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secret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text</a:t>
            </a:r>
            <a:r>
              <a:rPr lang="en-IN" spc="-5" dirty="0">
                <a:latin typeface="Times New Roman"/>
                <a:cs typeface="Times New Roman"/>
              </a:rPr>
              <a:t> </a:t>
            </a:r>
            <a:r>
              <a:rPr lang="en-IN" dirty="0">
                <a:latin typeface="Times New Roman"/>
                <a:cs typeface="Times New Roman"/>
              </a:rPr>
              <a:t>inside</a:t>
            </a:r>
            <a:r>
              <a:rPr lang="en-IN" spc="-20" dirty="0">
                <a:latin typeface="Times New Roman"/>
                <a:cs typeface="Times New Roman"/>
              </a:rPr>
              <a:t> </a:t>
            </a:r>
            <a:r>
              <a:rPr lang="en-IN" spc="-5" dirty="0">
                <a:latin typeface="Times New Roman"/>
                <a:cs typeface="Times New Roman"/>
              </a:rPr>
              <a:t>another </a:t>
            </a:r>
            <a:r>
              <a:rPr lang="en-IN" spc="5" dirty="0" smtClean="0">
                <a:latin typeface="Times New Roman"/>
                <a:cs typeface="Times New Roman"/>
              </a:rPr>
              <a:t>text</a:t>
            </a:r>
            <a:r>
              <a:rPr lang="en-IN" spc="5" dirty="0" smtClean="0">
                <a:latin typeface="Corbel"/>
                <a:cs typeface="Corbel"/>
              </a:rPr>
              <a:t>.</a:t>
            </a:r>
          </a:p>
          <a:p>
            <a:pPr marL="0" indent="0">
              <a:buNone/>
            </a:pPr>
            <a:endParaRPr lang="en-IN" spc="5" dirty="0" smtClean="0">
              <a:latin typeface="Corbel"/>
              <a:cs typeface="Corbel"/>
            </a:endParaRPr>
          </a:p>
          <a:p>
            <a:pPr marL="0" indent="0">
              <a:buNone/>
            </a:pPr>
            <a:r>
              <a:rPr lang="en-IN" sz="26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Example: </a:t>
            </a:r>
          </a:p>
          <a:p>
            <a:pPr marL="0" indent="0">
              <a:buNone/>
            </a:pPr>
            <a:r>
              <a:rPr lang="en-IN" spc="-5" dirty="0" smtClean="0">
                <a:latin typeface="Times New Roman"/>
                <a:cs typeface="Times New Roman"/>
              </a:rPr>
              <a:t>A</a:t>
            </a:r>
            <a:r>
              <a:rPr lang="en-IN" spc="-35" dirty="0" smtClean="0">
                <a:latin typeface="Times New Roman"/>
                <a:cs typeface="Times New Roman"/>
              </a:rPr>
              <a:t> </a:t>
            </a:r>
            <a:r>
              <a:rPr lang="en-IN" spc="45" dirty="0">
                <a:latin typeface="Times New Roman"/>
                <a:cs typeface="Times New Roman"/>
              </a:rPr>
              <a:t>message</a:t>
            </a:r>
            <a:r>
              <a:rPr lang="en-IN" spc="165" dirty="0">
                <a:latin typeface="Times New Roman"/>
                <a:cs typeface="Times New Roman"/>
              </a:rPr>
              <a:t> </a:t>
            </a:r>
            <a:r>
              <a:rPr lang="en-IN" spc="80" dirty="0" smtClean="0">
                <a:latin typeface="Times New Roman"/>
                <a:cs typeface="Times New Roman"/>
              </a:rPr>
              <a:t>containing </a:t>
            </a:r>
            <a:r>
              <a:rPr lang="en-IN" spc="65" dirty="0" smtClean="0">
                <a:latin typeface="Times New Roman"/>
                <a:cs typeface="Times New Roman"/>
              </a:rPr>
              <a:t>cipher</a:t>
            </a:r>
            <a:r>
              <a:rPr lang="en-IN" spc="50" dirty="0" smtClean="0">
                <a:latin typeface="Times New Roman"/>
                <a:cs typeface="Times New Roman"/>
              </a:rPr>
              <a:t> </a:t>
            </a:r>
            <a:r>
              <a:rPr lang="en-IN" spc="10" dirty="0">
                <a:latin typeface="Times New Roman"/>
                <a:cs typeface="Times New Roman"/>
              </a:rPr>
              <a:t>is</a:t>
            </a:r>
            <a:r>
              <a:rPr lang="en-IN" spc="-45" dirty="0">
                <a:latin typeface="Times New Roman"/>
                <a:cs typeface="Times New Roman"/>
              </a:rPr>
              <a:t> </a:t>
            </a:r>
            <a:r>
              <a:rPr lang="en-IN" spc="80" dirty="0">
                <a:latin typeface="Times New Roman"/>
                <a:cs typeface="Times New Roman"/>
              </a:rPr>
              <a:t>German</a:t>
            </a:r>
            <a:r>
              <a:rPr lang="en-IN" spc="100" dirty="0">
                <a:latin typeface="Times New Roman"/>
                <a:cs typeface="Times New Roman"/>
              </a:rPr>
              <a:t> </a:t>
            </a:r>
            <a:r>
              <a:rPr lang="en-IN" spc="-10" dirty="0">
                <a:latin typeface="Times New Roman"/>
                <a:cs typeface="Times New Roman"/>
              </a:rPr>
              <a:t>Spy</a:t>
            </a:r>
            <a:r>
              <a:rPr lang="en-IN" spc="-100" dirty="0">
                <a:latin typeface="Times New Roman"/>
                <a:cs typeface="Times New Roman"/>
              </a:rPr>
              <a:t> </a:t>
            </a:r>
            <a:r>
              <a:rPr lang="en-IN" spc="45" dirty="0">
                <a:latin typeface="Times New Roman"/>
                <a:cs typeface="Times New Roman"/>
              </a:rPr>
              <a:t>in</a:t>
            </a:r>
            <a:r>
              <a:rPr lang="en-IN" spc="-15" dirty="0">
                <a:latin typeface="Times New Roman"/>
                <a:cs typeface="Times New Roman"/>
              </a:rPr>
              <a:t> </a:t>
            </a:r>
            <a:r>
              <a:rPr lang="en-IN" spc="20" dirty="0">
                <a:latin typeface="Times New Roman"/>
                <a:cs typeface="Times New Roman"/>
              </a:rPr>
              <a:t>World</a:t>
            </a:r>
            <a:r>
              <a:rPr lang="en-IN" spc="-10" dirty="0">
                <a:latin typeface="Times New Roman"/>
                <a:cs typeface="Times New Roman"/>
              </a:rPr>
              <a:t> </a:t>
            </a:r>
            <a:r>
              <a:rPr lang="en-IN" spc="-20" dirty="0">
                <a:latin typeface="Times New Roman"/>
                <a:cs typeface="Times New Roman"/>
              </a:rPr>
              <a:t>War</a:t>
            </a:r>
            <a:r>
              <a:rPr lang="en-IN" spc="5" dirty="0">
                <a:latin typeface="Times New Roman"/>
                <a:cs typeface="Times New Roman"/>
              </a:rPr>
              <a:t> </a:t>
            </a:r>
            <a:r>
              <a:rPr lang="en-IN" spc="-20" dirty="0">
                <a:latin typeface="Times New Roman"/>
                <a:cs typeface="Times New Roman"/>
              </a:rPr>
              <a:t>II</a:t>
            </a:r>
            <a:r>
              <a:rPr lang="en-IN" spc="-20" dirty="0" smtClean="0">
                <a:latin typeface="Times New Roman"/>
                <a:cs typeface="Times New Roman"/>
              </a:rPr>
              <a:t>:</a:t>
            </a:r>
            <a:endParaRPr lang="en-IN" sz="2800" dirty="0">
              <a:latin typeface="Times New Roman"/>
              <a:cs typeface="Times New Roman"/>
            </a:endParaRPr>
          </a:p>
          <a:p>
            <a:pPr marL="332740" marR="5080" indent="0" algn="ctr">
              <a:lnSpc>
                <a:spcPct val="70000"/>
              </a:lnSpc>
              <a:spcBef>
                <a:spcPts val="1885"/>
              </a:spcBef>
              <a:buNone/>
            </a:pPr>
            <a:r>
              <a:rPr lang="en-IN" spc="-5" dirty="0">
                <a:solidFill>
                  <a:srgbClr val="4966AC"/>
                </a:solidFill>
                <a:cs typeface="Corbel"/>
              </a:rPr>
              <a:t>“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A</a:t>
            </a:r>
            <a:r>
              <a:rPr lang="en-IN" b="1" spc="-5" dirty="0">
                <a:solidFill>
                  <a:srgbClr val="FF0000"/>
                </a:solidFill>
                <a:cs typeface="Corbel"/>
              </a:rPr>
              <a:t>p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parently n</a:t>
            </a:r>
            <a:r>
              <a:rPr lang="en-IN" b="1" spc="-5" dirty="0">
                <a:solidFill>
                  <a:srgbClr val="FF0000"/>
                </a:solidFill>
                <a:cs typeface="Corbel"/>
              </a:rPr>
              <a:t>e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utral's p</a:t>
            </a:r>
            <a:r>
              <a:rPr lang="en-IN" b="1" spc="-5" dirty="0">
                <a:solidFill>
                  <a:srgbClr val="FF0000"/>
                </a:solidFill>
                <a:cs typeface="Corbel"/>
              </a:rPr>
              <a:t>r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otest i</a:t>
            </a:r>
            <a:r>
              <a:rPr lang="en-IN" b="1" spc="-5" dirty="0">
                <a:solidFill>
                  <a:srgbClr val="FF0000"/>
                </a:solidFill>
                <a:cs typeface="Corbel"/>
              </a:rPr>
              <a:t>s</a:t>
            </a:r>
            <a:r>
              <a:rPr lang="en-IN" b="1" dirty="0">
                <a:solidFill>
                  <a:srgbClr val="4966AC"/>
                </a:solidFill>
                <a:cs typeface="Corbel"/>
              </a:rPr>
              <a:t> </a:t>
            </a:r>
            <a:r>
              <a:rPr lang="en-IN" i="1" spc="-10" dirty="0">
                <a:solidFill>
                  <a:srgbClr val="4966AC"/>
                </a:solidFill>
                <a:cs typeface="Corbel"/>
              </a:rPr>
              <a:t>t</a:t>
            </a:r>
            <a:r>
              <a:rPr lang="en-IN" b="1" spc="-10" dirty="0">
                <a:solidFill>
                  <a:srgbClr val="FF0000"/>
                </a:solidFill>
                <a:cs typeface="Corbel"/>
              </a:rPr>
              <a:t>h</a:t>
            </a:r>
            <a:r>
              <a:rPr lang="en-IN" i="1" spc="-10" dirty="0">
                <a:solidFill>
                  <a:srgbClr val="4966AC"/>
                </a:solidFill>
                <a:cs typeface="Corbel"/>
              </a:rPr>
              <a:t>oroughly d</a:t>
            </a:r>
            <a:r>
              <a:rPr lang="en-IN" b="1" spc="-10" dirty="0">
                <a:solidFill>
                  <a:srgbClr val="FF0000"/>
                </a:solidFill>
                <a:cs typeface="Corbel"/>
              </a:rPr>
              <a:t>i</a:t>
            </a:r>
            <a:r>
              <a:rPr lang="en-IN" i="1" spc="-10" dirty="0">
                <a:solidFill>
                  <a:srgbClr val="4966AC"/>
                </a:solidFill>
                <a:cs typeface="Corbel"/>
              </a:rPr>
              <a:t>scounted 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A</a:t>
            </a:r>
            <a:r>
              <a:rPr lang="en-IN" b="1" spc="-5" dirty="0">
                <a:solidFill>
                  <a:srgbClr val="FF0000"/>
                </a:solidFill>
                <a:cs typeface="Corbel"/>
              </a:rPr>
              <a:t>n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d </a:t>
            </a:r>
            <a:endParaRPr lang="en-IN" i="1" spc="-5" dirty="0" smtClean="0">
              <a:solidFill>
                <a:srgbClr val="4966AC"/>
              </a:solidFill>
              <a:cs typeface="Corbel"/>
            </a:endParaRPr>
          </a:p>
          <a:p>
            <a:pPr marL="332740" marR="5080" indent="0" algn="ctr">
              <a:lnSpc>
                <a:spcPct val="70000"/>
              </a:lnSpc>
              <a:spcBef>
                <a:spcPts val="1885"/>
              </a:spcBef>
              <a:buNone/>
            </a:pPr>
            <a:r>
              <a:rPr lang="en-IN" i="1" dirty="0" smtClean="0">
                <a:solidFill>
                  <a:srgbClr val="4966AC"/>
                </a:solidFill>
                <a:cs typeface="Corbel"/>
              </a:rPr>
              <a:t>i</a:t>
            </a:r>
            <a:r>
              <a:rPr lang="en-IN" b="1" dirty="0" smtClean="0">
                <a:solidFill>
                  <a:srgbClr val="FF0000"/>
                </a:solidFill>
                <a:cs typeface="Corbel"/>
              </a:rPr>
              <a:t>g</a:t>
            </a:r>
            <a:r>
              <a:rPr lang="en-IN" i="1" dirty="0" smtClean="0">
                <a:solidFill>
                  <a:srgbClr val="4966AC"/>
                </a:solidFill>
                <a:cs typeface="Corbel"/>
              </a:rPr>
              <a:t>nored</a:t>
            </a:r>
            <a:r>
              <a:rPr lang="en-IN" i="1" dirty="0">
                <a:solidFill>
                  <a:srgbClr val="4966AC"/>
                </a:solidFill>
                <a:cs typeface="Corbel"/>
              </a:rPr>
              <a:t>. </a:t>
            </a:r>
            <a:r>
              <a:rPr lang="en-IN" i="1" spc="-5" dirty="0" err="1">
                <a:solidFill>
                  <a:srgbClr val="4966AC"/>
                </a:solidFill>
                <a:cs typeface="Corbel"/>
              </a:rPr>
              <a:t>I</a:t>
            </a:r>
            <a:r>
              <a:rPr lang="en-IN" b="1" spc="-5" dirty="0" err="1">
                <a:solidFill>
                  <a:srgbClr val="FF0000"/>
                </a:solidFill>
                <a:cs typeface="Corbel"/>
              </a:rPr>
              <a:t>s</a:t>
            </a:r>
            <a:r>
              <a:rPr lang="en-IN" i="1" spc="-5" dirty="0" err="1">
                <a:solidFill>
                  <a:srgbClr val="4966AC"/>
                </a:solidFill>
                <a:cs typeface="Corbel"/>
              </a:rPr>
              <a:t>man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 h</a:t>
            </a:r>
            <a:r>
              <a:rPr lang="en-IN" b="1" spc="-5" dirty="0">
                <a:solidFill>
                  <a:srgbClr val="FF0000"/>
                </a:solidFill>
                <a:cs typeface="Corbel"/>
              </a:rPr>
              <a:t>a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rd h</a:t>
            </a:r>
            <a:r>
              <a:rPr lang="en-IN" b="1" spc="-5" dirty="0">
                <a:solidFill>
                  <a:srgbClr val="4966AC"/>
                </a:solidFill>
                <a:cs typeface="Corbel"/>
              </a:rPr>
              <a:t>i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t. </a:t>
            </a:r>
            <a:r>
              <a:rPr lang="en-IN" i="1" dirty="0">
                <a:solidFill>
                  <a:srgbClr val="4966AC"/>
                </a:solidFill>
                <a:cs typeface="Corbel"/>
              </a:rPr>
              <a:t> </a:t>
            </a:r>
            <a:r>
              <a:rPr lang="en-IN" i="1" spc="-10" dirty="0">
                <a:solidFill>
                  <a:srgbClr val="4966AC"/>
                </a:solidFill>
                <a:cs typeface="Corbel"/>
              </a:rPr>
              <a:t>B</a:t>
            </a:r>
            <a:r>
              <a:rPr lang="en-IN" b="1" spc="-10" dirty="0">
                <a:solidFill>
                  <a:srgbClr val="FF0000"/>
                </a:solidFill>
                <a:cs typeface="Corbel"/>
              </a:rPr>
              <a:t>l</a:t>
            </a:r>
            <a:r>
              <a:rPr lang="en-IN" i="1" spc="-10" dirty="0">
                <a:solidFill>
                  <a:srgbClr val="4966AC"/>
                </a:solidFill>
                <a:cs typeface="Corbel"/>
              </a:rPr>
              <a:t>ockade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 i</a:t>
            </a:r>
            <a:r>
              <a:rPr lang="en-IN" b="1" spc="-5" dirty="0">
                <a:solidFill>
                  <a:srgbClr val="FF0000"/>
                </a:solidFill>
                <a:cs typeface="Corbel"/>
              </a:rPr>
              <a:t>s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sue</a:t>
            </a:r>
            <a:r>
              <a:rPr lang="en-IN" i="1" dirty="0">
                <a:solidFill>
                  <a:srgbClr val="4966AC"/>
                </a:solidFill>
                <a:cs typeface="Corbel"/>
              </a:rPr>
              <a:t> </a:t>
            </a:r>
            <a:r>
              <a:rPr lang="en-IN" i="1" spc="-10" dirty="0">
                <a:solidFill>
                  <a:srgbClr val="4966AC"/>
                </a:solidFill>
                <a:cs typeface="Corbel"/>
              </a:rPr>
              <a:t>a</a:t>
            </a:r>
            <a:r>
              <a:rPr lang="en-IN" b="1" spc="-10" dirty="0">
                <a:solidFill>
                  <a:srgbClr val="FF0000"/>
                </a:solidFill>
                <a:cs typeface="Corbel"/>
              </a:rPr>
              <a:t>f</a:t>
            </a:r>
            <a:r>
              <a:rPr lang="en-IN" i="1" spc="-10" dirty="0">
                <a:solidFill>
                  <a:srgbClr val="4966AC"/>
                </a:solidFill>
                <a:cs typeface="Corbel"/>
              </a:rPr>
              <a:t>fects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 P</a:t>
            </a:r>
            <a:r>
              <a:rPr lang="en-IN" b="1" spc="-5" dirty="0">
                <a:solidFill>
                  <a:srgbClr val="FF0000"/>
                </a:solidFill>
                <a:cs typeface="Corbel"/>
              </a:rPr>
              <a:t>r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etext</a:t>
            </a:r>
            <a:r>
              <a:rPr lang="en-IN" i="1" dirty="0">
                <a:solidFill>
                  <a:srgbClr val="4966AC"/>
                </a:solidFill>
                <a:cs typeface="Corbel"/>
              </a:rPr>
              <a:t> 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f</a:t>
            </a:r>
            <a:r>
              <a:rPr lang="en-IN" b="1" spc="-5" dirty="0">
                <a:solidFill>
                  <a:srgbClr val="FF0000"/>
                </a:solidFill>
                <a:cs typeface="Corbel"/>
              </a:rPr>
              <a:t>o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r</a:t>
            </a:r>
            <a:r>
              <a:rPr lang="en-IN" i="1" dirty="0">
                <a:solidFill>
                  <a:srgbClr val="4966AC"/>
                </a:solidFill>
                <a:cs typeface="Corbel"/>
              </a:rPr>
              <a:t> </a:t>
            </a:r>
            <a:endParaRPr lang="en-IN" i="1" dirty="0" smtClean="0">
              <a:solidFill>
                <a:srgbClr val="4966AC"/>
              </a:solidFill>
              <a:cs typeface="Corbel"/>
            </a:endParaRPr>
          </a:p>
          <a:p>
            <a:pPr marL="332740" marR="5080" indent="0" algn="ctr">
              <a:lnSpc>
                <a:spcPct val="70000"/>
              </a:lnSpc>
              <a:spcBef>
                <a:spcPts val="1885"/>
              </a:spcBef>
              <a:buNone/>
            </a:pPr>
            <a:r>
              <a:rPr lang="en-IN" i="1" spc="-5" dirty="0" smtClean="0">
                <a:solidFill>
                  <a:srgbClr val="4966AC"/>
                </a:solidFill>
                <a:cs typeface="Corbel"/>
              </a:rPr>
              <a:t>e</a:t>
            </a:r>
            <a:r>
              <a:rPr lang="en-IN" b="1" spc="-5" dirty="0" smtClean="0">
                <a:solidFill>
                  <a:srgbClr val="FF0000"/>
                </a:solidFill>
                <a:cs typeface="Corbel"/>
              </a:rPr>
              <a:t>m</a:t>
            </a:r>
            <a:r>
              <a:rPr lang="en-IN" i="1" spc="-5" dirty="0" smtClean="0">
                <a:solidFill>
                  <a:srgbClr val="4966AC"/>
                </a:solidFill>
                <a:cs typeface="Corbel"/>
              </a:rPr>
              <a:t>bargo</a:t>
            </a:r>
            <a:r>
              <a:rPr lang="en-IN" i="1" dirty="0" smtClean="0">
                <a:solidFill>
                  <a:srgbClr val="4966AC"/>
                </a:solidFill>
                <a:cs typeface="Corbel"/>
              </a:rPr>
              <a:t> 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o</a:t>
            </a:r>
            <a:r>
              <a:rPr lang="en-IN" b="1" spc="-5" dirty="0">
                <a:solidFill>
                  <a:srgbClr val="FF0000"/>
                </a:solidFill>
                <a:cs typeface="Corbel"/>
              </a:rPr>
              <a:t>n</a:t>
            </a:r>
            <a:r>
              <a:rPr lang="en-IN" b="1" dirty="0">
                <a:solidFill>
                  <a:srgbClr val="4966AC"/>
                </a:solidFill>
                <a:cs typeface="Corbel"/>
              </a:rPr>
              <a:t> 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b</a:t>
            </a:r>
            <a:r>
              <a:rPr lang="en-IN" b="1" spc="-5" dirty="0">
                <a:solidFill>
                  <a:srgbClr val="FF0000"/>
                </a:solidFill>
                <a:cs typeface="Corbel"/>
              </a:rPr>
              <a:t>y</a:t>
            </a:r>
            <a:r>
              <a:rPr lang="en-IN" b="1" dirty="0">
                <a:solidFill>
                  <a:srgbClr val="4966AC"/>
                </a:solidFill>
                <a:cs typeface="Corbel"/>
              </a:rPr>
              <a:t> 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p</a:t>
            </a:r>
            <a:r>
              <a:rPr lang="en-IN" b="1" spc="-5" dirty="0">
                <a:solidFill>
                  <a:srgbClr val="4966AC"/>
                </a:solidFill>
                <a:cs typeface="Corbel"/>
              </a:rPr>
              <a:t>r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oducts,</a:t>
            </a:r>
            <a:r>
              <a:rPr lang="en-IN" i="1" dirty="0">
                <a:solidFill>
                  <a:srgbClr val="4966AC"/>
                </a:solidFill>
                <a:cs typeface="Corbel"/>
              </a:rPr>
              <a:t> </a:t>
            </a:r>
            <a:r>
              <a:rPr lang="en-IN" i="1" spc="-10" dirty="0">
                <a:solidFill>
                  <a:srgbClr val="4966AC"/>
                </a:solidFill>
                <a:cs typeface="Corbel"/>
              </a:rPr>
              <a:t>e</a:t>
            </a:r>
            <a:r>
              <a:rPr lang="en-IN" b="1" spc="-10" dirty="0">
                <a:solidFill>
                  <a:srgbClr val="FF0000"/>
                </a:solidFill>
                <a:cs typeface="Corbel"/>
              </a:rPr>
              <a:t>j</a:t>
            </a:r>
            <a:r>
              <a:rPr lang="en-IN" i="1" spc="-10" dirty="0">
                <a:solidFill>
                  <a:srgbClr val="4966AC"/>
                </a:solidFill>
                <a:cs typeface="Corbel"/>
              </a:rPr>
              <a:t>ecting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 </a:t>
            </a:r>
            <a:r>
              <a:rPr lang="en-IN" i="1" spc="-5" dirty="0" err="1">
                <a:solidFill>
                  <a:srgbClr val="4966AC"/>
                </a:solidFill>
                <a:cs typeface="Corbel"/>
              </a:rPr>
              <a:t>s</a:t>
            </a:r>
            <a:r>
              <a:rPr lang="en-IN" b="1" spc="-5" dirty="0" err="1">
                <a:solidFill>
                  <a:srgbClr val="FF0000"/>
                </a:solidFill>
                <a:cs typeface="Corbel"/>
              </a:rPr>
              <a:t>u</a:t>
            </a:r>
            <a:r>
              <a:rPr lang="en-IN" i="1" spc="-5" dirty="0" err="1">
                <a:solidFill>
                  <a:srgbClr val="4966AC"/>
                </a:solidFill>
                <a:cs typeface="Corbel"/>
              </a:rPr>
              <a:t>ets</a:t>
            </a:r>
            <a:r>
              <a:rPr lang="en-IN" i="1" spc="430" dirty="0">
                <a:solidFill>
                  <a:srgbClr val="4966AC"/>
                </a:solidFill>
                <a:cs typeface="Corbel"/>
              </a:rPr>
              <a:t> </a:t>
            </a:r>
            <a:r>
              <a:rPr lang="en-IN" i="1" dirty="0">
                <a:solidFill>
                  <a:srgbClr val="4966AC"/>
                </a:solidFill>
                <a:cs typeface="Corbel"/>
              </a:rPr>
              <a:t>a</a:t>
            </a:r>
            <a:r>
              <a:rPr lang="en-IN" b="1" dirty="0">
                <a:solidFill>
                  <a:srgbClr val="FF0000"/>
                </a:solidFill>
                <a:cs typeface="Corbel"/>
              </a:rPr>
              <a:t>n</a:t>
            </a:r>
            <a:r>
              <a:rPr lang="en-IN" i="1" dirty="0">
                <a:solidFill>
                  <a:srgbClr val="4966AC"/>
                </a:solidFill>
                <a:cs typeface="Corbel"/>
              </a:rPr>
              <a:t>d </a:t>
            </a:r>
            <a:r>
              <a:rPr lang="en-IN" i="1" spc="5" dirty="0">
                <a:solidFill>
                  <a:srgbClr val="4966AC"/>
                </a:solidFill>
                <a:cs typeface="Corbel"/>
              </a:rPr>
              <a:t> </a:t>
            </a:r>
            <a:r>
              <a:rPr lang="en-IN" i="1" spc="-10" dirty="0">
                <a:solidFill>
                  <a:srgbClr val="4966AC"/>
                </a:solidFill>
                <a:cs typeface="Corbel"/>
              </a:rPr>
              <a:t>V</a:t>
            </a:r>
            <a:r>
              <a:rPr lang="en-IN" b="1" spc="-10" dirty="0">
                <a:solidFill>
                  <a:srgbClr val="FF0000"/>
                </a:solidFill>
                <a:cs typeface="Corbel"/>
              </a:rPr>
              <a:t>e</a:t>
            </a:r>
            <a:r>
              <a:rPr lang="en-IN" i="1" spc="-10" dirty="0">
                <a:solidFill>
                  <a:srgbClr val="4966AC"/>
                </a:solidFill>
                <a:cs typeface="Corbel"/>
              </a:rPr>
              <a:t>getable</a:t>
            </a:r>
            <a:r>
              <a:rPr lang="en-IN" i="1" dirty="0">
                <a:solidFill>
                  <a:srgbClr val="4966AC"/>
                </a:solidFill>
                <a:cs typeface="Corbel"/>
              </a:rPr>
              <a:t> 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o</a:t>
            </a:r>
            <a:r>
              <a:rPr lang="en-IN" b="1" spc="-5" dirty="0">
                <a:solidFill>
                  <a:srgbClr val="FF0000"/>
                </a:solidFill>
                <a:cs typeface="Corbel"/>
              </a:rPr>
              <a:t>i</a:t>
            </a:r>
            <a:r>
              <a:rPr lang="en-IN" i="1" spc="-5" dirty="0">
                <a:solidFill>
                  <a:srgbClr val="4966AC"/>
                </a:solidFill>
                <a:cs typeface="Corbel"/>
              </a:rPr>
              <a:t>ls.</a:t>
            </a:r>
            <a:r>
              <a:rPr lang="en-IN" i="1" spc="10" dirty="0">
                <a:solidFill>
                  <a:srgbClr val="4966AC"/>
                </a:solidFill>
                <a:cs typeface="Corbel"/>
              </a:rPr>
              <a:t> </a:t>
            </a:r>
            <a:r>
              <a:rPr lang="en-IN" spc="-5" dirty="0" smtClean="0">
                <a:solidFill>
                  <a:srgbClr val="4966AC"/>
                </a:solidFill>
                <a:cs typeface="Corbel"/>
              </a:rPr>
              <a:t>”</a:t>
            </a:r>
          </a:p>
          <a:p>
            <a:pPr marL="332740" marR="5080" indent="0" algn="ctr">
              <a:lnSpc>
                <a:spcPct val="70000"/>
              </a:lnSpc>
              <a:spcBef>
                <a:spcPts val="1885"/>
              </a:spcBef>
              <a:buNone/>
            </a:pPr>
            <a:endParaRPr lang="en-IN" dirty="0" smtClean="0">
              <a:cs typeface="Corbel"/>
            </a:endParaRPr>
          </a:p>
          <a:p>
            <a:pPr marL="332740" marR="5080" indent="0" algn="ctr">
              <a:lnSpc>
                <a:spcPct val="70000"/>
              </a:lnSpc>
              <a:spcBef>
                <a:spcPts val="1885"/>
              </a:spcBef>
              <a:buNone/>
            </a:pPr>
            <a:r>
              <a:rPr lang="en-IN" sz="2100" dirty="0" smtClean="0">
                <a:solidFill>
                  <a:srgbClr val="7030A0"/>
                </a:solidFill>
                <a:latin typeface="Times New Roman"/>
                <a:cs typeface="Times New Roman"/>
              </a:rPr>
              <a:t>Taking</a:t>
            </a:r>
            <a:r>
              <a:rPr lang="en-IN" sz="2100" spc="40" dirty="0" smtClean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100" spc="90" dirty="0">
                <a:solidFill>
                  <a:srgbClr val="7030A0"/>
                </a:solidFill>
                <a:latin typeface="Times New Roman"/>
                <a:cs typeface="Times New Roman"/>
              </a:rPr>
              <a:t>the</a:t>
            </a:r>
            <a:r>
              <a:rPr lang="en-IN" sz="2100" spc="5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100" spc="60" dirty="0">
                <a:solidFill>
                  <a:srgbClr val="7030A0"/>
                </a:solidFill>
                <a:latin typeface="Times New Roman"/>
                <a:cs typeface="Times New Roman"/>
              </a:rPr>
              <a:t>second</a:t>
            </a:r>
            <a:r>
              <a:rPr lang="en-IN" sz="2100" spc="14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100" spc="75" dirty="0">
                <a:solidFill>
                  <a:srgbClr val="7030A0"/>
                </a:solidFill>
                <a:latin typeface="Times New Roman"/>
                <a:cs typeface="Times New Roman"/>
              </a:rPr>
              <a:t>letter</a:t>
            </a:r>
            <a:r>
              <a:rPr lang="en-IN" sz="2100" spc="2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100" spc="50" dirty="0">
                <a:solidFill>
                  <a:srgbClr val="7030A0"/>
                </a:solidFill>
                <a:latin typeface="Times New Roman"/>
                <a:cs typeface="Times New Roman"/>
              </a:rPr>
              <a:t>in</a:t>
            </a:r>
            <a:r>
              <a:rPr lang="en-IN" sz="210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100" spc="65" dirty="0">
                <a:solidFill>
                  <a:srgbClr val="7030A0"/>
                </a:solidFill>
                <a:latin typeface="Times New Roman"/>
                <a:cs typeface="Times New Roman"/>
              </a:rPr>
              <a:t>each</a:t>
            </a:r>
            <a:r>
              <a:rPr lang="en-IN" sz="2100" spc="3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100" spc="50" dirty="0">
                <a:solidFill>
                  <a:srgbClr val="7030A0"/>
                </a:solidFill>
                <a:latin typeface="Times New Roman"/>
                <a:cs typeface="Times New Roman"/>
              </a:rPr>
              <a:t>word</a:t>
            </a:r>
            <a:r>
              <a:rPr lang="en-IN" sz="2100" spc="9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100" spc="95" dirty="0">
                <a:solidFill>
                  <a:srgbClr val="7030A0"/>
                </a:solidFill>
                <a:latin typeface="Times New Roman"/>
                <a:cs typeface="Times New Roman"/>
              </a:rPr>
              <a:t>the</a:t>
            </a:r>
            <a:r>
              <a:rPr lang="en-IN" sz="2100" spc="30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100" spc="25" dirty="0">
                <a:solidFill>
                  <a:srgbClr val="7030A0"/>
                </a:solidFill>
                <a:latin typeface="Times New Roman"/>
                <a:cs typeface="Times New Roman"/>
              </a:rPr>
              <a:t>following</a:t>
            </a:r>
            <a:r>
              <a:rPr lang="en-IN" sz="2100" spc="7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100" spc="40" dirty="0">
                <a:solidFill>
                  <a:srgbClr val="7030A0"/>
                </a:solidFill>
                <a:latin typeface="Times New Roman"/>
                <a:cs typeface="Times New Roman"/>
              </a:rPr>
              <a:t>message</a:t>
            </a:r>
            <a:r>
              <a:rPr lang="en-IN" sz="210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IN" sz="2100" spc="40" dirty="0">
                <a:solidFill>
                  <a:srgbClr val="7030A0"/>
                </a:solidFill>
                <a:latin typeface="Times New Roman"/>
                <a:cs typeface="Times New Roman"/>
              </a:rPr>
              <a:t>emerges:</a:t>
            </a:r>
            <a:endParaRPr lang="en-IN" sz="21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320675" indent="0" algn="ctr">
              <a:lnSpc>
                <a:spcPct val="100000"/>
              </a:lnSpc>
              <a:spcBef>
                <a:spcPts val="1705"/>
              </a:spcBef>
              <a:buNone/>
            </a:pPr>
            <a:r>
              <a:rPr lang="en-IN" sz="2800" b="1" spc="1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en-IN" sz="2800" b="1" spc="10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lang="en-IN" sz="2800" b="1" spc="1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IN" sz="2800" b="1" spc="1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lang="en-IN" sz="2800" b="1" spc="1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IN" sz="2800" b="1" spc="1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IN" sz="28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lang="en-IN" sz="2800" b="1" spc="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800" b="1" spc="12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IN" sz="28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IN" sz="28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il</a:t>
            </a:r>
            <a:r>
              <a:rPr lang="en-IN"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IN" sz="28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8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IN" sz="28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IN" sz="2800" b="1" spc="10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IN"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IN" sz="28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8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IN"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IN" sz="2800" b="1" spc="-2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8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Jun</a:t>
            </a:r>
            <a:r>
              <a:rPr lang="en-IN"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IN" sz="2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8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1.</a:t>
            </a:r>
            <a:endParaRPr lang="en-IN" sz="2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>
              <a:latin typeface="Corbel"/>
              <a:cs typeface="Corbel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80" dirty="0"/>
              <a:t>Text</a:t>
            </a:r>
            <a:r>
              <a:rPr lang="en-IN" spc="-75" dirty="0"/>
              <a:t> </a:t>
            </a:r>
            <a:r>
              <a:rPr lang="en-IN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34264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840</TotalTime>
  <Words>1178</Words>
  <Application>Microsoft Office PowerPoint</Application>
  <PresentationFormat>On-screen Show (4:3)</PresentationFormat>
  <Paragraphs>168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Waveform</vt:lpstr>
      <vt:lpstr>PowerPoint Presentation</vt:lpstr>
      <vt:lpstr>OVERVIEW</vt:lpstr>
      <vt:lpstr>What is Steganography?</vt:lpstr>
      <vt:lpstr>EXAMPLE</vt:lpstr>
      <vt:lpstr>History</vt:lpstr>
      <vt:lpstr>Steganography vs. Cryptography</vt:lpstr>
      <vt:lpstr> Basic steganographic model </vt:lpstr>
      <vt:lpstr>Types of Steganography</vt:lpstr>
      <vt:lpstr>Text steganography</vt:lpstr>
      <vt:lpstr>Image Steganography</vt:lpstr>
      <vt:lpstr>Least Significant Bit (LSB) method.</vt:lpstr>
      <vt:lpstr>Example of LSB Method</vt:lpstr>
      <vt:lpstr>Audio steganography</vt:lpstr>
      <vt:lpstr>Vedio steganography</vt:lpstr>
      <vt:lpstr>Steganalysis</vt:lpstr>
      <vt:lpstr>Uses of Steganography</vt:lpstr>
      <vt:lpstr>Advantages</vt:lpstr>
      <vt:lpstr>Limitations</vt:lpstr>
      <vt:lpstr>Future scope</vt:lpstr>
      <vt:lpstr>Conclusion</vt:lpstr>
      <vt:lpstr>References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Pathak</dc:creator>
  <cp:lastModifiedBy>Shruti Pathak</cp:lastModifiedBy>
  <cp:revision>51</cp:revision>
  <dcterms:created xsi:type="dcterms:W3CDTF">2024-05-16T10:37:34Z</dcterms:created>
  <dcterms:modified xsi:type="dcterms:W3CDTF">2024-05-17T00:37:46Z</dcterms:modified>
</cp:coreProperties>
</file>