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14"/>
  </p:notesMasterIdLst>
  <p:sldIdLst>
    <p:sldId id="256" r:id="rId2"/>
    <p:sldId id="257" r:id="rId3"/>
    <p:sldId id="266" r:id="rId4"/>
    <p:sldId id="267" r:id="rId5"/>
    <p:sldId id="270" r:id="rId6"/>
    <p:sldId id="259" r:id="rId7"/>
    <p:sldId id="271" r:id="rId8"/>
    <p:sldId id="272" r:id="rId9"/>
    <p:sldId id="273" r:id="rId10"/>
    <p:sldId id="260" r:id="rId11"/>
    <p:sldId id="263" r:id="rId12"/>
    <p:sldId id="264" r:id="rId13"/>
  </p:sldIdLst>
  <p:sldSz cx="12192000" cy="6858000"/>
  <p:notesSz cx="6858000" cy="9144000"/>
  <p:embeddedFontLst>
    <p:embeddedFont>
      <p:font typeface="Quattrocento Sans"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9" d="100"/>
          <a:sy n="79" d="100"/>
        </p:scale>
        <p:origin x="354" y="-22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19646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 name="Google Shape;3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 name="Google Shape;3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extLst>
      <p:ext uri="{BB962C8B-B14F-4D97-AF65-F5344CB8AC3E}">
        <p14:creationId xmlns:p14="http://schemas.microsoft.com/office/powerpoint/2010/main" val="2136009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159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1381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8992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348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554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1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2"/>
          <p:cNvSpPr/>
          <p:nvPr/>
        </p:nvSpPr>
        <p:spPr>
          <a:xfrm>
            <a:off x="254952" y="262787"/>
            <a:ext cx="11682101" cy="6332433"/>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9" name="Google Shape;19;p2"/>
          <p:cNvSpPr txBox="1">
            <a:spLocks noGrp="1"/>
          </p:cNvSpPr>
          <p:nvPr>
            <p:ph type="title"/>
          </p:nvPr>
        </p:nvSpPr>
        <p:spPr>
          <a:xfrm>
            <a:off x="521208" y="448056"/>
            <a:ext cx="6876288" cy="64008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21" name="Google Shape;21;p3"/>
          <p:cNvSpPr/>
          <p:nvPr/>
        </p:nvSpPr>
        <p:spPr>
          <a:xfrm>
            <a:off x="256034" y="265177"/>
            <a:ext cx="11683049" cy="6332433"/>
          </a:xfrm>
          <a:prstGeom prst="rect">
            <a:avLst/>
          </a:prstGeom>
          <a:solidFill>
            <a:srgbClr val="F5F5F5"/>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cxnSp>
        <p:nvCxnSpPr>
          <p:cNvPr id="22" name="Google Shape;22;p3"/>
          <p:cNvCxnSpPr/>
          <p:nvPr/>
        </p:nvCxnSpPr>
        <p:spPr>
          <a:xfrm>
            <a:off x="604435" y="1196392"/>
            <a:ext cx="10983132" cy="0"/>
          </a:xfrm>
          <a:prstGeom prst="straightConnector1">
            <a:avLst/>
          </a:prstGeom>
          <a:noFill/>
          <a:ln w="25400" cap="flat" cmpd="sng">
            <a:solidFill>
              <a:srgbClr val="D24726"/>
            </a:solidFill>
            <a:prstDash val="solid"/>
            <a:miter lim="800000"/>
            <a:headEnd type="none" w="sm" len="sm"/>
            <a:tailEnd type="none" w="sm" len="sm"/>
          </a:ln>
        </p:spPr>
      </p:cxnSp>
      <p:sp>
        <p:nvSpPr>
          <p:cNvPr id="23" name="Google Shape;23;p3"/>
          <p:cNvSpPr txBox="1">
            <a:spLocks noGrp="1"/>
          </p:cNvSpPr>
          <p:nvPr>
            <p:ph type="title"/>
          </p:nvPr>
        </p:nvSpPr>
        <p:spPr>
          <a:xfrm>
            <a:off x="521210" y="448056"/>
            <a:ext cx="6877119" cy="64008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A3838"/>
              </a:buClr>
              <a:buSzPts val="2800"/>
              <a:buFont typeface="Quattrocento Sans"/>
              <a:buNone/>
              <a:defRPr sz="28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539496" y="1435608"/>
            <a:ext cx="4416552" cy="3977640"/>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3F3F3F"/>
              </a:buClr>
              <a:buSzPts val="1200"/>
              <a:buFont typeface="Quattrocento Sans"/>
              <a:buNone/>
              <a:defRPr sz="1200">
                <a:solidFill>
                  <a:srgbClr val="3F3F3F"/>
                </a:solidFill>
              </a:defRPr>
            </a:lvl1pPr>
            <a:lvl2pPr marL="914400" lvl="1" indent="-304800" algn="l">
              <a:lnSpc>
                <a:spcPct val="150000"/>
              </a:lnSpc>
              <a:spcBef>
                <a:spcPts val="1200"/>
              </a:spcBef>
              <a:spcAft>
                <a:spcPts val="0"/>
              </a:spcAft>
              <a:buClr>
                <a:srgbClr val="3F3F3F"/>
              </a:buClr>
              <a:buSzPts val="1200"/>
              <a:buChar char="•"/>
              <a:defRPr sz="1200">
                <a:solidFill>
                  <a:srgbClr val="3F3F3F"/>
                </a:solidFill>
              </a:defRPr>
            </a:lvl2pPr>
            <a:lvl3pPr marL="1371600" lvl="2" indent="-304800" algn="l">
              <a:lnSpc>
                <a:spcPct val="150000"/>
              </a:lnSpc>
              <a:spcBef>
                <a:spcPts val="1200"/>
              </a:spcBef>
              <a:spcAft>
                <a:spcPts val="0"/>
              </a:spcAft>
              <a:buClr>
                <a:srgbClr val="3F3F3F"/>
              </a:buClr>
              <a:buSzPts val="1200"/>
              <a:buChar char="•"/>
              <a:defRPr sz="1200">
                <a:solidFill>
                  <a:srgbClr val="3F3F3F"/>
                </a:solidFill>
              </a:defRPr>
            </a:lvl3pPr>
            <a:lvl4pPr marL="1828800" lvl="3" indent="-304800" algn="l">
              <a:lnSpc>
                <a:spcPct val="150000"/>
              </a:lnSpc>
              <a:spcBef>
                <a:spcPts val="1200"/>
              </a:spcBef>
              <a:spcAft>
                <a:spcPts val="0"/>
              </a:spcAft>
              <a:buClr>
                <a:srgbClr val="3F3F3F"/>
              </a:buClr>
              <a:buSzPts val="1200"/>
              <a:buChar char="•"/>
              <a:defRPr sz="1200">
                <a:solidFill>
                  <a:srgbClr val="3F3F3F"/>
                </a:solidFill>
              </a:defRPr>
            </a:lvl4pPr>
            <a:lvl5pPr marL="2286000" lvl="4" indent="-304800" algn="l">
              <a:lnSpc>
                <a:spcPct val="150000"/>
              </a:lnSpc>
              <a:spcBef>
                <a:spcPts val="1200"/>
              </a:spcBef>
              <a:spcAft>
                <a:spcPts val="0"/>
              </a:spcAft>
              <a:buClr>
                <a:srgbClr val="3F3F3F"/>
              </a:buClr>
              <a:buSzPts val="1200"/>
              <a:buChar char="•"/>
              <a:defRPr sz="1200">
                <a:solidFill>
                  <a:srgbClr val="3F3F3F"/>
                </a:solidFill>
              </a:defRPr>
            </a:lvl5pPr>
            <a:lvl6pPr marL="2743200" lvl="5" indent="-342900" algn="l">
              <a:lnSpc>
                <a:spcPct val="150000"/>
              </a:lnSpc>
              <a:spcBef>
                <a:spcPts val="1200"/>
              </a:spcBef>
              <a:spcAft>
                <a:spcPts val="0"/>
              </a:spcAft>
              <a:buClr>
                <a:schemeClr val="dk1"/>
              </a:buClr>
              <a:buSzPts val="1800"/>
              <a:buChar char="•"/>
              <a:defRPr/>
            </a:lvl6pPr>
            <a:lvl7pPr marL="3200400" lvl="6" indent="-342900" algn="l">
              <a:lnSpc>
                <a:spcPct val="150000"/>
              </a:lnSpc>
              <a:spcBef>
                <a:spcPts val="1200"/>
              </a:spcBef>
              <a:spcAft>
                <a:spcPts val="0"/>
              </a:spcAft>
              <a:buClr>
                <a:schemeClr val="dk1"/>
              </a:buClr>
              <a:buSzPts val="1800"/>
              <a:buChar char="•"/>
              <a:defRPr/>
            </a:lvl7pPr>
            <a:lvl8pPr marL="3657600" lvl="7" indent="-342900" algn="l">
              <a:lnSpc>
                <a:spcPct val="150000"/>
              </a:lnSpc>
              <a:spcBef>
                <a:spcPts val="1200"/>
              </a:spcBef>
              <a:spcAft>
                <a:spcPts val="0"/>
              </a:spcAft>
              <a:buClr>
                <a:schemeClr val="dk1"/>
              </a:buClr>
              <a:buSzPts val="1800"/>
              <a:buChar char="•"/>
              <a:defRPr/>
            </a:lvl8pPr>
            <a:lvl9pPr marL="4114800" lvl="8" indent="-228600" algn="l">
              <a:lnSpc>
                <a:spcPct val="90000"/>
              </a:lnSpc>
              <a:spcBef>
                <a:spcPts val="1200"/>
              </a:spcBef>
              <a:spcAft>
                <a:spcPts val="0"/>
              </a:spcAft>
              <a:buClr>
                <a:schemeClr val="dk1"/>
              </a:buClr>
              <a:buSzPts val="1800"/>
              <a:buNone/>
              <a:defRPr/>
            </a:lvl9pPr>
          </a:lstStyle>
          <a:p>
            <a:endParaRPr/>
          </a:p>
        </p:txBody>
      </p:sp>
      <p:sp>
        <p:nvSpPr>
          <p:cNvPr id="25" name="Google Shape;25;p3"/>
          <p:cNvSpPr txBox="1">
            <a:spLocks noGrp="1"/>
          </p:cNvSpPr>
          <p:nvPr>
            <p:ph type="dt" idx="10"/>
          </p:nvPr>
        </p:nvSpPr>
        <p:spPr>
          <a:xfrm>
            <a:off x="539496" y="6203956"/>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648200" y="620395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371927" y="6203956"/>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595959"/>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rgbClr val="595959"/>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rgbClr val="595959"/>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rgbClr val="595959"/>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rgbClr val="595959"/>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rgbClr val="595959"/>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rgbClr val="595959"/>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rgbClr val="595959"/>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rgbClr val="595959"/>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56034" y="265177"/>
            <a:ext cx="11683049" cy="6332433"/>
          </a:xfrm>
          <a:prstGeom prst="rect">
            <a:avLst/>
          </a:prstGeom>
          <a:solidFill>
            <a:srgbClr val="F5F5F5"/>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1" name="Google Shape;11;p1"/>
          <p:cNvSpPr txBox="1">
            <a:spLocks noGrp="1"/>
          </p:cNvSpPr>
          <p:nvPr>
            <p:ph type="title"/>
          </p:nvPr>
        </p:nvSpPr>
        <p:spPr>
          <a:xfrm>
            <a:off x="521208" y="448056"/>
            <a:ext cx="6876288" cy="64008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1"/>
              </a:buClr>
              <a:buSzPts val="2800"/>
              <a:buFont typeface="Quattrocento Sans"/>
              <a:buNone/>
              <a:defRPr sz="28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539496" y="1435608"/>
            <a:ext cx="4416552" cy="397764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50000"/>
              </a:lnSpc>
              <a:spcBef>
                <a:spcPts val="10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1pPr>
            <a:lvl2pPr marL="914400" marR="0" lvl="1"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2pPr>
            <a:lvl3pPr marL="1371600" marR="0" lvl="2"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3pPr>
            <a:lvl4pPr marL="1828800" marR="0" lvl="3"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4pPr>
            <a:lvl5pPr marL="2286000" marR="0" lvl="4"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5pPr>
            <a:lvl6pPr marL="2743200" marR="0" lvl="5"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6pPr>
            <a:lvl7pPr marL="3200400" marR="0" lvl="6"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7pPr>
            <a:lvl8pPr marL="3657600" marR="0" lvl="7"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8pPr>
            <a:lvl9pPr marL="4114800" marR="0" lvl="8" indent="-228600" algn="l" rtl="0">
              <a:lnSpc>
                <a:spcPct val="90000"/>
              </a:lnSpc>
              <a:spcBef>
                <a:spcPts val="12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dt" idx="10"/>
          </p:nvPr>
        </p:nvSpPr>
        <p:spPr>
          <a:xfrm>
            <a:off x="539496" y="6203956"/>
            <a:ext cx="3276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ftr" idx="11"/>
          </p:nvPr>
        </p:nvSpPr>
        <p:spPr>
          <a:xfrm>
            <a:off x="4648200" y="6203956"/>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5" name="Google Shape;15;p1"/>
          <p:cNvSpPr txBox="1">
            <a:spLocks noGrp="1"/>
          </p:cNvSpPr>
          <p:nvPr>
            <p:ph type="sldNum" idx="12"/>
          </p:nvPr>
        </p:nvSpPr>
        <p:spPr>
          <a:xfrm>
            <a:off x="8375904" y="6203956"/>
            <a:ext cx="3276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16" name="Google Shape;16;p1"/>
          <p:cNvCxnSpPr/>
          <p:nvPr/>
        </p:nvCxnSpPr>
        <p:spPr>
          <a:xfrm>
            <a:off x="604435" y="1196392"/>
            <a:ext cx="10983132" cy="0"/>
          </a:xfrm>
          <a:prstGeom prst="straightConnector1">
            <a:avLst/>
          </a:prstGeom>
          <a:noFill/>
          <a:ln w="25400" cap="flat" cmpd="sng">
            <a:solidFill>
              <a:srgbClr val="D24726"/>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txBox="1">
            <a:spLocks noGrp="1"/>
          </p:cNvSpPr>
          <p:nvPr>
            <p:ph type="ctrTitle" idx="4294967295"/>
          </p:nvPr>
        </p:nvSpPr>
        <p:spPr>
          <a:xfrm>
            <a:off x="1026459" y="1926324"/>
            <a:ext cx="10515600" cy="2387600"/>
          </a:xfrm>
          <a:prstGeom prst="rect">
            <a:avLst/>
          </a:prstGeom>
          <a:noFill/>
          <a:ln>
            <a:noFill/>
          </a:ln>
        </p:spPr>
        <p:txBody>
          <a:bodyPr spcFirstLastPara="1" wrap="square" lIns="91425" tIns="45700" rIns="91425" bIns="45700" anchor="ctr" anchorCtr="0">
            <a:normAutofit/>
          </a:bodyPr>
          <a:lstStyle/>
          <a:p>
            <a:pPr lvl="0" algn="ctr">
              <a:buClr>
                <a:schemeClr val="lt1"/>
              </a:buClr>
              <a:buSzPts val="4800"/>
            </a:pPr>
            <a:r>
              <a:rPr lang="en-US" sz="4800" b="1" dirty="0" smtClean="0">
                <a:solidFill>
                  <a:schemeClr val="lt1"/>
                </a:solidFill>
              </a:rPr>
              <a:t>DIAGNOSIS OF DIABETES MELLITUS USING ARTIFICIAL</a:t>
            </a:r>
            <a:br>
              <a:rPr lang="en-US" sz="4800" b="1" dirty="0" smtClean="0">
                <a:solidFill>
                  <a:schemeClr val="lt1"/>
                </a:solidFill>
              </a:rPr>
            </a:br>
            <a:r>
              <a:rPr lang="en-US" sz="4800" b="1" dirty="0" smtClean="0">
                <a:solidFill>
                  <a:schemeClr val="lt1"/>
                </a:solidFill>
              </a:rPr>
              <a:t>NEURAL NETWORKS</a:t>
            </a:r>
            <a:endParaRPr b="1" dirty="0"/>
          </a:p>
        </p:txBody>
      </p:sp>
      <p:sp>
        <p:nvSpPr>
          <p:cNvPr id="39" name="Google Shape;39;p5"/>
          <p:cNvSpPr txBox="1">
            <a:spLocks noGrp="1"/>
          </p:cNvSpPr>
          <p:nvPr>
            <p:ph type="subTitle" idx="4294967295"/>
          </p:nvPr>
        </p:nvSpPr>
        <p:spPr>
          <a:xfrm>
            <a:off x="605119" y="4394299"/>
            <a:ext cx="3710849" cy="1137793"/>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150000"/>
              </a:lnSpc>
              <a:spcBef>
                <a:spcPts val="0"/>
              </a:spcBef>
              <a:spcAft>
                <a:spcPts val="0"/>
              </a:spcAft>
              <a:buClr>
                <a:schemeClr val="lt1"/>
              </a:buClr>
              <a:buSzPts val="2400"/>
              <a:buFont typeface="Quattrocento Sans"/>
              <a:buNone/>
            </a:pPr>
            <a:r>
              <a:rPr lang="en-US" sz="8800" b="0" i="0" u="none" strike="noStrike" cap="none" dirty="0">
                <a:solidFill>
                  <a:schemeClr val="lt1"/>
                </a:solidFill>
                <a:latin typeface="Quattrocento Sans"/>
                <a:ea typeface="Quattrocento Sans"/>
                <a:cs typeface="Quattrocento Sans"/>
                <a:sym typeface="Quattrocento Sans"/>
              </a:rPr>
              <a:t>Guide name:</a:t>
            </a:r>
            <a:r>
              <a:rPr lang="en-US" sz="8800" dirty="0">
                <a:solidFill>
                  <a:schemeClr val="lt1"/>
                </a:solidFill>
              </a:rPr>
              <a:t> </a:t>
            </a:r>
            <a:r>
              <a:rPr lang="en-US" sz="8800" dirty="0" smtClean="0">
                <a:solidFill>
                  <a:schemeClr val="lt1"/>
                </a:solidFill>
              </a:rPr>
              <a:t>Ms. </a:t>
            </a:r>
            <a:r>
              <a:rPr lang="en-US" sz="8800" dirty="0" err="1" smtClean="0">
                <a:solidFill>
                  <a:schemeClr val="lt1"/>
                </a:solidFill>
              </a:rPr>
              <a:t>Isha</a:t>
            </a:r>
            <a:r>
              <a:rPr lang="en-US" sz="8800" dirty="0" smtClean="0">
                <a:solidFill>
                  <a:schemeClr val="lt1"/>
                </a:solidFill>
              </a:rPr>
              <a:t> </a:t>
            </a:r>
            <a:r>
              <a:rPr lang="en-US" sz="8800" dirty="0" err="1" smtClean="0">
                <a:solidFill>
                  <a:schemeClr val="lt1"/>
                </a:solidFill>
              </a:rPr>
              <a:t>Vyas</a:t>
            </a:r>
            <a:r>
              <a:rPr lang="en-US" sz="8800" b="0" i="0" u="none" strike="noStrike" cap="none" dirty="0" smtClean="0">
                <a:solidFill>
                  <a:schemeClr val="lt1"/>
                </a:solidFill>
                <a:latin typeface="Quattrocento Sans"/>
                <a:ea typeface="Quattrocento Sans"/>
                <a:cs typeface="Quattrocento Sans"/>
                <a:sym typeface="Quattrocento Sans"/>
              </a:rPr>
              <a:t> </a:t>
            </a:r>
            <a:r>
              <a:rPr lang="en-US" sz="2000" b="0" i="0" u="none" strike="noStrike" cap="none" dirty="0" smtClean="0">
                <a:solidFill>
                  <a:schemeClr val="lt1"/>
                </a:solidFill>
                <a:latin typeface="Quattrocento Sans"/>
                <a:ea typeface="Quattrocento Sans"/>
                <a:cs typeface="Quattrocento Sans"/>
                <a:sym typeface="Quattrocento Sans"/>
              </a:rPr>
              <a:t>                                                     </a:t>
            </a:r>
            <a:endParaRPr lang="en-US" sz="2000" b="0" i="0" u="none" strike="noStrike" cap="none" dirty="0">
              <a:solidFill>
                <a:schemeClr val="lt1"/>
              </a:solidFill>
              <a:latin typeface="Quattrocento Sans"/>
              <a:ea typeface="Quattrocento Sans"/>
              <a:cs typeface="Quattrocento Sans"/>
              <a:sym typeface="Quattrocento Sans"/>
            </a:endParaRPr>
          </a:p>
          <a:p>
            <a:pPr marL="0" marR="0" lvl="0" indent="0" algn="l" rtl="0">
              <a:lnSpc>
                <a:spcPct val="150000"/>
              </a:lnSpc>
              <a:spcBef>
                <a:spcPts val="0"/>
              </a:spcBef>
              <a:spcAft>
                <a:spcPts val="0"/>
              </a:spcAft>
              <a:buClr>
                <a:schemeClr val="lt1"/>
              </a:buClr>
              <a:buSzPts val="2400"/>
              <a:buFont typeface="Quattrocento Sans"/>
              <a:buNone/>
            </a:pPr>
            <a:r>
              <a:rPr lang="en-US" sz="2000" dirty="0">
                <a:solidFill>
                  <a:schemeClr val="lt1"/>
                </a:solidFill>
              </a:rPr>
              <a:t>									</a:t>
            </a:r>
            <a:endParaRPr lang="en-US" sz="2000" dirty="0" smtClean="0">
              <a:solidFill>
                <a:schemeClr val="lt1"/>
              </a:solidFill>
            </a:endParaRPr>
          </a:p>
          <a:p>
            <a:pPr marL="0" marR="0" lvl="0" indent="0" algn="l" rtl="0">
              <a:lnSpc>
                <a:spcPct val="150000"/>
              </a:lnSpc>
              <a:spcBef>
                <a:spcPts val="0"/>
              </a:spcBef>
              <a:spcAft>
                <a:spcPts val="0"/>
              </a:spcAft>
              <a:buClr>
                <a:schemeClr val="lt1"/>
              </a:buClr>
              <a:buSzPts val="2400"/>
              <a:buFont typeface="Quattrocento Sans"/>
              <a:buNone/>
            </a:pPr>
            <a:endParaRPr lang="en-US" sz="2000" b="0" i="0" u="none" strike="noStrike" cap="none" dirty="0">
              <a:solidFill>
                <a:schemeClr val="lt1"/>
              </a:solidFill>
              <a:latin typeface="Quattrocento Sans"/>
              <a:ea typeface="Quattrocento Sans"/>
              <a:cs typeface="Quattrocento Sans"/>
              <a:sym typeface="Quattrocento Sans"/>
            </a:endParaRPr>
          </a:p>
        </p:txBody>
      </p:sp>
      <p:pic>
        <p:nvPicPr>
          <p:cNvPr id="40" name="Google Shape;40;p5" descr="Best engineering college in Pune with the track record of best placement system."/>
          <p:cNvPicPr preferRelativeResize="0"/>
          <p:nvPr/>
        </p:nvPicPr>
        <p:blipFill rotWithShape="1">
          <a:blip r:embed="rId3">
            <a:alphaModFix/>
          </a:blip>
          <a:srcRect/>
          <a:stretch/>
        </p:blipFill>
        <p:spPr>
          <a:xfrm>
            <a:off x="358591" y="337707"/>
            <a:ext cx="1138519" cy="1163467"/>
          </a:xfrm>
          <a:prstGeom prst="rect">
            <a:avLst/>
          </a:prstGeom>
          <a:noFill/>
          <a:ln>
            <a:noFill/>
          </a:ln>
        </p:spPr>
      </p:pic>
      <p:sp>
        <p:nvSpPr>
          <p:cNvPr id="41" name="Google Shape;41;p5"/>
          <p:cNvSpPr txBox="1"/>
          <p:nvPr/>
        </p:nvSpPr>
        <p:spPr>
          <a:xfrm>
            <a:off x="358591" y="303490"/>
            <a:ext cx="11555505"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err="1">
                <a:solidFill>
                  <a:schemeClr val="lt1"/>
                </a:solidFill>
                <a:latin typeface="Times New Roman"/>
                <a:ea typeface="Times New Roman"/>
                <a:cs typeface="Times New Roman"/>
                <a:sym typeface="Times New Roman"/>
              </a:rPr>
              <a:t>Pimpri</a:t>
            </a:r>
            <a:r>
              <a:rPr lang="en-US" sz="1800" b="0" i="0" u="none" strike="noStrike" cap="none" dirty="0">
                <a:solidFill>
                  <a:schemeClr val="lt1"/>
                </a:solidFill>
                <a:latin typeface="Times New Roman"/>
                <a:ea typeface="Times New Roman"/>
                <a:cs typeface="Times New Roman"/>
                <a:sym typeface="Times New Roman"/>
              </a:rPr>
              <a:t> </a:t>
            </a:r>
            <a:r>
              <a:rPr lang="en-US" sz="1800" b="0" i="0" u="none" strike="noStrike" cap="none" dirty="0" err="1">
                <a:solidFill>
                  <a:schemeClr val="lt1"/>
                </a:solidFill>
                <a:latin typeface="Times New Roman"/>
                <a:ea typeface="Times New Roman"/>
                <a:cs typeface="Times New Roman"/>
                <a:sym typeface="Times New Roman"/>
              </a:rPr>
              <a:t>Chinchwad</a:t>
            </a:r>
            <a:r>
              <a:rPr lang="en-US" sz="1800" b="0" i="0" u="none" strike="noStrike" cap="none" dirty="0">
                <a:solidFill>
                  <a:schemeClr val="lt1"/>
                </a:solidFill>
                <a:latin typeface="Times New Roman"/>
                <a:ea typeface="Times New Roman"/>
                <a:cs typeface="Times New Roman"/>
                <a:sym typeface="Times New Roman"/>
              </a:rPr>
              <a:t> Education Trust’s</a:t>
            </a:r>
            <a:endParaRPr/>
          </a:p>
          <a:p>
            <a:pPr marL="0" marR="0" lvl="0" indent="0" algn="ctr" rtl="0">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         </a:t>
            </a:r>
            <a:r>
              <a:rPr lang="en-US" sz="1800" b="1" i="0" u="none" strike="noStrike" cap="none" dirty="0" err="1">
                <a:solidFill>
                  <a:schemeClr val="lt1"/>
                </a:solidFill>
                <a:latin typeface="Times New Roman"/>
                <a:ea typeface="Times New Roman"/>
                <a:cs typeface="Times New Roman"/>
                <a:sym typeface="Times New Roman"/>
              </a:rPr>
              <a:t>Pimpri</a:t>
            </a:r>
            <a:r>
              <a:rPr lang="en-US" sz="1800" b="1" i="0" u="none" strike="noStrike" cap="none" dirty="0">
                <a:solidFill>
                  <a:schemeClr val="lt1"/>
                </a:solidFill>
                <a:latin typeface="Times New Roman"/>
                <a:ea typeface="Times New Roman"/>
                <a:cs typeface="Times New Roman"/>
                <a:sym typeface="Times New Roman"/>
              </a:rPr>
              <a:t> </a:t>
            </a:r>
            <a:r>
              <a:rPr lang="en-US" sz="1800" b="1" i="0" u="none" strike="noStrike" cap="none" dirty="0" err="1">
                <a:solidFill>
                  <a:schemeClr val="lt1"/>
                </a:solidFill>
                <a:latin typeface="Times New Roman"/>
                <a:ea typeface="Times New Roman"/>
                <a:cs typeface="Times New Roman"/>
                <a:sym typeface="Times New Roman"/>
              </a:rPr>
              <a:t>Chinchwad</a:t>
            </a:r>
            <a:r>
              <a:rPr lang="en-US" sz="1800" b="1" i="0" u="none" strike="noStrike" cap="none" dirty="0">
                <a:solidFill>
                  <a:schemeClr val="lt1"/>
                </a:solidFill>
                <a:latin typeface="Times New Roman"/>
                <a:ea typeface="Times New Roman"/>
                <a:cs typeface="Times New Roman"/>
                <a:sym typeface="Times New Roman"/>
              </a:rPr>
              <a:t> College of Engineering</a:t>
            </a:r>
            <a:endParaRPr/>
          </a:p>
          <a:p>
            <a:pPr marL="0" marR="0" lvl="0" indent="0" algn="ctr" rtl="0">
              <a:spcBef>
                <a:spcPts val="0"/>
              </a:spcBef>
              <a:spcAft>
                <a:spcPts val="0"/>
              </a:spcAft>
              <a:buNone/>
            </a:pPr>
            <a:endParaRPr sz="1800" b="1" i="0" u="none" strike="noStrike" cap="none">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1" i="0" u="none" strike="noStrike" cap="none" dirty="0">
                <a:solidFill>
                  <a:schemeClr val="lt1"/>
                </a:solidFill>
                <a:latin typeface="Times New Roman"/>
                <a:ea typeface="Times New Roman"/>
                <a:cs typeface="Times New Roman"/>
                <a:sym typeface="Times New Roman"/>
              </a:rPr>
              <a:t>Dept.  Of  ELECTRONICS &amp; TELECOMMUNICATION ENGINEERING</a:t>
            </a:r>
            <a:endParaRPr/>
          </a:p>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i="0" u="none" strike="noStrike" cap="none">
              <a:solidFill>
                <a:schemeClr val="lt1"/>
              </a:solidFill>
              <a:latin typeface="Times New Roman"/>
              <a:ea typeface="Times New Roman"/>
              <a:cs typeface="Times New Roman"/>
              <a:sym typeface="Times New Roman"/>
            </a:endParaRPr>
          </a:p>
        </p:txBody>
      </p:sp>
      <p:sp>
        <p:nvSpPr>
          <p:cNvPr id="6" name="Google Shape;39;p5"/>
          <p:cNvSpPr txBox="1">
            <a:spLocks/>
          </p:cNvSpPr>
          <p:nvPr/>
        </p:nvSpPr>
        <p:spPr>
          <a:xfrm>
            <a:off x="8156449" y="4436975"/>
            <a:ext cx="3727704" cy="1890677"/>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defTabSz="914400" rtl="0" eaLnBrk="1" fontAlgn="auto" latinLnBrk="0" hangingPunct="1">
              <a:lnSpc>
                <a:spcPct val="150000"/>
              </a:lnSpc>
              <a:spcBef>
                <a:spcPts val="0"/>
              </a:spcBef>
              <a:spcAft>
                <a:spcPts val="0"/>
              </a:spcAft>
              <a:buClr>
                <a:schemeClr val="lt1"/>
              </a:buClr>
              <a:buSzPts val="2400"/>
              <a:buFont typeface="Quattrocento Sans"/>
              <a:buNone/>
              <a:tabLst/>
              <a:defRPr/>
            </a:pPr>
            <a:r>
              <a:rPr kumimoji="0" lang="en-US" sz="8800" b="0" i="0" u="none" strike="noStrike" kern="0" cap="none" spc="0" normalizeH="0" baseline="0" noProof="0" dirty="0" smtClean="0">
                <a:ln>
                  <a:noFill/>
                </a:ln>
                <a:solidFill>
                  <a:schemeClr val="lt1"/>
                </a:solidFill>
                <a:effectLst/>
                <a:uLnTx/>
                <a:uFillTx/>
                <a:latin typeface="Quattrocento Sans"/>
                <a:ea typeface="Quattrocento Sans"/>
                <a:cs typeface="Quattrocento Sans"/>
                <a:sym typeface="Quattrocento Sans"/>
              </a:rPr>
              <a:t>Students</a:t>
            </a:r>
            <a:r>
              <a:rPr kumimoji="0" lang="en-US" sz="8800" b="0" i="0" u="none" strike="noStrike" kern="0" cap="none" spc="0" normalizeH="0" noProof="0" dirty="0" smtClean="0">
                <a:ln>
                  <a:noFill/>
                </a:ln>
                <a:solidFill>
                  <a:schemeClr val="lt1"/>
                </a:solidFill>
                <a:effectLst/>
                <a:uLnTx/>
                <a:uFillTx/>
                <a:latin typeface="Quattrocento Sans"/>
                <a:ea typeface="Quattrocento Sans"/>
                <a:cs typeface="Quattrocento Sans"/>
                <a:sym typeface="Quattrocento Sans"/>
              </a:rPr>
              <a:t> Name:</a:t>
            </a:r>
          </a:p>
          <a:p>
            <a:pPr marL="0" marR="0" lvl="0" indent="0" algn="l" defTabSz="914400" rtl="0" eaLnBrk="1" fontAlgn="auto" latinLnBrk="0" hangingPunct="1">
              <a:lnSpc>
                <a:spcPct val="150000"/>
              </a:lnSpc>
              <a:spcBef>
                <a:spcPts val="0"/>
              </a:spcBef>
              <a:spcAft>
                <a:spcPts val="0"/>
              </a:spcAft>
              <a:buClr>
                <a:schemeClr val="lt1"/>
              </a:buClr>
              <a:buSzPts val="2400"/>
              <a:buFont typeface="Quattrocento Sans"/>
              <a:buNone/>
              <a:tabLst/>
              <a:defRPr/>
            </a:pPr>
            <a:r>
              <a:rPr lang="en-US" sz="8800" baseline="0" dirty="0" smtClean="0">
                <a:solidFill>
                  <a:schemeClr val="lt1"/>
                </a:solidFill>
                <a:latin typeface="Quattrocento Sans"/>
                <a:ea typeface="Quattrocento Sans"/>
                <a:cs typeface="Quattrocento Sans"/>
                <a:sym typeface="Quattrocento Sans"/>
              </a:rPr>
              <a:t>1.Ruchita</a:t>
            </a:r>
            <a:r>
              <a:rPr lang="en-US" sz="8800" dirty="0" smtClean="0">
                <a:solidFill>
                  <a:schemeClr val="lt1"/>
                </a:solidFill>
                <a:latin typeface="Quattrocento Sans"/>
                <a:ea typeface="Quattrocento Sans"/>
                <a:cs typeface="Quattrocento Sans"/>
                <a:sym typeface="Quattrocento Sans"/>
              </a:rPr>
              <a:t> </a:t>
            </a:r>
            <a:r>
              <a:rPr lang="en-US" sz="8800" dirty="0" err="1" smtClean="0">
                <a:solidFill>
                  <a:schemeClr val="lt1"/>
                </a:solidFill>
                <a:latin typeface="Quattrocento Sans"/>
                <a:ea typeface="Quattrocento Sans"/>
                <a:cs typeface="Quattrocento Sans"/>
                <a:sym typeface="Quattrocento Sans"/>
              </a:rPr>
              <a:t>Pame</a:t>
            </a:r>
            <a:r>
              <a:rPr lang="en-US" sz="8800" dirty="0" smtClean="0">
                <a:solidFill>
                  <a:schemeClr val="lt1"/>
                </a:solidFill>
                <a:latin typeface="Quattrocento Sans"/>
                <a:ea typeface="Quattrocento Sans"/>
                <a:cs typeface="Quattrocento Sans"/>
                <a:sym typeface="Quattrocento Sans"/>
              </a:rPr>
              <a:t>(TYETC198)</a:t>
            </a:r>
          </a:p>
          <a:p>
            <a:pPr marL="0" marR="0" lvl="0" indent="0" algn="l" defTabSz="914400" rtl="0" eaLnBrk="1" fontAlgn="auto" latinLnBrk="0" hangingPunct="1">
              <a:lnSpc>
                <a:spcPct val="150000"/>
              </a:lnSpc>
              <a:spcBef>
                <a:spcPts val="0"/>
              </a:spcBef>
              <a:spcAft>
                <a:spcPts val="0"/>
              </a:spcAft>
              <a:buClr>
                <a:schemeClr val="lt1"/>
              </a:buClr>
              <a:buSzPts val="2400"/>
              <a:buFont typeface="Quattrocento Sans"/>
              <a:buNone/>
              <a:tabLst/>
              <a:defRPr/>
            </a:pPr>
            <a:r>
              <a:rPr kumimoji="0" lang="en-US" sz="8800" b="0" i="0" u="none" strike="noStrike" kern="0" cap="none" spc="0" normalizeH="0" baseline="0" noProof="0" dirty="0" smtClean="0">
                <a:ln>
                  <a:noFill/>
                </a:ln>
                <a:solidFill>
                  <a:schemeClr val="lt1"/>
                </a:solidFill>
                <a:effectLst/>
                <a:uLnTx/>
                <a:uFillTx/>
                <a:latin typeface="Quattrocento Sans"/>
                <a:ea typeface="Quattrocento Sans"/>
                <a:cs typeface="Quattrocento Sans"/>
                <a:sym typeface="Quattrocento Sans"/>
              </a:rPr>
              <a:t>2.Akash</a:t>
            </a:r>
            <a:r>
              <a:rPr kumimoji="0" lang="en-US" sz="8800" b="0" i="0" u="none" strike="noStrike" kern="0" cap="none" spc="0" normalizeH="0" noProof="0" dirty="0" smtClean="0">
                <a:ln>
                  <a:noFill/>
                </a:ln>
                <a:solidFill>
                  <a:schemeClr val="lt1"/>
                </a:solidFill>
                <a:effectLst/>
                <a:uLnTx/>
                <a:uFillTx/>
                <a:latin typeface="Quattrocento Sans"/>
                <a:ea typeface="Quattrocento Sans"/>
                <a:cs typeface="Quattrocento Sans"/>
                <a:sym typeface="Quattrocento Sans"/>
              </a:rPr>
              <a:t> </a:t>
            </a:r>
            <a:r>
              <a:rPr kumimoji="0" lang="en-US" sz="8800" b="0" i="0" u="none" strike="noStrike" kern="0" cap="none" spc="0" normalizeH="0" noProof="0" dirty="0" err="1" smtClean="0">
                <a:ln>
                  <a:noFill/>
                </a:ln>
                <a:solidFill>
                  <a:schemeClr val="lt1"/>
                </a:solidFill>
                <a:effectLst/>
                <a:uLnTx/>
                <a:uFillTx/>
                <a:latin typeface="Quattrocento Sans"/>
                <a:ea typeface="Quattrocento Sans"/>
                <a:cs typeface="Quattrocento Sans"/>
                <a:sym typeface="Quattrocento Sans"/>
              </a:rPr>
              <a:t>Patil</a:t>
            </a:r>
            <a:r>
              <a:rPr kumimoji="0" lang="en-US" sz="8800" b="0" i="0" u="none" strike="noStrike" kern="0" cap="none" spc="0" normalizeH="0" noProof="0" dirty="0" smtClean="0">
                <a:ln>
                  <a:noFill/>
                </a:ln>
                <a:solidFill>
                  <a:schemeClr val="lt1"/>
                </a:solidFill>
                <a:effectLst/>
                <a:uLnTx/>
                <a:uFillTx/>
                <a:latin typeface="Quattrocento Sans"/>
                <a:ea typeface="Quattrocento Sans"/>
                <a:cs typeface="Quattrocento Sans"/>
                <a:sym typeface="Quattrocento Sans"/>
              </a:rPr>
              <a:t>(TYETC199)</a:t>
            </a:r>
          </a:p>
          <a:p>
            <a:pPr marL="0" marR="0" lvl="0" indent="0" algn="l" defTabSz="914400" rtl="0" eaLnBrk="1" fontAlgn="auto" latinLnBrk="0" hangingPunct="1">
              <a:lnSpc>
                <a:spcPct val="150000"/>
              </a:lnSpc>
              <a:spcBef>
                <a:spcPts val="0"/>
              </a:spcBef>
              <a:spcAft>
                <a:spcPts val="0"/>
              </a:spcAft>
              <a:buClr>
                <a:schemeClr val="lt1"/>
              </a:buClr>
              <a:buSzPts val="2400"/>
              <a:buFont typeface="Quattrocento Sans"/>
              <a:buNone/>
              <a:tabLst/>
              <a:defRPr/>
            </a:pPr>
            <a:r>
              <a:rPr lang="en-US" sz="8800" baseline="0" dirty="0" smtClean="0">
                <a:solidFill>
                  <a:schemeClr val="lt1"/>
                </a:solidFill>
                <a:latin typeface="Quattrocento Sans"/>
                <a:ea typeface="Quattrocento Sans"/>
                <a:cs typeface="Quattrocento Sans"/>
                <a:sym typeface="Quattrocento Sans"/>
              </a:rPr>
              <a:t>3.Shruti</a:t>
            </a:r>
            <a:r>
              <a:rPr lang="en-US" sz="8800" dirty="0" smtClean="0">
                <a:solidFill>
                  <a:schemeClr val="lt1"/>
                </a:solidFill>
                <a:latin typeface="Quattrocento Sans"/>
                <a:ea typeface="Quattrocento Sans"/>
                <a:cs typeface="Quattrocento Sans"/>
                <a:sym typeface="Quattrocento Sans"/>
              </a:rPr>
              <a:t> </a:t>
            </a:r>
            <a:r>
              <a:rPr lang="en-US" sz="8800" dirty="0" err="1" smtClean="0">
                <a:solidFill>
                  <a:schemeClr val="lt1"/>
                </a:solidFill>
                <a:latin typeface="Quattrocento Sans"/>
                <a:ea typeface="Quattrocento Sans"/>
                <a:cs typeface="Quattrocento Sans"/>
                <a:sym typeface="Quattrocento Sans"/>
              </a:rPr>
              <a:t>Pingale</a:t>
            </a:r>
            <a:r>
              <a:rPr lang="en-US" sz="8800" dirty="0" smtClean="0">
                <a:solidFill>
                  <a:schemeClr val="lt1"/>
                </a:solidFill>
                <a:latin typeface="Quattrocento Sans"/>
                <a:ea typeface="Quattrocento Sans"/>
                <a:cs typeface="Quattrocento Sans"/>
                <a:sym typeface="Quattrocento Sans"/>
              </a:rPr>
              <a:t>(TYETC203)</a:t>
            </a:r>
            <a:r>
              <a:rPr kumimoji="0" lang="en-US" sz="8800" b="0" i="0" u="none" strike="noStrike" kern="0" cap="none" spc="0" normalizeH="0" baseline="0" noProof="0" dirty="0" smtClean="0">
                <a:ln>
                  <a:noFill/>
                </a:ln>
                <a:solidFill>
                  <a:schemeClr val="lt1"/>
                </a:solidFill>
                <a:effectLst/>
                <a:uLnTx/>
                <a:uFillTx/>
                <a:latin typeface="Quattrocento Sans"/>
                <a:ea typeface="Quattrocento Sans"/>
                <a:cs typeface="Quattrocento Sans"/>
                <a:sym typeface="Quattrocento Sans"/>
              </a:rPr>
              <a:t> </a:t>
            </a:r>
            <a:r>
              <a:rPr kumimoji="0" lang="en-US" sz="2000" b="0" i="0" u="none" strike="noStrike" kern="0" cap="none" spc="0" normalizeH="0" baseline="0" noProof="0" dirty="0" smtClean="0">
                <a:ln>
                  <a:noFill/>
                </a:ln>
                <a:solidFill>
                  <a:schemeClr val="lt1"/>
                </a:solidFill>
                <a:effectLst/>
                <a:uLnTx/>
                <a:uFillTx/>
                <a:latin typeface="Quattrocento Sans"/>
                <a:ea typeface="Quattrocento Sans"/>
                <a:cs typeface="Quattrocento Sans"/>
                <a:sym typeface="Quattrocento Sans"/>
              </a:rPr>
              <a:t>                                                     </a:t>
            </a:r>
          </a:p>
          <a:p>
            <a:pPr marL="0" marR="0" lvl="0" indent="0" algn="l" defTabSz="914400" rtl="0" eaLnBrk="1" fontAlgn="auto" latinLnBrk="0" hangingPunct="1">
              <a:lnSpc>
                <a:spcPct val="150000"/>
              </a:lnSpc>
              <a:spcBef>
                <a:spcPts val="0"/>
              </a:spcBef>
              <a:spcAft>
                <a:spcPts val="0"/>
              </a:spcAft>
              <a:buClr>
                <a:schemeClr val="lt1"/>
              </a:buClr>
              <a:buSzPts val="2400"/>
              <a:buFont typeface="Quattrocento Sans"/>
              <a:buNone/>
              <a:tabLst/>
              <a:defRPr/>
            </a:pPr>
            <a:r>
              <a:rPr kumimoji="0" lang="en-US" sz="2000" b="0" i="0" u="none" strike="noStrike" kern="0" cap="none" spc="0" normalizeH="0" baseline="0" noProof="0" dirty="0" smtClean="0">
                <a:ln>
                  <a:noFill/>
                </a:ln>
                <a:solidFill>
                  <a:schemeClr val="lt1"/>
                </a:solidFill>
                <a:effectLst/>
                <a:uLnTx/>
                <a:uFillTx/>
                <a:latin typeface="Quattrocento Sans"/>
                <a:ea typeface="Quattrocento Sans"/>
                <a:cs typeface="Quattrocento Sans"/>
                <a:sym typeface="Quattrocento Sans"/>
              </a:rPr>
              <a:t>									</a:t>
            </a:r>
          </a:p>
          <a:p>
            <a:pPr marL="0" marR="0" lvl="0" indent="0" algn="l" defTabSz="914400" rtl="0" eaLnBrk="1" fontAlgn="auto" latinLnBrk="0" hangingPunct="1">
              <a:lnSpc>
                <a:spcPct val="150000"/>
              </a:lnSpc>
              <a:spcBef>
                <a:spcPts val="0"/>
              </a:spcBef>
              <a:spcAft>
                <a:spcPts val="0"/>
              </a:spcAft>
              <a:buClr>
                <a:schemeClr val="lt1"/>
              </a:buClr>
              <a:buSzPts val="2400"/>
              <a:buFont typeface="Quattrocento Sans"/>
              <a:buNone/>
              <a:tabLst/>
              <a:defRPr/>
            </a:pPr>
            <a:endParaRPr kumimoji="0" lang="en-US" sz="2000" b="0" i="0" u="none" strike="noStrike" kern="0" cap="none" spc="0" normalizeH="0" baseline="0" noProof="0" dirty="0">
              <a:ln>
                <a:noFill/>
              </a:ln>
              <a:solidFill>
                <a:schemeClr val="lt1"/>
              </a:solidFill>
              <a:effectLst/>
              <a:uLnTx/>
              <a:uFillTx/>
              <a:latin typeface="Quattrocento Sans"/>
              <a:ea typeface="Quattrocento Sans"/>
              <a:cs typeface="Quattrocento Sans"/>
              <a:sym typeface="Quattrocento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592082" y="559558"/>
            <a:ext cx="11007840" cy="107448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rgbClr val="3A3838"/>
              </a:buClr>
              <a:buSzPct val="100000"/>
              <a:buFont typeface="Quattrocento Sans"/>
              <a:buNone/>
            </a:pPr>
            <a:r>
              <a:rPr lang="en-US" sz="4000" b="1" dirty="0" smtClean="0"/>
              <a:t>Conclusion</a:t>
            </a:r>
            <a:r>
              <a:rPr lang="en-US" dirty="0">
                <a:latin typeface="Quattrocento Sans"/>
                <a:ea typeface="Quattrocento Sans"/>
                <a:cs typeface="Quattrocento Sans"/>
                <a:sym typeface="Quattrocento Sans"/>
              </a:rPr>
              <a:t/>
            </a:r>
            <a:br>
              <a:rPr lang="en-US" dirty="0">
                <a:latin typeface="Quattrocento Sans"/>
                <a:ea typeface="Quattrocento Sans"/>
                <a:cs typeface="Quattrocento Sans"/>
                <a:sym typeface="Quattrocento Sans"/>
              </a:rPr>
            </a:br>
            <a:endParaRPr dirty="0">
              <a:latin typeface="Quattrocento Sans"/>
              <a:ea typeface="Quattrocento Sans"/>
              <a:cs typeface="Quattrocento Sans"/>
              <a:sym typeface="Quattrocento Sans"/>
            </a:endParaRPr>
          </a:p>
        </p:txBody>
      </p:sp>
      <p:sp>
        <p:nvSpPr>
          <p:cNvPr id="72" name="Google Shape;72;p9"/>
          <p:cNvSpPr txBox="1">
            <a:spLocks noGrp="1"/>
          </p:cNvSpPr>
          <p:nvPr>
            <p:ph type="body" idx="4294967295"/>
          </p:nvPr>
        </p:nvSpPr>
        <p:spPr>
          <a:xfrm>
            <a:off x="541611" y="1431010"/>
            <a:ext cx="5554391" cy="4790886"/>
          </a:xfrm>
          <a:prstGeom prst="rect">
            <a:avLst/>
          </a:prstGeom>
          <a:noFill/>
          <a:ln>
            <a:noFill/>
          </a:ln>
        </p:spPr>
        <p:txBody>
          <a:bodyPr spcFirstLastPara="1" wrap="square" lIns="91425" tIns="45700" rIns="91425" bIns="45700" anchor="t" anchorCtr="0">
            <a:noAutofit/>
          </a:bodyPr>
          <a:lstStyle/>
          <a:p>
            <a:pPr marL="285750" lvl="0" indent="-285750">
              <a:spcBef>
                <a:spcPts val="2200"/>
              </a:spcBef>
              <a:buFont typeface="Wingdings" panose="05000000000000000000" pitchFamily="2" charset="2"/>
              <a:buChar char="§"/>
            </a:pPr>
            <a:r>
              <a:rPr lang="en-US" sz="1800" dirty="0" smtClean="0"/>
              <a:t>Detection of diabetes in its early stages is the key for treatment.</a:t>
            </a:r>
          </a:p>
          <a:p>
            <a:pPr marL="285750" lvl="0" indent="-285750">
              <a:spcBef>
                <a:spcPts val="2200"/>
              </a:spcBef>
              <a:buFont typeface="Wingdings" panose="05000000000000000000" pitchFamily="2" charset="2"/>
              <a:buChar char="§"/>
            </a:pPr>
            <a:r>
              <a:rPr lang="en-US" sz="1800" dirty="0" smtClean="0"/>
              <a:t>Machine learning has the great ability to revolutionize the diabetes risk prediction with the help of advanced computational methods and availability of large amount of epidemiological and genetic diabetes risk dataset.</a:t>
            </a:r>
          </a:p>
          <a:p>
            <a:pPr marL="285750" lvl="0" indent="-285750">
              <a:spcBef>
                <a:spcPts val="2200"/>
              </a:spcBef>
              <a:buFont typeface="Wingdings" panose="05000000000000000000" pitchFamily="2" charset="2"/>
              <a:buChar char="§"/>
            </a:pPr>
            <a:r>
              <a:rPr lang="en-US" sz="1800" dirty="0" smtClean="0"/>
              <a:t>The focus of this project has been on implementing a software system that will take into consideration the various factors that affect diabetics.</a:t>
            </a:r>
            <a:endParaRPr sz="1800" dirty="0">
              <a:solidFill>
                <a:srgbClr val="3F3F3F"/>
              </a:solidFill>
              <a:sym typeface="Quattrocento Sans"/>
            </a:endParaRPr>
          </a:p>
        </p:txBody>
      </p:sp>
      <p:pic>
        <p:nvPicPr>
          <p:cNvPr id="73" name="Google Shape;73;p9" descr="Video showing an example of the Morph feature which can be played or paused using the short-key Alt+P"/>
          <p:cNvPicPr preferRelativeResize="0">
            <a:picLocks noGrp="1"/>
          </p:cNvPicPr>
          <p:nvPr>
            <p:ph type="body" idx="1"/>
          </p:nvPr>
        </p:nvPicPr>
        <p:blipFill>
          <a:blip r:embed="rId3"/>
          <a:stretch>
            <a:fillRect/>
          </a:stretch>
        </p:blipFill>
        <p:spPr>
          <a:xfrm>
            <a:off x="7200834" y="2240903"/>
            <a:ext cx="3976682" cy="377776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txBox="1">
            <a:spLocks noGrp="1"/>
          </p:cNvSpPr>
          <p:nvPr>
            <p:ph type="title"/>
          </p:nvPr>
        </p:nvSpPr>
        <p:spPr>
          <a:xfrm>
            <a:off x="521210" y="448056"/>
            <a:ext cx="6877119" cy="64008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A3838"/>
              </a:buClr>
              <a:buSzPts val="2800"/>
              <a:buFont typeface="Quattrocento Sans"/>
              <a:buNone/>
            </a:pPr>
            <a:r>
              <a:rPr lang="en-US" sz="3200" b="1" dirty="0" smtClean="0"/>
              <a:t>References </a:t>
            </a:r>
            <a:endParaRPr sz="3200" b="1" dirty="0"/>
          </a:p>
        </p:txBody>
      </p:sp>
      <p:sp>
        <p:nvSpPr>
          <p:cNvPr id="118" name="Google Shape;118;p12"/>
          <p:cNvSpPr txBox="1">
            <a:spLocks noGrp="1"/>
          </p:cNvSpPr>
          <p:nvPr>
            <p:ph type="body" idx="1"/>
          </p:nvPr>
        </p:nvSpPr>
        <p:spPr>
          <a:xfrm>
            <a:off x="539496" y="1435608"/>
            <a:ext cx="10049256" cy="4581144"/>
          </a:xfrm>
          <a:prstGeom prst="rect">
            <a:avLst/>
          </a:prstGeom>
          <a:noFill/>
          <a:ln>
            <a:noFill/>
          </a:ln>
        </p:spPr>
        <p:txBody>
          <a:bodyPr spcFirstLastPara="1" wrap="square" lIns="91425" tIns="45700" rIns="91425" bIns="45700" anchor="t" anchorCtr="0">
            <a:normAutofit fontScale="92500" lnSpcReduction="20000"/>
          </a:bodyPr>
          <a:lstStyle/>
          <a:p>
            <a:pPr marL="228600" lvl="0">
              <a:spcBef>
                <a:spcPts val="0"/>
              </a:spcBef>
            </a:pPr>
            <a:r>
              <a:rPr lang="en-US" sz="2300" dirty="0" smtClean="0"/>
              <a:t>1.</a:t>
            </a:r>
            <a:r>
              <a:rPr lang="en-US" sz="2400" dirty="0" smtClean="0"/>
              <a:t> L. </a:t>
            </a:r>
            <a:r>
              <a:rPr lang="en-US" sz="2400" dirty="0" err="1" smtClean="0"/>
              <a:t>Beqiri</a:t>
            </a:r>
            <a:r>
              <a:rPr lang="en-US" sz="2400" dirty="0" smtClean="0"/>
              <a:t>; A. </a:t>
            </a:r>
            <a:r>
              <a:rPr lang="en-US" sz="2400" dirty="0" err="1" smtClean="0"/>
              <a:t>Velinov</a:t>
            </a:r>
            <a:r>
              <a:rPr lang="en-US" sz="2400" dirty="0" smtClean="0"/>
              <a:t>; B. </a:t>
            </a:r>
            <a:r>
              <a:rPr lang="en-US" sz="2400" dirty="0" err="1" smtClean="0"/>
              <a:t>Fetaji</a:t>
            </a:r>
            <a:r>
              <a:rPr lang="en-US" sz="2400" dirty="0" smtClean="0"/>
              <a:t>; L. </a:t>
            </a:r>
            <a:r>
              <a:rPr lang="en-US" sz="2400" dirty="0" err="1" smtClean="0"/>
              <a:t>Loku</a:t>
            </a:r>
            <a:r>
              <a:rPr lang="en-US" sz="2400" dirty="0" smtClean="0"/>
              <a:t>; A. </a:t>
            </a:r>
            <a:r>
              <a:rPr lang="en-US" sz="2400" dirty="0" err="1" smtClean="0"/>
              <a:t>Buçuku</a:t>
            </a:r>
            <a:r>
              <a:rPr lang="en-US" sz="2400" dirty="0" smtClean="0"/>
              <a:t>; Z. </a:t>
            </a:r>
            <a:r>
              <a:rPr lang="en-US" sz="2400" dirty="0" err="1" smtClean="0"/>
              <a:t>Zdravev,”Analysis</a:t>
            </a:r>
            <a:r>
              <a:rPr lang="en-US" sz="2400" dirty="0" smtClean="0"/>
              <a:t> of Diabetes Dataset”, 2020 43rd International Convention on Information, Communication and Electronic Technology (MIPRO),IEEE.</a:t>
            </a:r>
            <a:endParaRPr lang="en-US" sz="2300" dirty="0" smtClean="0"/>
          </a:p>
          <a:p>
            <a:pPr marL="228600" lvl="0">
              <a:spcBef>
                <a:spcPts val="0"/>
              </a:spcBef>
            </a:pPr>
            <a:r>
              <a:rPr lang="en-US" sz="2300" dirty="0" smtClean="0"/>
              <a:t>2.</a:t>
            </a:r>
            <a:r>
              <a:rPr lang="en-US" sz="2000" dirty="0" smtClean="0"/>
              <a:t> B. </a:t>
            </a:r>
            <a:r>
              <a:rPr lang="en-US" sz="2000" dirty="0" err="1" smtClean="0"/>
              <a:t>Nithya</a:t>
            </a:r>
            <a:r>
              <a:rPr lang="en-US" sz="2000" dirty="0" smtClean="0"/>
              <a:t> and Dr. V. </a:t>
            </a:r>
            <a:r>
              <a:rPr lang="en-US" sz="2000" dirty="0" err="1" smtClean="0"/>
              <a:t>Ilango</a:t>
            </a:r>
            <a:r>
              <a:rPr lang="en-US" sz="2000" dirty="0" smtClean="0"/>
              <a:t>,” Predictive Analytics in Health Care Using Machine Learning Tools and Techniques”, International Conference on Intelligent Computing and Control Systems, 978-1-5386-2745-7, 2021</a:t>
            </a:r>
            <a:endParaRPr lang="en-US" sz="2300" dirty="0" smtClean="0"/>
          </a:p>
          <a:p>
            <a:pPr marL="228600" lvl="0">
              <a:spcBef>
                <a:spcPts val="0"/>
              </a:spcBef>
            </a:pPr>
            <a:r>
              <a:rPr lang="en-US" sz="2300" dirty="0" smtClean="0"/>
              <a:t>3.</a:t>
            </a:r>
            <a:r>
              <a:rPr lang="en-US" sz="2000" dirty="0" smtClean="0"/>
              <a:t> B. SRIDHARA MURTHY; J. SRILATHA, Comparative Analysis on Diabetes Dataset Using Machine Learning Algorithm, 02 August 2021,IEEE</a:t>
            </a:r>
            <a:endParaRPr lang="en-US" sz="2300" dirty="0" smtClean="0"/>
          </a:p>
          <a:p>
            <a:pPr marL="228600" lvl="0">
              <a:spcBef>
                <a:spcPts val="0"/>
              </a:spcBef>
            </a:pPr>
            <a:r>
              <a:rPr lang="en-US" sz="2300" dirty="0" smtClean="0"/>
              <a:t>4.</a:t>
            </a:r>
            <a:r>
              <a:rPr lang="en-US" sz="2000" dirty="0" smtClean="0"/>
              <a:t> </a:t>
            </a:r>
            <a:r>
              <a:rPr lang="en-US" sz="2000" dirty="0" err="1" smtClean="0"/>
              <a:t>Priyanka</a:t>
            </a:r>
            <a:r>
              <a:rPr lang="en-US" sz="2000" dirty="0" smtClean="0"/>
              <a:t> </a:t>
            </a:r>
            <a:r>
              <a:rPr lang="en-US" sz="2000" dirty="0" err="1" smtClean="0"/>
              <a:t>Indoria</a:t>
            </a:r>
            <a:r>
              <a:rPr lang="en-US" sz="2000" dirty="0" smtClean="0"/>
              <a:t>, </a:t>
            </a:r>
            <a:r>
              <a:rPr lang="en-US" sz="2000" dirty="0" err="1" smtClean="0"/>
              <a:t>Yogesh</a:t>
            </a:r>
            <a:r>
              <a:rPr lang="en-US" sz="2000" dirty="0" smtClean="0"/>
              <a:t> Kumar </a:t>
            </a:r>
            <a:r>
              <a:rPr lang="en-US" sz="2000" dirty="0" err="1" smtClean="0"/>
              <a:t>Rathore</a:t>
            </a:r>
            <a:r>
              <a:rPr lang="en-US" sz="2000" dirty="0" smtClean="0"/>
              <a:t>, “A Survey: Detection and Prediction of Diabetes Using Machine Learning Techniques” ,Vol. 7 Issue 03, March-2020, International Journal of Engineering Research &amp; Technology (IJERT).</a:t>
            </a:r>
            <a:endParaRPr lang="en-US" sz="2300" dirty="0" smtClean="0"/>
          </a:p>
          <a:p>
            <a:pPr marL="228600" lvl="0">
              <a:spcBef>
                <a:spcPts val="0"/>
              </a:spcBef>
              <a:buAutoNum type="arabicPeriod"/>
            </a:pPr>
            <a:endParaRPr lang="en-US" dirty="0" smtClean="0"/>
          </a:p>
          <a:p>
            <a:pPr marL="228600" lvl="0">
              <a:spcBef>
                <a:spcPts val="0"/>
              </a:spcBef>
              <a:buAutoNum type="arabicPeriod"/>
            </a:pPr>
            <a:endParaRPr lang="en-US" dirty="0" smtClean="0"/>
          </a:p>
          <a:p>
            <a:pPr marL="228600" lvl="0">
              <a:spcBef>
                <a:spcPts val="0"/>
              </a:spcBef>
              <a:buAutoNum type="arabicPeriod"/>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3"/>
          <p:cNvSpPr txBox="1">
            <a:spLocks noGrp="1"/>
          </p:cNvSpPr>
          <p:nvPr>
            <p:ph type="title"/>
          </p:nvPr>
        </p:nvSpPr>
        <p:spPr>
          <a:xfrm>
            <a:off x="521210" y="448056"/>
            <a:ext cx="11064241" cy="64008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3A3838"/>
              </a:buClr>
              <a:buSzPct val="100000"/>
              <a:buFont typeface="Quattrocento Sans"/>
              <a:buNone/>
            </a:pPr>
            <a:endParaRPr sz="3200" b="1" dirty="0"/>
          </a:p>
        </p:txBody>
      </p:sp>
      <p:sp>
        <p:nvSpPr>
          <p:cNvPr id="124" name="Google Shape;124;p13"/>
          <p:cNvSpPr txBox="1">
            <a:spLocks noGrp="1"/>
          </p:cNvSpPr>
          <p:nvPr>
            <p:ph type="body" idx="1"/>
          </p:nvPr>
        </p:nvSpPr>
        <p:spPr>
          <a:xfrm>
            <a:off x="539496" y="1435608"/>
            <a:ext cx="11045952" cy="3977640"/>
          </a:xfrm>
          <a:prstGeom prst="rect">
            <a:avLst/>
          </a:prstGeom>
          <a:noFill/>
          <a:ln>
            <a:noFill/>
          </a:ln>
        </p:spPr>
        <p:txBody>
          <a:bodyPr spcFirstLastPara="1" wrap="square" lIns="91425" tIns="45700" rIns="91425" bIns="45700" anchor="t" anchorCtr="0">
            <a:normAutofit/>
          </a:bodyPr>
          <a:lstStyle/>
          <a:p>
            <a:pPr marL="0" lvl="0" indent="0" algn="ctr" rtl="0">
              <a:lnSpc>
                <a:spcPct val="150000"/>
              </a:lnSpc>
              <a:spcBef>
                <a:spcPts val="0"/>
              </a:spcBef>
              <a:spcAft>
                <a:spcPts val="0"/>
              </a:spcAft>
              <a:buClr>
                <a:srgbClr val="3F3F3F"/>
              </a:buClr>
              <a:buSzPts val="1200"/>
              <a:buFont typeface="Quattrocento Sans"/>
              <a:buNone/>
            </a:pPr>
            <a:endParaRPr lang="en-US" sz="1800" dirty="0" smtClean="0"/>
          </a:p>
          <a:p>
            <a:pPr marL="0" lvl="0" indent="0" algn="ctr" rtl="0">
              <a:lnSpc>
                <a:spcPct val="150000"/>
              </a:lnSpc>
              <a:spcBef>
                <a:spcPts val="0"/>
              </a:spcBef>
              <a:spcAft>
                <a:spcPts val="0"/>
              </a:spcAft>
              <a:buClr>
                <a:srgbClr val="3F3F3F"/>
              </a:buClr>
              <a:buSzPts val="1200"/>
              <a:buFont typeface="Quattrocento Sans"/>
              <a:buNone/>
            </a:pPr>
            <a:endParaRPr lang="en-US" sz="1800" dirty="0" smtClean="0"/>
          </a:p>
          <a:p>
            <a:pPr marL="0" lvl="0" indent="0" algn="ctr">
              <a:spcBef>
                <a:spcPts val="0"/>
              </a:spcBef>
            </a:pPr>
            <a:r>
              <a:rPr lang="en-US" sz="8800" b="1" dirty="0"/>
              <a:t>Thank You!</a:t>
            </a:r>
            <a:endParaRPr sz="8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503277" y="163773"/>
            <a:ext cx="7493240" cy="122134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3A3838"/>
              </a:buClr>
              <a:buSzPts val="2800"/>
              <a:buFont typeface="Quattrocento Sans"/>
              <a:buNone/>
            </a:pPr>
            <a:r>
              <a:rPr lang="en-US" dirty="0">
                <a:latin typeface="Quattrocento Sans"/>
                <a:ea typeface="Quattrocento Sans"/>
                <a:cs typeface="Quattrocento Sans"/>
                <a:sym typeface="Quattrocento Sans"/>
              </a:rPr>
              <a:t> </a:t>
            </a:r>
            <a:br>
              <a:rPr lang="en-US" dirty="0">
                <a:latin typeface="Quattrocento Sans"/>
                <a:ea typeface="Quattrocento Sans"/>
                <a:cs typeface="Quattrocento Sans"/>
                <a:sym typeface="Quattrocento Sans"/>
              </a:rPr>
            </a:br>
            <a:r>
              <a:rPr lang="en-US" dirty="0">
                <a:latin typeface="Quattrocento Sans"/>
                <a:ea typeface="Quattrocento Sans"/>
                <a:cs typeface="Quattrocento Sans"/>
                <a:sym typeface="Quattrocento Sans"/>
              </a:rPr>
              <a:t/>
            </a:r>
            <a:br>
              <a:rPr lang="en-US" dirty="0">
                <a:latin typeface="Quattrocento Sans"/>
                <a:ea typeface="Quattrocento Sans"/>
                <a:cs typeface="Quattrocento Sans"/>
                <a:sym typeface="Quattrocento Sans"/>
              </a:rPr>
            </a:br>
            <a:r>
              <a:rPr lang="en-US" dirty="0">
                <a:latin typeface="Quattrocento Sans"/>
                <a:ea typeface="Quattrocento Sans"/>
                <a:cs typeface="Quattrocento Sans"/>
                <a:sym typeface="Quattrocento Sans"/>
              </a:rPr>
              <a:t/>
            </a:r>
            <a:br>
              <a:rPr lang="en-US" dirty="0">
                <a:latin typeface="Quattrocento Sans"/>
                <a:ea typeface="Quattrocento Sans"/>
                <a:cs typeface="Quattrocento Sans"/>
                <a:sym typeface="Quattrocento Sans"/>
              </a:rPr>
            </a:br>
            <a:r>
              <a:rPr lang="en-US" dirty="0">
                <a:latin typeface="Quattrocento Sans"/>
                <a:ea typeface="Quattrocento Sans"/>
                <a:cs typeface="Quattrocento Sans"/>
                <a:sym typeface="Quattrocento Sans"/>
              </a:rPr>
              <a:t/>
            </a:r>
            <a:br>
              <a:rPr lang="en-US" dirty="0">
                <a:latin typeface="Quattrocento Sans"/>
                <a:ea typeface="Quattrocento Sans"/>
                <a:cs typeface="Quattrocento Sans"/>
                <a:sym typeface="Quattrocento Sans"/>
              </a:rPr>
            </a:br>
            <a:r>
              <a:rPr lang="en-US" dirty="0">
                <a:latin typeface="Quattrocento Sans"/>
                <a:ea typeface="Quattrocento Sans"/>
                <a:cs typeface="Quattrocento Sans"/>
                <a:sym typeface="Quattrocento Sans"/>
              </a:rPr>
              <a:t/>
            </a:r>
            <a:br>
              <a:rPr lang="en-US" dirty="0">
                <a:latin typeface="Quattrocento Sans"/>
                <a:ea typeface="Quattrocento Sans"/>
                <a:cs typeface="Quattrocento Sans"/>
                <a:sym typeface="Quattrocento Sans"/>
              </a:rPr>
            </a:br>
            <a:r>
              <a:rPr lang="en-US" dirty="0">
                <a:latin typeface="Quattrocento Sans"/>
                <a:ea typeface="Quattrocento Sans"/>
                <a:cs typeface="Quattrocento Sans"/>
                <a:sym typeface="Quattrocento Sans"/>
              </a:rPr>
              <a:t/>
            </a:r>
            <a:br>
              <a:rPr lang="en-US" dirty="0">
                <a:latin typeface="Quattrocento Sans"/>
                <a:ea typeface="Quattrocento Sans"/>
                <a:cs typeface="Quattrocento Sans"/>
                <a:sym typeface="Quattrocento Sans"/>
              </a:rPr>
            </a:br>
            <a:r>
              <a:rPr lang="en-US" dirty="0">
                <a:latin typeface="Quattrocento Sans"/>
                <a:ea typeface="Quattrocento Sans"/>
                <a:cs typeface="Quattrocento Sans"/>
                <a:sym typeface="Quattrocento Sans"/>
              </a:rPr>
              <a:t/>
            </a:r>
            <a:br>
              <a:rPr lang="en-US" dirty="0">
                <a:latin typeface="Quattrocento Sans"/>
                <a:ea typeface="Quattrocento Sans"/>
                <a:cs typeface="Quattrocento Sans"/>
                <a:sym typeface="Quattrocento Sans"/>
              </a:rPr>
            </a:br>
            <a:r>
              <a:rPr lang="en-US" dirty="0">
                <a:latin typeface="Quattrocento Sans"/>
                <a:ea typeface="Quattrocento Sans"/>
                <a:cs typeface="Quattrocento Sans"/>
                <a:sym typeface="Quattrocento Sans"/>
              </a:rPr>
              <a:t/>
            </a:r>
            <a:br>
              <a:rPr lang="en-US" dirty="0">
                <a:latin typeface="Quattrocento Sans"/>
                <a:ea typeface="Quattrocento Sans"/>
                <a:cs typeface="Quattrocento Sans"/>
                <a:sym typeface="Quattrocento Sans"/>
              </a:rPr>
            </a:br>
            <a:r>
              <a:rPr lang="en-US" sz="3600" b="1" dirty="0">
                <a:latin typeface="Quattrocento Sans"/>
                <a:ea typeface="Quattrocento Sans"/>
                <a:cs typeface="Quattrocento Sans"/>
                <a:sym typeface="Quattrocento Sans"/>
              </a:rPr>
              <a:t>Introduction </a:t>
            </a:r>
            <a:r>
              <a:rPr lang="en-US" sz="3600" b="1" i="0" dirty="0">
                <a:solidFill>
                  <a:srgbClr val="000000"/>
                </a:solidFill>
                <a:latin typeface="Quattrocento Sans"/>
                <a:ea typeface="Quattrocento Sans"/>
                <a:cs typeface="Quattrocento Sans"/>
                <a:sym typeface="Quattrocento Sans"/>
              </a:rPr>
              <a:t/>
            </a:r>
            <a:br>
              <a:rPr lang="en-US" sz="3600" b="1" i="0" dirty="0">
                <a:solidFill>
                  <a:srgbClr val="000000"/>
                </a:solidFill>
                <a:latin typeface="Quattrocento Sans"/>
                <a:ea typeface="Quattrocento Sans"/>
                <a:cs typeface="Quattrocento Sans"/>
                <a:sym typeface="Quattrocento Sans"/>
              </a:rPr>
            </a:br>
            <a:r>
              <a:rPr lang="en-US" dirty="0">
                <a:latin typeface="Quattrocento Sans"/>
                <a:ea typeface="Quattrocento Sans"/>
                <a:cs typeface="Quattrocento Sans"/>
                <a:sym typeface="Quattrocento Sans"/>
              </a:rPr>
              <a:t> </a:t>
            </a:r>
            <a:endParaRPr dirty="0"/>
          </a:p>
        </p:txBody>
      </p:sp>
      <p:sp>
        <p:nvSpPr>
          <p:cNvPr id="47" name="Google Shape;47;p6"/>
          <p:cNvSpPr txBox="1"/>
          <p:nvPr/>
        </p:nvSpPr>
        <p:spPr>
          <a:xfrm>
            <a:off x="789882" y="1557647"/>
            <a:ext cx="7383447" cy="5996703"/>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000000"/>
              </a:buClr>
              <a:buSzPts val="2000"/>
              <a:buFont typeface="Arial"/>
              <a:buNone/>
            </a:pPr>
            <a:endParaRPr lang="en-US" sz="2000" b="1" i="0" u="none" strike="noStrike" cap="none" dirty="0" smtClean="0">
              <a:solidFill>
                <a:srgbClr val="000000"/>
              </a:solidFill>
              <a:latin typeface="Quattrocento Sans"/>
              <a:ea typeface="Quattrocento Sans"/>
              <a:cs typeface="Quattrocento Sans"/>
              <a:sym typeface="Quattrocento Sans"/>
            </a:endParaRPr>
          </a:p>
          <a:p>
            <a:pPr marL="342900" marR="0" lvl="0" indent="-342900" rtl="0">
              <a:lnSpc>
                <a:spcPct val="90000"/>
              </a:lnSpc>
              <a:spcBef>
                <a:spcPts val="0"/>
              </a:spcBef>
              <a:spcAft>
                <a:spcPts val="0"/>
              </a:spcAft>
              <a:buClr>
                <a:srgbClr val="000000"/>
              </a:buClr>
              <a:buSzPts val="2000"/>
              <a:buFont typeface="Wingdings" panose="05000000000000000000" pitchFamily="2" charset="2"/>
              <a:buChar char="§"/>
            </a:pPr>
            <a:r>
              <a:rPr lang="en-IN" sz="2000" dirty="0" smtClean="0">
                <a:latin typeface="Quattrocento Sans"/>
                <a:sym typeface="Quattrocento Sans"/>
              </a:rPr>
              <a:t>Diabetes Prediction Systems belong to a larger category of prediction systems that generate predictions based on user inputs. Our diabetes prediction system use deep learning algorithms to determine whether or not a person is diabetic.</a:t>
            </a:r>
            <a:endParaRPr lang="en-IN" sz="2000" dirty="0">
              <a:latin typeface="Quattrocento Sans"/>
              <a:sym typeface="Quattrocento Sans"/>
            </a:endParaRPr>
          </a:p>
          <a:p>
            <a:pPr marL="342900" marR="0" lvl="0" indent="-342900" algn="just" rtl="0">
              <a:lnSpc>
                <a:spcPct val="90000"/>
              </a:lnSpc>
              <a:spcBef>
                <a:spcPts val="0"/>
              </a:spcBef>
              <a:spcAft>
                <a:spcPts val="0"/>
              </a:spcAft>
              <a:buClr>
                <a:srgbClr val="000000"/>
              </a:buClr>
              <a:buSzPts val="2000"/>
              <a:buFont typeface="Wingdings" panose="05000000000000000000" pitchFamily="2" charset="2"/>
              <a:buChar char="§"/>
            </a:pPr>
            <a:endParaRPr lang="en-IN" sz="2000" dirty="0" smtClean="0">
              <a:latin typeface="Quattrocento Sans"/>
              <a:sym typeface="Quattrocento Sans"/>
            </a:endParaRPr>
          </a:p>
          <a:p>
            <a:pPr marL="342900" marR="0" lvl="0" indent="-342900" algn="just" rtl="0">
              <a:lnSpc>
                <a:spcPct val="90000"/>
              </a:lnSpc>
              <a:spcBef>
                <a:spcPts val="0"/>
              </a:spcBef>
              <a:spcAft>
                <a:spcPts val="0"/>
              </a:spcAft>
              <a:buClr>
                <a:srgbClr val="000000"/>
              </a:buClr>
              <a:buSzPts val="2000"/>
              <a:buFont typeface="Wingdings" panose="05000000000000000000" pitchFamily="2" charset="2"/>
              <a:buChar char="§"/>
            </a:pPr>
            <a:endParaRPr lang="en-IN" sz="2000" dirty="0">
              <a:latin typeface="Quattrocento Sans"/>
              <a:sym typeface="Quattrocento Sans"/>
            </a:endParaRPr>
          </a:p>
          <a:p>
            <a:pPr marL="342900" marR="0" lvl="0" indent="-342900" algn="just" rtl="0">
              <a:lnSpc>
                <a:spcPct val="90000"/>
              </a:lnSpc>
              <a:spcBef>
                <a:spcPts val="0"/>
              </a:spcBef>
              <a:spcAft>
                <a:spcPts val="0"/>
              </a:spcAft>
              <a:buClr>
                <a:srgbClr val="000000"/>
              </a:buClr>
              <a:buSzPts val="2000"/>
              <a:buFont typeface="Wingdings" panose="05000000000000000000" pitchFamily="2" charset="2"/>
              <a:buChar char="§"/>
            </a:pPr>
            <a:r>
              <a:rPr lang="en-IN" sz="2000" dirty="0" smtClean="0">
                <a:latin typeface="Quattrocento Sans"/>
                <a:sym typeface="Quattrocento Sans"/>
              </a:rPr>
              <a:t>Early diagnosed of diabetes plays a very important role in the treatment of the disease. According to IDF,about 232million people(50% of total population) remain undiagnosed of the disease.</a:t>
            </a:r>
          </a:p>
          <a:p>
            <a:pPr marL="342900" marR="0" lvl="0" indent="-342900" algn="just" rtl="0">
              <a:lnSpc>
                <a:spcPct val="90000"/>
              </a:lnSpc>
              <a:spcBef>
                <a:spcPts val="2000"/>
              </a:spcBef>
              <a:spcAft>
                <a:spcPts val="0"/>
              </a:spcAft>
              <a:buClr>
                <a:srgbClr val="000000"/>
              </a:buClr>
              <a:buSzPts val="2000"/>
            </a:pPr>
            <a:endParaRPr dirty="0"/>
          </a:p>
          <a:p>
            <a:pPr marL="0" marR="0" lvl="0" indent="0" algn="just" rtl="0">
              <a:lnSpc>
                <a:spcPct val="75000"/>
              </a:lnSpc>
              <a:spcBef>
                <a:spcPts val="2000"/>
              </a:spcBef>
              <a:spcAft>
                <a:spcPts val="0"/>
              </a:spcAft>
              <a:buClr>
                <a:srgbClr val="3F3F3F"/>
              </a:buClr>
              <a:buSzPts val="2400"/>
              <a:buFont typeface="Arial"/>
              <a:buNone/>
            </a:pPr>
            <a:r>
              <a:rPr lang="en-US" sz="2400" b="0" i="0" u="none" strike="noStrike" cap="none" dirty="0">
                <a:solidFill>
                  <a:srgbClr val="3F3F3F"/>
                </a:solidFill>
                <a:latin typeface="Quattrocento Sans"/>
                <a:ea typeface="Quattrocento Sans"/>
                <a:cs typeface="Quattrocento Sans"/>
                <a:sym typeface="Quattrocento Sans"/>
              </a:rPr>
              <a:t/>
            </a:r>
            <a:br>
              <a:rPr lang="en-US" sz="2400" b="0" i="0" u="none" strike="noStrike" cap="none" dirty="0">
                <a:solidFill>
                  <a:srgbClr val="3F3F3F"/>
                </a:solidFill>
                <a:latin typeface="Quattrocento Sans"/>
                <a:ea typeface="Quattrocento Sans"/>
                <a:cs typeface="Quattrocento Sans"/>
                <a:sym typeface="Quattrocento Sans"/>
              </a:rPr>
            </a:br>
            <a:r>
              <a:rPr lang="en-US" sz="2400" b="0" i="0" u="none" strike="noStrike" cap="none" dirty="0" smtClean="0">
                <a:solidFill>
                  <a:srgbClr val="3F3F3F"/>
                </a:solidFill>
                <a:latin typeface="Quattrocento Sans"/>
                <a:ea typeface="Quattrocento Sans"/>
                <a:cs typeface="Quattrocento Sans"/>
                <a:sym typeface="Quattrocento Sans"/>
              </a:rPr>
              <a:t>	 </a:t>
            </a:r>
            <a:endParaRPr dirty="0"/>
          </a:p>
        </p:txBody>
      </p:sp>
      <p:pic>
        <p:nvPicPr>
          <p:cNvPr id="48" name="Google Shape;48;p6" descr="Design ideas pane showing different design options"/>
          <p:cNvPicPr preferRelativeResize="0"/>
          <p:nvPr/>
        </p:nvPicPr>
        <p:blipFill>
          <a:blip r:embed="rId3"/>
          <a:stretch>
            <a:fillRect/>
          </a:stretch>
        </p:blipFill>
        <p:spPr>
          <a:xfrm>
            <a:off x="8348304" y="2039112"/>
            <a:ext cx="3173183" cy="3173182"/>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10" y="448056"/>
            <a:ext cx="11100817" cy="640080"/>
          </a:xfrm>
        </p:spPr>
        <p:txBody>
          <a:bodyPr>
            <a:normAutofit/>
          </a:bodyPr>
          <a:lstStyle/>
          <a:p>
            <a:r>
              <a:rPr lang="en-US" sz="3600" b="1" dirty="0" smtClean="0"/>
              <a:t>What Is Diabetes Prediction System?</a:t>
            </a:r>
            <a:endParaRPr lang="en-US" sz="3600" b="1" dirty="0"/>
          </a:p>
        </p:txBody>
      </p:sp>
      <p:sp>
        <p:nvSpPr>
          <p:cNvPr id="3" name="Text Placeholder 2"/>
          <p:cNvSpPr>
            <a:spLocks noGrp="1"/>
          </p:cNvSpPr>
          <p:nvPr>
            <p:ph type="body" idx="1"/>
          </p:nvPr>
        </p:nvSpPr>
        <p:spPr>
          <a:xfrm>
            <a:off x="928468" y="1746503"/>
            <a:ext cx="6006903" cy="4710568"/>
          </a:xfrm>
        </p:spPr>
        <p:txBody>
          <a:bodyPr>
            <a:noAutofit/>
          </a:bodyPr>
          <a:lstStyle/>
          <a:p>
            <a:pPr marL="228600" lvl="0" indent="0">
              <a:defRPr/>
            </a:pPr>
            <a:r>
              <a:rPr lang="en-IN" sz="2000" b="1" dirty="0">
                <a:solidFill>
                  <a:schemeClr val="tx1"/>
                </a:solidFill>
              </a:rPr>
              <a:t>Objectives Of The Projects are:</a:t>
            </a:r>
          </a:p>
          <a:p>
            <a:pPr marL="1085850" lvl="0" indent="-857250">
              <a:buFont typeface="Wingdings" panose="05000000000000000000" pitchFamily="2" charset="2"/>
              <a:buChar char="§"/>
              <a:defRPr/>
            </a:pPr>
            <a:r>
              <a:rPr lang="en-IN" sz="2000" dirty="0">
                <a:solidFill>
                  <a:schemeClr val="tx1"/>
                </a:solidFill>
              </a:rPr>
              <a:t>Retrieving data for building dataset and splitting the dataset into training set and test set.</a:t>
            </a:r>
          </a:p>
          <a:p>
            <a:pPr marL="1085850" lvl="0" indent="-857250">
              <a:buFont typeface="Wingdings" panose="05000000000000000000" pitchFamily="2" charset="2"/>
              <a:buChar char="§"/>
              <a:defRPr/>
            </a:pPr>
            <a:r>
              <a:rPr lang="en-IN" sz="2000" dirty="0">
                <a:solidFill>
                  <a:schemeClr val="tx1"/>
                </a:solidFill>
              </a:rPr>
              <a:t>Experimenting on different machine learning   models available for our processed data.</a:t>
            </a:r>
          </a:p>
          <a:p>
            <a:pPr marL="1085850" lvl="0" indent="-857250">
              <a:buFont typeface="Wingdings" panose="05000000000000000000" pitchFamily="2" charset="2"/>
              <a:buChar char="§"/>
              <a:defRPr/>
            </a:pPr>
            <a:r>
              <a:rPr lang="en-IN" sz="2000" dirty="0">
                <a:solidFill>
                  <a:schemeClr val="tx1"/>
                </a:solidFill>
              </a:rPr>
              <a:t>Integrate the model with the web application for preforming the prediction</a:t>
            </a:r>
          </a:p>
          <a:p>
            <a:pPr marL="571500" indent="-342900">
              <a:buFont typeface="Wingdings" panose="05000000000000000000" pitchFamily="2" charset="2"/>
              <a:buChar char="§"/>
            </a:pPr>
            <a:endParaRPr lang="en-US" sz="2000" dirty="0">
              <a:solidFill>
                <a:schemeClr val="tx1"/>
              </a:solidFill>
            </a:endParaRPr>
          </a:p>
        </p:txBody>
      </p:sp>
      <p:pic>
        <p:nvPicPr>
          <p:cNvPr id="4" name="Picture 3" descr="hydroponics-in-flats.jpg"/>
          <p:cNvPicPr>
            <a:picLocks noChangeAspect="1"/>
          </p:cNvPicPr>
          <p:nvPr/>
        </p:nvPicPr>
        <p:blipFill>
          <a:blip r:embed="rId2"/>
          <a:stretch>
            <a:fillRect/>
          </a:stretch>
        </p:blipFill>
        <p:spPr>
          <a:xfrm>
            <a:off x="7272996" y="2740159"/>
            <a:ext cx="4578213" cy="3032023"/>
          </a:xfrm>
          <a:prstGeom prst="rect">
            <a:avLst/>
          </a:prstGeom>
        </p:spPr>
      </p:pic>
      <p:sp>
        <p:nvSpPr>
          <p:cNvPr id="7" name="Text Placeholder 2"/>
          <p:cNvSpPr txBox="1">
            <a:spLocks/>
          </p:cNvSpPr>
          <p:nvPr/>
        </p:nvSpPr>
        <p:spPr>
          <a:xfrm>
            <a:off x="5922267" y="2989358"/>
            <a:ext cx="5699760" cy="2782824"/>
          </a:xfrm>
          <a:prstGeom prst="rect">
            <a:avLst/>
          </a:prstGeom>
          <a:noFill/>
          <a:ln>
            <a:noFill/>
          </a:ln>
        </p:spPr>
        <p:txBody>
          <a:bodyPr spcFirstLastPara="1" wrap="square" lIns="91425" tIns="45700" rIns="91425" bIns="45700" anchor="t" anchorCtr="0">
            <a:normAutofit/>
          </a:bodyPr>
          <a:lstStyle/>
          <a:p>
            <a:pPr marL="457200" marR="0" lvl="0" indent="-228600" algn="l" defTabSz="914400" rtl="0" eaLnBrk="1" fontAlgn="auto" latinLnBrk="0" hangingPunct="1">
              <a:lnSpc>
                <a:spcPct val="150000"/>
              </a:lnSpc>
              <a:spcBef>
                <a:spcPts val="1000"/>
              </a:spcBef>
              <a:spcAft>
                <a:spcPts val="0"/>
              </a:spcAft>
              <a:buClr>
                <a:srgbClr val="3F3F3F"/>
              </a:buClr>
              <a:buSzPts val="1200"/>
              <a:buFont typeface="Quattrocento Sans"/>
              <a:buNone/>
              <a:tabLst/>
              <a:defRPr/>
            </a:pPr>
            <a:endParaRPr lang="en-US" dirty="0" smtClean="0">
              <a:solidFill>
                <a:schemeClr val="tx1"/>
              </a:solidFill>
              <a:latin typeface="Quattrocento Sans"/>
              <a:ea typeface="Quattrocento Sans"/>
              <a:cs typeface="Quattrocento Sans"/>
              <a:sym typeface="Quattrocento Sans"/>
            </a:endParaRPr>
          </a:p>
          <a:p>
            <a:pPr marL="457200" marR="0" lvl="0" indent="-228600" algn="l" defTabSz="914400" rtl="0" eaLnBrk="1" fontAlgn="auto" latinLnBrk="0" hangingPunct="1">
              <a:lnSpc>
                <a:spcPct val="150000"/>
              </a:lnSpc>
              <a:spcBef>
                <a:spcPts val="1000"/>
              </a:spcBef>
              <a:spcAft>
                <a:spcPts val="0"/>
              </a:spcAft>
              <a:buClr>
                <a:srgbClr val="3F3F3F"/>
              </a:buClr>
              <a:buSzPts val="1200"/>
              <a:buFont typeface="Quattrocento Sans"/>
              <a:buNone/>
              <a:tabLst/>
              <a:defRPr/>
            </a:pPr>
            <a:r>
              <a:rPr kumimoji="0" lang="en-IN" sz="1400" b="0" i="0" u="none" strike="noStrike" kern="0" cap="none" spc="0" normalizeH="0" noProof="0" dirty="0" smtClean="0">
                <a:ln>
                  <a:noFill/>
                </a:ln>
                <a:solidFill>
                  <a:schemeClr val="tx1"/>
                </a:solidFill>
                <a:effectLst/>
                <a:uLnTx/>
                <a:uFillTx/>
                <a:latin typeface="Quattrocento Sans"/>
                <a:ea typeface="Quattrocento Sans"/>
                <a:cs typeface="Quattrocento Sans"/>
                <a:sym typeface="Quattrocento Sans"/>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677857" y="421162"/>
            <a:ext cx="6877119" cy="64008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A3838"/>
              </a:buClr>
              <a:buSzPts val="2800"/>
              <a:buFont typeface="Quattrocento Sans"/>
              <a:buNone/>
            </a:pPr>
            <a:endParaRPr dirty="0">
              <a:latin typeface="Quattrocento Sans"/>
              <a:ea typeface="Quattrocento Sans"/>
              <a:cs typeface="Quattrocento Sans"/>
              <a:sym typeface="Quattrocento Sans"/>
            </a:endParaRPr>
          </a:p>
        </p:txBody>
      </p:sp>
      <p:sp>
        <p:nvSpPr>
          <p:cNvPr id="57" name="Google Shape;57;p7"/>
          <p:cNvSpPr txBox="1"/>
          <p:nvPr/>
        </p:nvSpPr>
        <p:spPr>
          <a:xfrm>
            <a:off x="639179" y="1473781"/>
            <a:ext cx="9596642" cy="3323946"/>
          </a:xfrm>
          <a:prstGeom prst="rect">
            <a:avLst/>
          </a:prstGeom>
          <a:noFill/>
          <a:ln>
            <a:noFill/>
          </a:ln>
        </p:spPr>
        <p:txBody>
          <a:bodyPr spcFirstLastPara="1" wrap="square" lIns="91425" tIns="45700" rIns="91425" bIns="45700" anchor="t" anchorCtr="0">
            <a:spAutoFit/>
          </a:bodyPr>
          <a:lstStyle/>
          <a:p>
            <a:pPr lvl="0">
              <a:buClr>
                <a:srgbClr val="3A3838"/>
              </a:buClr>
              <a:buSzPts val="1800"/>
            </a:pPr>
            <a:r>
              <a:rPr lang="en-IN" sz="2400" dirty="0" smtClean="0">
                <a:solidFill>
                  <a:srgbClr val="3A3838"/>
                </a:solidFill>
                <a:latin typeface="Quattrocento Sans"/>
                <a:ea typeface="Quattrocento Sans"/>
                <a:cs typeface="Quattrocento Sans"/>
                <a:sym typeface="Quattrocento Sans"/>
              </a:rPr>
              <a:t>We further going to implement Following Algorithms:</a:t>
            </a:r>
          </a:p>
          <a:p>
            <a:pPr lvl="0">
              <a:buClr>
                <a:srgbClr val="3A3838"/>
              </a:buClr>
              <a:buSzPts val="1800"/>
            </a:pPr>
            <a:endParaRPr lang="en-IN" sz="1800" dirty="0">
              <a:solidFill>
                <a:srgbClr val="3A3838"/>
              </a:solidFill>
              <a:latin typeface="Quattrocento Sans"/>
              <a:ea typeface="Quattrocento Sans"/>
              <a:cs typeface="Quattrocento Sans"/>
              <a:sym typeface="Quattrocento Sans"/>
            </a:endParaRPr>
          </a:p>
          <a:p>
            <a:pPr lvl="0">
              <a:buClr>
                <a:srgbClr val="3A3838"/>
              </a:buClr>
              <a:buSzPts val="1800"/>
            </a:pPr>
            <a:endParaRPr lang="en-IN" sz="1800" dirty="0" smtClean="0">
              <a:solidFill>
                <a:srgbClr val="3A3838"/>
              </a:solidFill>
              <a:latin typeface="Quattrocento Sans"/>
              <a:ea typeface="Quattrocento Sans"/>
              <a:cs typeface="Quattrocento Sans"/>
              <a:sym typeface="Quattrocento Sans"/>
            </a:endParaRPr>
          </a:p>
          <a:p>
            <a:pPr marL="285750" lvl="0" indent="-285750" algn="just">
              <a:buClr>
                <a:srgbClr val="3A3838"/>
              </a:buClr>
              <a:buSzPts val="1800"/>
              <a:buFont typeface="Wingdings" panose="05000000000000000000" pitchFamily="2" charset="2"/>
              <a:buChar char="§"/>
            </a:pPr>
            <a:r>
              <a:rPr lang="en-IN" sz="2400" dirty="0" smtClean="0">
                <a:solidFill>
                  <a:srgbClr val="3A3838"/>
                </a:solidFill>
                <a:latin typeface="Quattrocento Sans"/>
                <a:ea typeface="Quattrocento Sans"/>
                <a:cs typeface="Quattrocento Sans"/>
                <a:sym typeface="Quattrocento Sans"/>
              </a:rPr>
              <a:t>Support Vector Machine</a:t>
            </a:r>
          </a:p>
          <a:p>
            <a:pPr marL="285750" lvl="0" indent="-285750" algn="just">
              <a:buClr>
                <a:srgbClr val="3A3838"/>
              </a:buClr>
              <a:buSzPts val="1800"/>
              <a:buFont typeface="Wingdings" panose="05000000000000000000" pitchFamily="2" charset="2"/>
              <a:buChar char="§"/>
            </a:pPr>
            <a:r>
              <a:rPr lang="en-IN" sz="2400" dirty="0" smtClean="0">
                <a:solidFill>
                  <a:srgbClr val="3A3838"/>
                </a:solidFill>
                <a:latin typeface="Quattrocento Sans"/>
                <a:ea typeface="Quattrocento Sans"/>
                <a:cs typeface="Quattrocento Sans"/>
                <a:sym typeface="Quattrocento Sans"/>
              </a:rPr>
              <a:t>Decision  Tree</a:t>
            </a:r>
          </a:p>
          <a:p>
            <a:pPr marL="285750" lvl="0" indent="-285750" algn="just">
              <a:buClr>
                <a:srgbClr val="3A3838"/>
              </a:buClr>
              <a:buSzPts val="1800"/>
              <a:buFont typeface="Wingdings" panose="05000000000000000000" pitchFamily="2" charset="2"/>
              <a:buChar char="§"/>
            </a:pPr>
            <a:r>
              <a:rPr lang="en-IN" sz="2400" dirty="0" smtClean="0">
                <a:solidFill>
                  <a:srgbClr val="3A3838"/>
                </a:solidFill>
                <a:latin typeface="Quattrocento Sans"/>
                <a:ea typeface="Quattrocento Sans"/>
                <a:cs typeface="Quattrocento Sans"/>
                <a:sym typeface="Quattrocento Sans"/>
              </a:rPr>
              <a:t>KNN</a:t>
            </a:r>
          </a:p>
          <a:p>
            <a:pPr marL="285750" lvl="0" indent="-285750" algn="just">
              <a:buClr>
                <a:srgbClr val="3A3838"/>
              </a:buClr>
              <a:buSzPts val="1800"/>
              <a:buFont typeface="Wingdings" panose="05000000000000000000" pitchFamily="2" charset="2"/>
              <a:buChar char="§"/>
            </a:pPr>
            <a:r>
              <a:rPr lang="en-IN" sz="2400" dirty="0" smtClean="0">
                <a:solidFill>
                  <a:srgbClr val="3A3838"/>
                </a:solidFill>
                <a:latin typeface="Quattrocento Sans"/>
                <a:ea typeface="Quattrocento Sans"/>
                <a:cs typeface="Quattrocento Sans"/>
                <a:sym typeface="Quattrocento Sans"/>
              </a:rPr>
              <a:t>Random Forest</a:t>
            </a:r>
          </a:p>
          <a:p>
            <a:pPr lvl="0" indent="-114300">
              <a:buClr>
                <a:srgbClr val="3A3838"/>
              </a:buClr>
              <a:buSzPts val="1800"/>
              <a:buFont typeface="Arial"/>
              <a:buChar char="•"/>
            </a:pPr>
            <a:endParaRPr lang="en-IN" sz="1800" dirty="0" smtClean="0">
              <a:solidFill>
                <a:srgbClr val="3A3838"/>
              </a:solidFill>
              <a:latin typeface="Quattrocento Sans"/>
              <a:ea typeface="Quattrocento Sans"/>
              <a:cs typeface="Quattrocento Sans"/>
              <a:sym typeface="Quattrocento Sans"/>
            </a:endParaRPr>
          </a:p>
          <a:p>
            <a:pPr lvl="0" indent="-114300">
              <a:buClr>
                <a:srgbClr val="3A3838"/>
              </a:buClr>
              <a:buSzPts val="1800"/>
              <a:buFont typeface="Arial"/>
              <a:buChar char="•"/>
            </a:pPr>
            <a:endParaRPr lang="en-US" sz="1800" dirty="0" smtClean="0">
              <a:solidFill>
                <a:srgbClr val="3A3838"/>
              </a:solidFill>
              <a:latin typeface="Quattrocento Sans"/>
              <a:ea typeface="Quattrocento Sans"/>
              <a:cs typeface="Quattrocento Sans"/>
              <a:sym typeface="Quattrocento Sans"/>
            </a:endParaRPr>
          </a:p>
          <a:p>
            <a:pPr lvl="1" algn="just">
              <a:buClr>
                <a:srgbClr val="3A3838"/>
              </a:buClr>
              <a:buSzPts val="1800"/>
            </a:pPr>
            <a:endParaRPr lang="en-US" sz="1800" b="0" i="0" u="none" strike="noStrike" cap="none" dirty="0">
              <a:solidFill>
                <a:srgbClr val="3A3838"/>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Support Vector Machine</a:t>
            </a:r>
            <a:endParaRPr lang="en-US" sz="3600" b="1" dirty="0"/>
          </a:p>
        </p:txBody>
      </p:sp>
      <p:sp>
        <p:nvSpPr>
          <p:cNvPr id="3" name="Text Placeholder 2"/>
          <p:cNvSpPr>
            <a:spLocks noGrp="1"/>
          </p:cNvSpPr>
          <p:nvPr>
            <p:ph type="body" idx="1"/>
          </p:nvPr>
        </p:nvSpPr>
        <p:spPr>
          <a:xfrm>
            <a:off x="539496" y="1344168"/>
            <a:ext cx="5687568" cy="5202936"/>
          </a:xfrm>
        </p:spPr>
        <p:txBody>
          <a:bodyPr>
            <a:noAutofit/>
          </a:bodyPr>
          <a:lstStyle/>
          <a:p>
            <a:pPr marL="514350" indent="-285750">
              <a:buFont typeface="Wingdings" panose="05000000000000000000" pitchFamily="2" charset="2"/>
              <a:buChar char="§"/>
            </a:pPr>
            <a:r>
              <a:rPr lang="en-US" sz="2000" dirty="0"/>
              <a:t>Support Vector Machines (SVM) are a set of machine learning approaches used for classification and </a:t>
            </a:r>
            <a:r>
              <a:rPr lang="en-US" sz="2000" dirty="0" smtClean="0"/>
              <a:t>regression.</a:t>
            </a:r>
          </a:p>
          <a:p>
            <a:pPr marL="228600" indent="0"/>
            <a:endParaRPr lang="en-US" sz="2000" dirty="0" smtClean="0"/>
          </a:p>
          <a:p>
            <a:pPr marL="514350" indent="-285750">
              <a:buFont typeface="Wingdings" panose="05000000000000000000" pitchFamily="2" charset="2"/>
              <a:buChar char="§"/>
            </a:pPr>
            <a:r>
              <a:rPr lang="en-US" sz="2000" dirty="0"/>
              <a:t>A support vector machine takes these data points and outputs the </a:t>
            </a:r>
            <a:r>
              <a:rPr lang="en-US" sz="2000" dirty="0" smtClean="0"/>
              <a:t>hyper plane </a:t>
            </a:r>
            <a:r>
              <a:rPr lang="en-US" sz="2000" dirty="0"/>
              <a:t>(which in two dimensions it’s simply a line) that best separates the tags. </a:t>
            </a:r>
          </a:p>
        </p:txBody>
      </p:sp>
      <p:pic>
        <p:nvPicPr>
          <p:cNvPr id="1028" name="Picture 4" descr="Support Vector Machine (SVM) Algorithm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213" y="1344168"/>
            <a:ext cx="3076197" cy="38829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8927582" y="1663779"/>
            <a:ext cx="2758199" cy="324370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709684" y="286603"/>
            <a:ext cx="9904529" cy="801533"/>
          </a:xfrm>
          <a:prstGeom prst="rect">
            <a:avLst/>
          </a:prstGeom>
          <a:noFill/>
          <a:ln>
            <a:noFill/>
          </a:ln>
        </p:spPr>
        <p:txBody>
          <a:bodyPr spcFirstLastPara="1" wrap="square" lIns="91425" tIns="45700" rIns="91425" bIns="45700" anchor="b" anchorCtr="0">
            <a:noAutofit/>
          </a:bodyPr>
          <a:lstStyle/>
          <a:p>
            <a:pPr lvl="0">
              <a:buSzPct val="100000"/>
            </a:pPr>
            <a:r>
              <a:rPr lang="en-US" sz="2400" b="1" i="0" dirty="0" smtClean="0">
                <a:solidFill>
                  <a:srgbClr val="000000"/>
                </a:solidFill>
                <a:sym typeface="Quattrocento Sans"/>
              </a:rPr>
              <a:t/>
            </a:r>
            <a:br>
              <a:rPr lang="en-US" sz="2400" b="1" i="0" dirty="0" smtClean="0">
                <a:solidFill>
                  <a:srgbClr val="000000"/>
                </a:solidFill>
                <a:sym typeface="Quattrocento Sans"/>
              </a:rPr>
            </a:br>
            <a:r>
              <a:rPr lang="en-US" sz="2400" b="1" dirty="0" smtClean="0">
                <a:solidFill>
                  <a:srgbClr val="000000"/>
                </a:solidFill>
              </a:rPr>
              <a:t/>
            </a:r>
            <a:br>
              <a:rPr lang="en-US" sz="2400" b="1" dirty="0" smtClean="0">
                <a:solidFill>
                  <a:srgbClr val="000000"/>
                </a:solidFill>
              </a:rPr>
            </a:br>
            <a:r>
              <a:rPr lang="en-US" sz="2400" b="1" dirty="0" smtClean="0">
                <a:solidFill>
                  <a:srgbClr val="000000"/>
                </a:solidFill>
              </a:rPr>
              <a:t/>
            </a:r>
            <a:br>
              <a:rPr lang="en-US" sz="2400" b="1" dirty="0" smtClean="0">
                <a:solidFill>
                  <a:srgbClr val="000000"/>
                </a:solidFill>
              </a:rPr>
            </a:br>
            <a:r>
              <a:rPr lang="en-US" sz="2400" b="1" dirty="0" smtClean="0">
                <a:solidFill>
                  <a:srgbClr val="000000"/>
                </a:solidFill>
              </a:rPr>
              <a:t/>
            </a:r>
            <a:br>
              <a:rPr lang="en-US" sz="2400" b="1" dirty="0" smtClean="0">
                <a:solidFill>
                  <a:srgbClr val="000000"/>
                </a:solidFill>
              </a:rPr>
            </a:br>
            <a:r>
              <a:rPr lang="en-US" sz="2400" b="1" dirty="0" smtClean="0">
                <a:solidFill>
                  <a:srgbClr val="000000"/>
                </a:solidFill>
              </a:rPr>
              <a:t/>
            </a:r>
            <a:br>
              <a:rPr lang="en-US" sz="2400" b="1" dirty="0" smtClean="0">
                <a:solidFill>
                  <a:srgbClr val="000000"/>
                </a:solidFill>
              </a:rPr>
            </a:br>
            <a:r>
              <a:rPr lang="en-US" sz="2400" b="1" dirty="0" smtClean="0">
                <a:solidFill>
                  <a:srgbClr val="000000"/>
                </a:solidFill>
              </a:rPr>
              <a:t/>
            </a:r>
            <a:br>
              <a:rPr lang="en-US" sz="2400" b="1" dirty="0" smtClean="0">
                <a:solidFill>
                  <a:srgbClr val="000000"/>
                </a:solidFill>
              </a:rPr>
            </a:br>
            <a:r>
              <a:rPr lang="en-US" sz="2400" b="1" dirty="0" smtClean="0">
                <a:solidFill>
                  <a:srgbClr val="000000"/>
                </a:solidFill>
              </a:rPr>
              <a:t/>
            </a:r>
            <a:br>
              <a:rPr lang="en-US" sz="2400" b="1" dirty="0" smtClean="0">
                <a:solidFill>
                  <a:srgbClr val="000000"/>
                </a:solidFill>
              </a:rPr>
            </a:br>
            <a:r>
              <a:rPr lang="en-US" sz="3200" b="1" dirty="0">
                <a:solidFill>
                  <a:srgbClr val="000000"/>
                </a:solidFill>
              </a:rPr>
              <a:t/>
            </a:r>
            <a:br>
              <a:rPr lang="en-US" sz="3200" b="1" dirty="0">
                <a:solidFill>
                  <a:srgbClr val="000000"/>
                </a:solidFill>
              </a:rPr>
            </a:br>
            <a:r>
              <a:rPr lang="en-US" sz="3200" b="1" dirty="0" smtClean="0">
                <a:solidFill>
                  <a:srgbClr val="000000"/>
                </a:solidFill>
              </a:rPr>
              <a:t>Observation Results</a:t>
            </a:r>
            <a:endParaRPr sz="3200" b="1" dirty="0"/>
          </a:p>
        </p:txBody>
      </p:sp>
      <p:cxnSp>
        <p:nvCxnSpPr>
          <p:cNvPr id="63" name="Google Shape;63;p8"/>
          <p:cNvCxnSpPr/>
          <p:nvPr/>
        </p:nvCxnSpPr>
        <p:spPr>
          <a:xfrm rot="5400000">
            <a:off x="4611599" y="3151909"/>
            <a:ext cx="3364749" cy="5795"/>
          </a:xfrm>
          <a:prstGeom prst="straightConnector1">
            <a:avLst/>
          </a:prstGeom>
          <a:noFill/>
          <a:ln w="9525" cap="flat" cmpd="sng">
            <a:solidFill>
              <a:srgbClr val="D0CECE"/>
            </a:solidFill>
            <a:prstDash val="solid"/>
            <a:miter lim="800000"/>
            <a:headEnd type="none" w="sm" len="sm"/>
            <a:tailEnd type="none" w="sm" len="sm"/>
          </a:ln>
        </p:spPr>
      </p:cxnSp>
      <p:sp>
        <p:nvSpPr>
          <p:cNvPr id="65" name="Google Shape;65;p8"/>
          <p:cNvSpPr txBox="1"/>
          <p:nvPr/>
        </p:nvSpPr>
        <p:spPr>
          <a:xfrm>
            <a:off x="-21378" y="1472431"/>
            <a:ext cx="8938740" cy="1200288"/>
          </a:xfrm>
          <a:prstGeom prst="rect">
            <a:avLst/>
          </a:prstGeom>
          <a:noFill/>
          <a:ln>
            <a:noFill/>
          </a:ln>
        </p:spPr>
        <p:txBody>
          <a:bodyPr spcFirstLastPara="1" wrap="square" lIns="91425" tIns="45700" rIns="91425" bIns="45700" anchor="t" anchorCtr="0">
            <a:spAutoFit/>
          </a:bodyPr>
          <a:lstStyle/>
          <a:p>
            <a:pPr marL="742950" marR="0" lvl="1" indent="-285750" algn="l" rtl="0">
              <a:spcBef>
                <a:spcPts val="0"/>
              </a:spcBef>
              <a:spcAft>
                <a:spcPts val="0"/>
              </a:spcAft>
              <a:buClr>
                <a:srgbClr val="000000"/>
              </a:buClr>
              <a:buSzPts val="1800"/>
              <a:buFont typeface="Arial" pitchFamily="34" charset="0"/>
              <a:buChar char="•"/>
            </a:pPr>
            <a:r>
              <a:rPr lang="en-US" sz="1800" b="0" i="0" u="none" strike="noStrike" cap="none" dirty="0" smtClean="0">
                <a:solidFill>
                  <a:srgbClr val="000000"/>
                </a:solidFill>
                <a:latin typeface="Quattrocento Sans"/>
                <a:ea typeface="Quattrocento Sans"/>
                <a:cs typeface="Quattrocento Sans"/>
                <a:sym typeface="Quattrocento Sans"/>
              </a:rPr>
              <a:t/>
            </a:r>
            <a:br>
              <a:rPr lang="en-US" sz="1800" b="0" i="0" u="none" strike="noStrike" cap="none" dirty="0" smtClean="0">
                <a:solidFill>
                  <a:srgbClr val="000000"/>
                </a:solidFill>
                <a:latin typeface="Quattrocento Sans"/>
                <a:ea typeface="Quattrocento Sans"/>
                <a:cs typeface="Quattrocento Sans"/>
                <a:sym typeface="Quattrocento Sans"/>
              </a:rPr>
            </a:br>
            <a:endParaRPr sz="1800" b="0" i="0" u="none" strike="noStrike" cap="none" dirty="0" smtClean="0">
              <a:solidFill>
                <a:srgbClr val="000000"/>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0" i="0" u="none" strike="noStrike" cap="none" dirty="0">
                <a:solidFill>
                  <a:schemeClr val="dk1"/>
                </a:solidFill>
                <a:latin typeface="Quattrocento Sans"/>
                <a:ea typeface="Quattrocento Sans"/>
                <a:cs typeface="Quattrocento Sans"/>
                <a:sym typeface="Quattrocento Sans"/>
              </a:rPr>
              <a:t/>
            </a:r>
            <a:br>
              <a:rPr lang="en-US" sz="1800" b="0" i="0" u="none" strike="noStrike" cap="none" dirty="0">
                <a:solidFill>
                  <a:schemeClr val="dk1"/>
                </a:solidFill>
                <a:latin typeface="Quattrocento Sans"/>
                <a:ea typeface="Quattrocento Sans"/>
                <a:cs typeface="Quattrocento Sans"/>
                <a:sym typeface="Quattrocento Sans"/>
              </a:rPr>
            </a:br>
            <a:endParaRPr sz="1800" dirty="0">
              <a:solidFill>
                <a:schemeClr val="dk1"/>
              </a:solidFill>
              <a:latin typeface="Quattrocento Sans"/>
              <a:ea typeface="Quattrocento Sans"/>
              <a:cs typeface="Quattrocento Sans"/>
              <a:sym typeface="Quattrocento Sans"/>
            </a:endParaRPr>
          </a:p>
        </p:txBody>
      </p:sp>
      <p:sp>
        <p:nvSpPr>
          <p:cNvPr id="66" name="Google Shape;66;p8"/>
          <p:cNvSpPr txBox="1"/>
          <p:nvPr/>
        </p:nvSpPr>
        <p:spPr>
          <a:xfrm>
            <a:off x="363790" y="4882802"/>
            <a:ext cx="11595847" cy="1200288"/>
          </a:xfrm>
          <a:prstGeom prst="rect">
            <a:avLst/>
          </a:prstGeom>
          <a:noFill/>
          <a:ln>
            <a:noFill/>
          </a:ln>
        </p:spPr>
        <p:txBody>
          <a:bodyPr spcFirstLastPara="1" wrap="square" lIns="91425" tIns="45700" rIns="91425" bIns="45700" anchor="t" anchorCtr="0">
            <a:spAutoFit/>
          </a:bodyPr>
          <a:lstStyle/>
          <a:p>
            <a:r>
              <a:rPr lang="en-US" sz="1800" dirty="0" smtClean="0">
                <a:latin typeface="Quattrocento Sans" charset="0"/>
              </a:rPr>
              <a:t>From the above bar chart, it is clear that Random Forest Classifier followed by Decision Tree gives the best predictions for the processed data. Considering this chart, we can use Random Forest Classifier for our project. Random Forest is ensemble classifier made using many decision trees where ensemble means that uses multiple machine learning algorithm to obtain the predictive performance.</a:t>
            </a:r>
            <a:endParaRPr lang="en-US" sz="1800" dirty="0">
              <a:latin typeface="Quattrocento Sans" charset="0"/>
            </a:endParaRPr>
          </a:p>
        </p:txBody>
      </p:sp>
      <p:pic>
        <p:nvPicPr>
          <p:cNvPr id="7" name="Picture 6" descr="day1.PNG"/>
          <p:cNvPicPr>
            <a:picLocks noChangeAspect="1"/>
          </p:cNvPicPr>
          <p:nvPr/>
        </p:nvPicPr>
        <p:blipFill>
          <a:blip r:embed="rId3"/>
          <a:stretch>
            <a:fillRect/>
          </a:stretch>
        </p:blipFill>
        <p:spPr>
          <a:xfrm>
            <a:off x="607656" y="1463040"/>
            <a:ext cx="5305467" cy="2770632"/>
          </a:xfrm>
          <a:prstGeom prst="rect">
            <a:avLst/>
          </a:prstGeom>
        </p:spPr>
      </p:pic>
      <p:pic>
        <p:nvPicPr>
          <p:cNvPr id="8" name="Picture 7" descr="day15.PNG"/>
          <p:cNvPicPr>
            <a:picLocks noChangeAspect="1"/>
          </p:cNvPicPr>
          <p:nvPr/>
        </p:nvPicPr>
        <p:blipFill>
          <a:blip r:embed="rId4"/>
          <a:stretch>
            <a:fillRect/>
          </a:stretch>
        </p:blipFill>
        <p:spPr>
          <a:xfrm>
            <a:off x="6440947" y="1929384"/>
            <a:ext cx="5227815" cy="2185416"/>
          </a:xfrm>
          <a:prstGeom prst="rect">
            <a:avLst/>
          </a:prstGeom>
        </p:spPr>
      </p:pic>
      <p:sp>
        <p:nvSpPr>
          <p:cNvPr id="11" name="TextBox 10"/>
          <p:cNvSpPr txBox="1"/>
          <p:nvPr/>
        </p:nvSpPr>
        <p:spPr>
          <a:xfrm>
            <a:off x="2139699" y="4379980"/>
            <a:ext cx="2015295" cy="307777"/>
          </a:xfrm>
          <a:prstGeom prst="rect">
            <a:avLst/>
          </a:prstGeom>
          <a:noFill/>
        </p:spPr>
        <p:txBody>
          <a:bodyPr wrap="none" rtlCol="0">
            <a:spAutoFit/>
          </a:bodyPr>
          <a:lstStyle/>
          <a:p>
            <a:r>
              <a:rPr lang="en-IN" dirty="0" smtClean="0"/>
              <a:t>Fig.- Dataset Attributes</a:t>
            </a:r>
            <a:endParaRPr lang="en-US" dirty="0"/>
          </a:p>
        </p:txBody>
      </p:sp>
      <p:sp>
        <p:nvSpPr>
          <p:cNvPr id="12" name="TextBox 11"/>
          <p:cNvSpPr txBox="1"/>
          <p:nvPr/>
        </p:nvSpPr>
        <p:spPr>
          <a:xfrm>
            <a:off x="8052818" y="4312924"/>
            <a:ext cx="2225289" cy="307777"/>
          </a:xfrm>
          <a:prstGeom prst="rect">
            <a:avLst/>
          </a:prstGeom>
          <a:noFill/>
        </p:spPr>
        <p:txBody>
          <a:bodyPr wrap="none" rtlCol="0">
            <a:spAutoFit/>
          </a:bodyPr>
          <a:lstStyle/>
          <a:p>
            <a:r>
              <a:rPr lang="en-IN" dirty="0" smtClean="0"/>
              <a:t>Fig.- Algorithms Accuracy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SVM Results:</a:t>
            </a:r>
            <a:endParaRPr lang="en-IN" sz="3600" b="1" dirty="0"/>
          </a:p>
        </p:txBody>
      </p:sp>
      <p:sp>
        <p:nvSpPr>
          <p:cNvPr id="4" name="Text Placeholder 3"/>
          <p:cNvSpPr>
            <a:spLocks noGrp="1"/>
          </p:cNvSpPr>
          <p:nvPr>
            <p:ph type="body" idx="1"/>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10" y="1310185"/>
            <a:ext cx="10751841" cy="5268036"/>
          </a:xfrm>
          <a:prstGeom prst="rect">
            <a:avLst/>
          </a:prstGeom>
        </p:spPr>
      </p:pic>
    </p:spTree>
    <p:extLst>
      <p:ext uri="{BB962C8B-B14F-4D97-AF65-F5344CB8AC3E}">
        <p14:creationId xmlns:p14="http://schemas.microsoft.com/office/powerpoint/2010/main" val="3153241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SVM Results:</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10" y="1339355"/>
            <a:ext cx="10459360" cy="5012085"/>
          </a:xfrm>
          <a:prstGeom prst="rect">
            <a:avLst/>
          </a:prstGeom>
        </p:spPr>
      </p:pic>
    </p:spTree>
    <p:extLst>
      <p:ext uri="{BB962C8B-B14F-4D97-AF65-F5344CB8AC3E}">
        <p14:creationId xmlns:p14="http://schemas.microsoft.com/office/powerpoint/2010/main" val="2562197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SVM Results:</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96" y="1435608"/>
            <a:ext cx="11070978" cy="5013318"/>
          </a:xfrm>
          <a:prstGeom prst="rect">
            <a:avLst/>
          </a:prstGeom>
        </p:spPr>
      </p:pic>
    </p:spTree>
    <p:extLst>
      <p:ext uri="{BB962C8B-B14F-4D97-AF65-F5344CB8AC3E}">
        <p14:creationId xmlns:p14="http://schemas.microsoft.com/office/powerpoint/2010/main" val="2152245583"/>
      </p:ext>
    </p:extLst>
  </p:cSld>
  <p:clrMapOvr>
    <a:masterClrMapping/>
  </p:clrMapOvr>
</p:sld>
</file>

<file path=ppt/theme/theme1.xml><?xml version="1.0" encoding="utf-8"?>
<a:theme xmlns:a="http://schemas.openxmlformats.org/drawingml/2006/main"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300</TotalTime>
  <Words>537</Words>
  <Application>Microsoft Office PowerPoint</Application>
  <PresentationFormat>Widescreen</PresentationFormat>
  <Paragraphs>62</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Quattrocento Sans</vt:lpstr>
      <vt:lpstr>Wingdings</vt:lpstr>
      <vt:lpstr>Arial</vt:lpstr>
      <vt:lpstr>Calibri</vt:lpstr>
      <vt:lpstr>WelcomeDoc</vt:lpstr>
      <vt:lpstr>DIAGNOSIS OF DIABETES MELLITUS USING ARTIFICIAL NEURAL NETWORKS</vt:lpstr>
      <vt:lpstr>         Introduction   </vt:lpstr>
      <vt:lpstr>What Is Diabetes Prediction System?</vt:lpstr>
      <vt:lpstr>PowerPoint Presentation</vt:lpstr>
      <vt:lpstr>Support Vector Machine</vt:lpstr>
      <vt:lpstr>        Observation Results</vt:lpstr>
      <vt:lpstr>SVM Results:</vt:lpstr>
      <vt:lpstr>SVM Results:</vt:lpstr>
      <vt:lpstr>SVM Results:</vt:lpstr>
      <vt:lpstr>Conclusion </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HYDROPONICS FARMING</dc:title>
  <dc:creator>Akash</dc:creator>
  <cp:lastModifiedBy>Dell</cp:lastModifiedBy>
  <cp:revision>31</cp:revision>
  <dcterms:modified xsi:type="dcterms:W3CDTF">2023-02-27T07:39:51Z</dcterms:modified>
</cp:coreProperties>
</file>