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98" r:id="rId5"/>
    <p:sldId id="300" r:id="rId6"/>
    <p:sldId id="301" r:id="rId7"/>
    <p:sldId id="302" r:id="rId8"/>
    <p:sldId id="303" r:id="rId9"/>
    <p:sldId id="304" r:id="rId10"/>
    <p:sldId id="305" r:id="rId11"/>
    <p:sldId id="306" r:id="rId12"/>
    <p:sldId id="30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9/29/2022</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2343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9/29/2022</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046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9/29/2022</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27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9/29/2022</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835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9/29/2022</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639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9/29/2022</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6854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9/29/2022</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339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9/29/2022</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7711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9/29/2022</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0161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9/29/2022</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sp>
        <p:nvSpPr>
          <p:cNvPr id="35" name="Rectangle 34">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8123416" y="1475234"/>
            <a:ext cx="3214307" cy="2901694"/>
          </a:xfrm>
        </p:spPr>
        <p:txBody>
          <a:bodyPr anchor="b">
            <a:normAutofit/>
          </a:bodyPr>
          <a:lstStyle/>
          <a:p>
            <a:r>
              <a:rPr lang="en-US" sz="3600" dirty="0">
                <a:solidFill>
                  <a:schemeClr val="tx1"/>
                </a:solidFill>
              </a:rPr>
              <a:t>Development of SPOTIFY CLONE</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8127750" y="4608576"/>
            <a:ext cx="3205640" cy="774186"/>
          </a:xfrm>
        </p:spPr>
        <p:txBody>
          <a:bodyPr anchor="t">
            <a:normAutofit fontScale="70000" lnSpcReduction="20000"/>
          </a:bodyPr>
          <a:lstStyle/>
          <a:p>
            <a:pPr>
              <a:lnSpc>
                <a:spcPct val="100000"/>
              </a:lnSpc>
            </a:pPr>
            <a:endParaRPr lang="en-US" sz="1600" dirty="0"/>
          </a:p>
          <a:p>
            <a:pPr>
              <a:lnSpc>
                <a:spcPct val="100000"/>
              </a:lnSpc>
            </a:pPr>
            <a:r>
              <a:rPr lang="en-US" sz="1700" dirty="0"/>
              <a:t>Guide</a:t>
            </a:r>
            <a:r>
              <a:rPr lang="en-US" sz="1600" dirty="0"/>
              <a:t>: </a:t>
            </a:r>
            <a:r>
              <a:rPr lang="en-US" sz="1800" dirty="0">
                <a:effectLst/>
                <a:latin typeface="Times New Roman" panose="02020603050405020304" pitchFamily="18" charset="0"/>
                <a:ea typeface="Times New Roman" panose="02020603050405020304" pitchFamily="18" charset="0"/>
              </a:rPr>
              <a:t>Prof. </a:t>
            </a:r>
            <a:r>
              <a:rPr lang="en-US" sz="1800" dirty="0" err="1">
                <a:effectLst/>
                <a:latin typeface="Times New Roman" panose="02020603050405020304" pitchFamily="18" charset="0"/>
                <a:ea typeface="Times New Roman" panose="02020603050405020304" pitchFamily="18" charset="0"/>
              </a:rPr>
              <a:t>Mrunalini</a:t>
            </a:r>
            <a:r>
              <a:rPr lang="en-US" sz="1800" dirty="0">
                <a:effectLst/>
                <a:latin typeface="Times New Roman" panose="02020603050405020304" pitchFamily="18" charset="0"/>
                <a:ea typeface="Times New Roman" panose="02020603050405020304" pitchFamily="18" charset="0"/>
              </a:rPr>
              <a:t> Bhandarkar..</a:t>
            </a:r>
            <a:endParaRPr lang="en-US" sz="1600" dirty="0"/>
          </a:p>
          <a:p>
            <a:pPr>
              <a:lnSpc>
                <a:spcPct val="100000"/>
              </a:lnSpc>
            </a:pPr>
            <a:endParaRPr lang="en-US" sz="1600" dirty="0"/>
          </a:p>
        </p:txBody>
      </p:sp>
      <p:cxnSp>
        <p:nvCxnSpPr>
          <p:cNvPr id="37" name="Straight Connector 36">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4" name="Picture 2" descr="Web Development in Theni &amp; Madurai | Thrive Info Tech">
            <a:extLst>
              <a:ext uri="{FF2B5EF4-FFF2-40B4-BE49-F238E27FC236}">
                <a16:creationId xmlns:a16="http://schemas.microsoft.com/office/drawing/2014/main" id="{99487895-02A6-092E-DC7B-1FDB19029E5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3" y="-46489"/>
            <a:ext cx="8011174" cy="64463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286603"/>
            <a:ext cx="10058400" cy="1450757"/>
          </a:xfrm>
        </p:spPr>
        <p:txBody>
          <a:bodyPr vert="horz" lIns="91440" tIns="45720" rIns="91440" bIns="45720" rtlCol="0">
            <a:normAutofit/>
          </a:bodyPr>
          <a:lstStyle/>
          <a:p>
            <a:r>
              <a:rPr lang="en-US" dirty="0"/>
              <a:t>SPOTIFY CLONE</a:t>
            </a:r>
          </a:p>
        </p:txBody>
      </p:sp>
      <p:graphicFrame>
        <p:nvGraphicFramePr>
          <p:cNvPr id="6" name="Content Placeholder 5">
            <a:extLst>
              <a:ext uri="{FF2B5EF4-FFF2-40B4-BE49-F238E27FC236}">
                <a16:creationId xmlns:a16="http://schemas.microsoft.com/office/drawing/2014/main" id="{D307586C-72A5-C434-1EC2-69544B0704C8}"/>
              </a:ext>
            </a:extLst>
          </p:cNvPr>
          <p:cNvGraphicFramePr>
            <a:graphicFrameLocks noGrp="1"/>
          </p:cNvGraphicFramePr>
          <p:nvPr>
            <p:ph idx="1"/>
            <p:extLst>
              <p:ext uri="{D42A27DB-BD31-4B8C-83A1-F6EECF244321}">
                <p14:modId xmlns:p14="http://schemas.microsoft.com/office/powerpoint/2010/main" val="674194404"/>
              </p:ext>
            </p:extLst>
          </p:nvPr>
        </p:nvGraphicFramePr>
        <p:xfrm>
          <a:off x="1192305" y="1981200"/>
          <a:ext cx="9963376" cy="2473484"/>
        </p:xfrm>
        <a:graphic>
          <a:graphicData uri="http://schemas.openxmlformats.org/drawingml/2006/table">
            <a:tbl>
              <a:tblPr>
                <a:tableStyleId>{5C22544A-7EE6-4342-B048-85BDC9FD1C3A}</a:tableStyleId>
              </a:tblPr>
              <a:tblGrid>
                <a:gridCol w="1222096">
                  <a:extLst>
                    <a:ext uri="{9D8B030D-6E8A-4147-A177-3AD203B41FA5}">
                      <a16:colId xmlns:a16="http://schemas.microsoft.com/office/drawing/2014/main" val="114913377"/>
                    </a:ext>
                  </a:extLst>
                </a:gridCol>
                <a:gridCol w="677424">
                  <a:extLst>
                    <a:ext uri="{9D8B030D-6E8A-4147-A177-3AD203B41FA5}">
                      <a16:colId xmlns:a16="http://schemas.microsoft.com/office/drawing/2014/main" val="139936831"/>
                    </a:ext>
                  </a:extLst>
                </a:gridCol>
                <a:gridCol w="1084881">
                  <a:extLst>
                    <a:ext uri="{9D8B030D-6E8A-4147-A177-3AD203B41FA5}">
                      <a16:colId xmlns:a16="http://schemas.microsoft.com/office/drawing/2014/main" val="2768149866"/>
                    </a:ext>
                  </a:extLst>
                </a:gridCol>
                <a:gridCol w="2169764">
                  <a:extLst>
                    <a:ext uri="{9D8B030D-6E8A-4147-A177-3AD203B41FA5}">
                      <a16:colId xmlns:a16="http://schemas.microsoft.com/office/drawing/2014/main" val="372716469"/>
                    </a:ext>
                  </a:extLst>
                </a:gridCol>
                <a:gridCol w="1355853">
                  <a:extLst>
                    <a:ext uri="{9D8B030D-6E8A-4147-A177-3AD203B41FA5}">
                      <a16:colId xmlns:a16="http://schemas.microsoft.com/office/drawing/2014/main" val="4224131910"/>
                    </a:ext>
                  </a:extLst>
                </a:gridCol>
                <a:gridCol w="3453358">
                  <a:extLst>
                    <a:ext uri="{9D8B030D-6E8A-4147-A177-3AD203B41FA5}">
                      <a16:colId xmlns:a16="http://schemas.microsoft.com/office/drawing/2014/main" val="1471498180"/>
                    </a:ext>
                  </a:extLst>
                </a:gridCol>
              </a:tblGrid>
              <a:tr h="555475">
                <a:tc gridSpan="6">
                  <a:txBody>
                    <a:bodyPr/>
                    <a:lstStyle/>
                    <a:p>
                      <a:r>
                        <a:rPr lang="en-US" sz="1800" dirty="0">
                          <a:effectLst/>
                        </a:rPr>
                        <a:t> Details of Group Member:</a:t>
                      </a:r>
                      <a:endParaRPr lang="en-IN" sz="1800" dirty="0">
                        <a:effectLst/>
                        <a:latin typeface="Times New Roman" panose="02020603050405020304" pitchFamily="18" charset="0"/>
                        <a:ea typeface="Times New Roman" panose="02020603050405020304" pitchFamily="18" charset="0"/>
                      </a:endParaRPr>
                    </a:p>
                  </a:txBody>
                  <a:tcPr marL="34925" marR="34925" marT="34925" marB="34925"/>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139844066"/>
                  </a:ext>
                </a:extLst>
              </a:tr>
              <a:tr h="711158">
                <a:tc>
                  <a:txBody>
                    <a:bodyPr/>
                    <a:lstStyle/>
                    <a:p>
                      <a:pPr algn="ctr"/>
                      <a:r>
                        <a:rPr lang="en-US" sz="1200" kern="50">
                          <a:effectLst/>
                        </a:rPr>
                        <a:t>PRN No.</a:t>
                      </a:r>
                      <a:endParaRPr lang="en-IN" sz="1200" kern="50">
                        <a:effectLst/>
                        <a:latin typeface="Times New Roman" panose="02020603050405020304" pitchFamily="18" charset="0"/>
                        <a:ea typeface="Lucida Sans Unicode" panose="020B0602030504020204" pitchFamily="34" charset="0"/>
                      </a:endParaRPr>
                    </a:p>
                  </a:txBody>
                  <a:tcPr marL="34925" marR="34925" marT="34925" marB="34925" anchor="ctr"/>
                </a:tc>
                <a:tc>
                  <a:txBody>
                    <a:bodyPr/>
                    <a:lstStyle/>
                    <a:p>
                      <a:pPr algn="ctr"/>
                      <a:r>
                        <a:rPr lang="en-US" sz="1200" kern="50">
                          <a:effectLst/>
                        </a:rPr>
                        <a:t>Class</a:t>
                      </a:r>
                      <a:endParaRPr lang="en-IN" sz="1200" kern="50">
                        <a:effectLst/>
                        <a:latin typeface="Times New Roman" panose="02020603050405020304" pitchFamily="18" charset="0"/>
                        <a:ea typeface="Lucida Sans Unicode" panose="020B0602030504020204" pitchFamily="34" charset="0"/>
                      </a:endParaRPr>
                    </a:p>
                  </a:txBody>
                  <a:tcPr marL="34925" marR="34925" marT="34925" marB="34925" anchor="ctr"/>
                </a:tc>
                <a:tc>
                  <a:txBody>
                    <a:bodyPr/>
                    <a:lstStyle/>
                    <a:p>
                      <a:pPr algn="ctr"/>
                      <a:r>
                        <a:rPr lang="en-US" sz="1200" kern="50" dirty="0">
                          <a:effectLst/>
                        </a:rPr>
                        <a:t>Division</a:t>
                      </a:r>
                      <a:endParaRPr lang="en-IN" sz="1200" kern="50" dirty="0">
                        <a:effectLst/>
                        <a:latin typeface="Times New Roman" panose="02020603050405020304" pitchFamily="18" charset="0"/>
                        <a:ea typeface="Lucida Sans Unicode" panose="020B0602030504020204" pitchFamily="34" charset="0"/>
                      </a:endParaRPr>
                    </a:p>
                  </a:txBody>
                  <a:tcPr marL="34925" marR="34925" marT="34925" marB="34925" anchor="ctr"/>
                </a:tc>
                <a:tc>
                  <a:txBody>
                    <a:bodyPr/>
                    <a:lstStyle/>
                    <a:p>
                      <a:pPr algn="ctr"/>
                      <a:r>
                        <a:rPr lang="en-US" sz="1200" kern="50" dirty="0">
                          <a:effectLst/>
                        </a:rPr>
                        <a:t>Name of Student</a:t>
                      </a:r>
                      <a:endParaRPr lang="en-IN" sz="1200" kern="50" dirty="0">
                        <a:effectLst/>
                        <a:latin typeface="Times New Roman" panose="02020603050405020304" pitchFamily="18" charset="0"/>
                        <a:ea typeface="Lucida Sans Unicode" panose="020B0602030504020204" pitchFamily="34" charset="0"/>
                      </a:endParaRPr>
                    </a:p>
                  </a:txBody>
                  <a:tcPr marL="34925" marR="34925" marT="34925" marB="34925" anchor="ctr"/>
                </a:tc>
                <a:tc>
                  <a:txBody>
                    <a:bodyPr/>
                    <a:lstStyle/>
                    <a:p>
                      <a:pPr algn="ctr"/>
                      <a:r>
                        <a:rPr lang="en-US" sz="1200" kern="50">
                          <a:effectLst/>
                        </a:rPr>
                        <a:t>Mobile Number</a:t>
                      </a:r>
                      <a:endParaRPr lang="en-IN" sz="1200" kern="50">
                        <a:effectLst/>
                        <a:latin typeface="Times New Roman" panose="02020603050405020304" pitchFamily="18" charset="0"/>
                        <a:ea typeface="Lucida Sans Unicode" panose="020B0602030504020204" pitchFamily="34" charset="0"/>
                      </a:endParaRPr>
                    </a:p>
                  </a:txBody>
                  <a:tcPr marL="34925" marR="34925" marT="34925" marB="34925" anchor="ctr"/>
                </a:tc>
                <a:tc>
                  <a:txBody>
                    <a:bodyPr/>
                    <a:lstStyle/>
                    <a:p>
                      <a:pPr algn="ctr"/>
                      <a:r>
                        <a:rPr lang="en-US" sz="1200" kern="50">
                          <a:effectLst/>
                        </a:rPr>
                        <a:t>  Email Id</a:t>
                      </a:r>
                      <a:endParaRPr lang="en-IN" sz="1200" kern="50">
                        <a:effectLst/>
                        <a:latin typeface="Times New Roman" panose="02020603050405020304" pitchFamily="18" charset="0"/>
                        <a:ea typeface="Lucida Sans Unicode" panose="020B0602030504020204" pitchFamily="34" charset="0"/>
                      </a:endParaRPr>
                    </a:p>
                  </a:txBody>
                  <a:tcPr marL="34925" marR="34925" marT="34925" marB="34925" anchor="ctr"/>
                </a:tc>
                <a:extLst>
                  <a:ext uri="{0D108BD9-81ED-4DB2-BD59-A6C34878D82A}">
                    <a16:rowId xmlns:a16="http://schemas.microsoft.com/office/drawing/2014/main" val="4154259416"/>
                  </a:ext>
                </a:extLst>
              </a:tr>
              <a:tr h="711158">
                <a:tc>
                  <a:txBody>
                    <a:bodyPr/>
                    <a:lstStyle/>
                    <a:p>
                      <a:r>
                        <a:rPr lang="en-US" sz="1200" kern="50">
                          <a:effectLst/>
                        </a:rPr>
                        <a:t>120B1E198</a:t>
                      </a:r>
                      <a:endParaRPr lang="en-IN" sz="1200" kern="50">
                        <a:effectLst/>
                        <a:latin typeface="Times New Roman" panose="02020603050405020304" pitchFamily="18" charset="0"/>
                        <a:ea typeface="Lucida Sans Unicode" panose="020B0602030504020204" pitchFamily="34" charset="0"/>
                      </a:endParaRPr>
                    </a:p>
                  </a:txBody>
                  <a:tcPr marL="34925" marR="34925" marT="34925" marB="34925"/>
                </a:tc>
                <a:tc>
                  <a:txBody>
                    <a:bodyPr/>
                    <a:lstStyle/>
                    <a:p>
                      <a:r>
                        <a:rPr lang="en-US" sz="1200" kern="50">
                          <a:effectLst/>
                        </a:rPr>
                        <a:t>TY</a:t>
                      </a:r>
                      <a:endParaRPr lang="en-IN" sz="1200" kern="50">
                        <a:effectLst/>
                        <a:latin typeface="Times New Roman" panose="02020603050405020304" pitchFamily="18" charset="0"/>
                        <a:ea typeface="Lucida Sans Unicode" panose="020B0602030504020204" pitchFamily="34" charset="0"/>
                      </a:endParaRPr>
                    </a:p>
                  </a:txBody>
                  <a:tcPr marL="34925" marR="34925" marT="34925" marB="34925"/>
                </a:tc>
                <a:tc>
                  <a:txBody>
                    <a:bodyPr/>
                    <a:lstStyle/>
                    <a:p>
                      <a:r>
                        <a:rPr lang="en-US" sz="1200" kern="50">
                          <a:effectLst/>
                        </a:rPr>
                        <a:t>C</a:t>
                      </a:r>
                      <a:endParaRPr lang="en-IN" sz="1200" kern="50">
                        <a:effectLst/>
                        <a:latin typeface="Times New Roman" panose="02020603050405020304" pitchFamily="18" charset="0"/>
                        <a:ea typeface="Lucida Sans Unicode" panose="020B0602030504020204" pitchFamily="34" charset="0"/>
                      </a:endParaRPr>
                    </a:p>
                  </a:txBody>
                  <a:tcPr marL="34925" marR="34925" marT="34925" marB="34925"/>
                </a:tc>
                <a:tc>
                  <a:txBody>
                    <a:bodyPr/>
                    <a:lstStyle/>
                    <a:p>
                      <a:r>
                        <a:rPr lang="en-US" sz="1200" kern="50">
                          <a:effectLst/>
                        </a:rPr>
                        <a:t>Ruchita Pame.</a:t>
                      </a:r>
                      <a:endParaRPr lang="en-IN" sz="1200" kern="50">
                        <a:effectLst/>
                        <a:latin typeface="Times New Roman" panose="02020603050405020304" pitchFamily="18" charset="0"/>
                        <a:ea typeface="Lucida Sans Unicode" panose="020B0602030504020204" pitchFamily="34" charset="0"/>
                      </a:endParaRPr>
                    </a:p>
                  </a:txBody>
                  <a:tcPr marL="34925" marR="34925" marT="34925" marB="34925"/>
                </a:tc>
                <a:tc>
                  <a:txBody>
                    <a:bodyPr/>
                    <a:lstStyle/>
                    <a:p>
                      <a:r>
                        <a:rPr lang="en-US" sz="1200" kern="50" dirty="0">
                          <a:effectLst/>
                        </a:rPr>
                        <a:t>9890486101</a:t>
                      </a:r>
                      <a:endParaRPr lang="en-IN" sz="1200" kern="50" dirty="0">
                        <a:effectLst/>
                        <a:latin typeface="Times New Roman" panose="02020603050405020304" pitchFamily="18" charset="0"/>
                        <a:ea typeface="Lucida Sans Unicode" panose="020B0602030504020204" pitchFamily="34" charset="0"/>
                      </a:endParaRPr>
                    </a:p>
                  </a:txBody>
                  <a:tcPr marL="34925" marR="34925" marT="34925" marB="34925"/>
                </a:tc>
                <a:tc>
                  <a:txBody>
                    <a:bodyPr/>
                    <a:lstStyle/>
                    <a:p>
                      <a:r>
                        <a:rPr lang="en-US" sz="1200" kern="50">
                          <a:effectLst/>
                        </a:rPr>
                        <a:t>ruchita.pame20@pccoepune.org</a:t>
                      </a:r>
                      <a:endParaRPr lang="en-IN" sz="1200" kern="50">
                        <a:effectLst/>
                        <a:latin typeface="Times New Roman" panose="02020603050405020304" pitchFamily="18" charset="0"/>
                        <a:ea typeface="Lucida Sans Unicode" panose="020B0602030504020204" pitchFamily="34" charset="0"/>
                      </a:endParaRPr>
                    </a:p>
                  </a:txBody>
                  <a:tcPr marL="34925" marR="34925" marT="34925" marB="34925"/>
                </a:tc>
                <a:extLst>
                  <a:ext uri="{0D108BD9-81ED-4DB2-BD59-A6C34878D82A}">
                    <a16:rowId xmlns:a16="http://schemas.microsoft.com/office/drawing/2014/main" val="2886591909"/>
                  </a:ext>
                </a:extLst>
              </a:tr>
              <a:tr h="495693">
                <a:tc>
                  <a:txBody>
                    <a:bodyPr/>
                    <a:lstStyle/>
                    <a:p>
                      <a:r>
                        <a:rPr lang="en-US" sz="1200" kern="50">
                          <a:effectLst/>
                        </a:rPr>
                        <a:t>120B1E203</a:t>
                      </a:r>
                      <a:endParaRPr lang="en-IN" sz="1200" kern="50">
                        <a:effectLst/>
                        <a:latin typeface="Times New Roman" panose="02020603050405020304" pitchFamily="18" charset="0"/>
                        <a:ea typeface="Lucida Sans Unicode" panose="020B0602030504020204" pitchFamily="34" charset="0"/>
                      </a:endParaRPr>
                    </a:p>
                  </a:txBody>
                  <a:tcPr marL="34925" marR="34925" marT="34925" marB="34925"/>
                </a:tc>
                <a:tc>
                  <a:txBody>
                    <a:bodyPr/>
                    <a:lstStyle/>
                    <a:p>
                      <a:r>
                        <a:rPr lang="en-US" sz="1200" kern="50">
                          <a:effectLst/>
                        </a:rPr>
                        <a:t>TY</a:t>
                      </a:r>
                      <a:endParaRPr lang="en-IN" sz="1200" kern="50">
                        <a:effectLst/>
                        <a:latin typeface="Times New Roman" panose="02020603050405020304" pitchFamily="18" charset="0"/>
                        <a:ea typeface="Lucida Sans Unicode" panose="020B0602030504020204" pitchFamily="34" charset="0"/>
                      </a:endParaRPr>
                    </a:p>
                  </a:txBody>
                  <a:tcPr marL="34925" marR="34925" marT="34925" marB="34925"/>
                </a:tc>
                <a:tc>
                  <a:txBody>
                    <a:bodyPr/>
                    <a:lstStyle/>
                    <a:p>
                      <a:r>
                        <a:rPr lang="en-US" sz="1200" kern="50">
                          <a:effectLst/>
                        </a:rPr>
                        <a:t>C</a:t>
                      </a:r>
                      <a:endParaRPr lang="en-IN" sz="1200" kern="50">
                        <a:effectLst/>
                        <a:latin typeface="Times New Roman" panose="02020603050405020304" pitchFamily="18" charset="0"/>
                        <a:ea typeface="Lucida Sans Unicode" panose="020B0602030504020204" pitchFamily="34" charset="0"/>
                      </a:endParaRPr>
                    </a:p>
                  </a:txBody>
                  <a:tcPr marL="34925" marR="34925" marT="34925" marB="34925"/>
                </a:tc>
                <a:tc>
                  <a:txBody>
                    <a:bodyPr/>
                    <a:lstStyle/>
                    <a:p>
                      <a:r>
                        <a:rPr lang="en-US" sz="1200" kern="50">
                          <a:effectLst/>
                        </a:rPr>
                        <a:t>Shruti Pingale.</a:t>
                      </a:r>
                      <a:endParaRPr lang="en-IN" sz="1200" kern="50">
                        <a:effectLst/>
                        <a:latin typeface="Times New Roman" panose="02020603050405020304" pitchFamily="18" charset="0"/>
                        <a:ea typeface="Lucida Sans Unicode" panose="020B0602030504020204" pitchFamily="34" charset="0"/>
                      </a:endParaRPr>
                    </a:p>
                  </a:txBody>
                  <a:tcPr marL="34925" marR="34925" marT="34925" marB="34925"/>
                </a:tc>
                <a:tc>
                  <a:txBody>
                    <a:bodyPr/>
                    <a:lstStyle/>
                    <a:p>
                      <a:r>
                        <a:rPr lang="en-US" sz="1200" kern="50">
                          <a:effectLst/>
                        </a:rPr>
                        <a:t>9763530739</a:t>
                      </a:r>
                      <a:endParaRPr lang="en-IN" sz="1200" kern="50">
                        <a:effectLst/>
                        <a:latin typeface="Times New Roman" panose="02020603050405020304" pitchFamily="18" charset="0"/>
                        <a:ea typeface="Lucida Sans Unicode" panose="020B0602030504020204" pitchFamily="34" charset="0"/>
                      </a:endParaRPr>
                    </a:p>
                  </a:txBody>
                  <a:tcPr marL="34925" marR="34925" marT="34925" marB="34925"/>
                </a:tc>
                <a:tc>
                  <a:txBody>
                    <a:bodyPr/>
                    <a:lstStyle/>
                    <a:p>
                      <a:r>
                        <a:rPr lang="en-US" sz="1200" kern="50" dirty="0">
                          <a:effectLst/>
                        </a:rPr>
                        <a:t>shruti.pingale20@pccoepune.org</a:t>
                      </a:r>
                      <a:endParaRPr lang="en-IN" sz="1200" kern="50" dirty="0">
                        <a:effectLst/>
                        <a:latin typeface="Times New Roman" panose="02020603050405020304" pitchFamily="18" charset="0"/>
                        <a:ea typeface="Lucida Sans Unicode" panose="020B0602030504020204" pitchFamily="34" charset="0"/>
                      </a:endParaRPr>
                    </a:p>
                  </a:txBody>
                  <a:tcPr marL="34925" marR="34925" marT="34925" marB="34925"/>
                </a:tc>
                <a:extLst>
                  <a:ext uri="{0D108BD9-81ED-4DB2-BD59-A6C34878D82A}">
                    <a16:rowId xmlns:a16="http://schemas.microsoft.com/office/drawing/2014/main" val="1127880951"/>
                  </a:ext>
                </a:extLst>
              </a:tr>
            </a:tbl>
          </a:graphicData>
        </a:graphic>
      </p:graphicFrame>
    </p:spTree>
    <p:extLst>
      <p:ext uri="{BB962C8B-B14F-4D97-AF65-F5344CB8AC3E}">
        <p14:creationId xmlns:p14="http://schemas.microsoft.com/office/powerpoint/2010/main" val="29335143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B35CD19-3676-D6EE-7CD6-5F1AC854DAB0}"/>
              </a:ext>
            </a:extLst>
          </p:cNvPr>
          <p:cNvSpPr txBox="1"/>
          <p:nvPr/>
        </p:nvSpPr>
        <p:spPr>
          <a:xfrm>
            <a:off x="448235" y="259976"/>
            <a:ext cx="8686800" cy="646331"/>
          </a:xfrm>
          <a:prstGeom prst="rect">
            <a:avLst/>
          </a:prstGeom>
          <a:noFill/>
        </p:spPr>
        <p:txBody>
          <a:bodyPr wrap="square">
            <a:spAutoFit/>
          </a:bodyPr>
          <a:lstStyle/>
          <a:p>
            <a:r>
              <a:rPr lang="en-US" sz="3600" b="1" dirty="0">
                <a:effectLst/>
                <a:latin typeface="Times New Roman" panose="02020603050405020304" pitchFamily="18" charset="0"/>
                <a:ea typeface="Times New Roman" panose="02020603050405020304" pitchFamily="18" charset="0"/>
              </a:rPr>
              <a:t>Background: </a:t>
            </a:r>
            <a:endParaRPr lang="en-IN" sz="3600" dirty="0"/>
          </a:p>
        </p:txBody>
      </p:sp>
      <p:sp>
        <p:nvSpPr>
          <p:cNvPr id="7" name="TextBox 6">
            <a:extLst>
              <a:ext uri="{FF2B5EF4-FFF2-40B4-BE49-F238E27FC236}">
                <a16:creationId xmlns:a16="http://schemas.microsoft.com/office/drawing/2014/main" id="{E6A97029-D5DB-205C-CE70-9BE2AEE367E3}"/>
              </a:ext>
            </a:extLst>
          </p:cNvPr>
          <p:cNvSpPr txBox="1"/>
          <p:nvPr/>
        </p:nvSpPr>
        <p:spPr>
          <a:xfrm>
            <a:off x="161364" y="1036802"/>
            <a:ext cx="9941860" cy="3754874"/>
          </a:xfrm>
          <a:prstGeom prst="rect">
            <a:avLst/>
          </a:prstGeom>
          <a:noFill/>
        </p:spPr>
        <p:txBody>
          <a:bodyPr wrap="square">
            <a:spAutoFit/>
          </a:bodyPr>
          <a:lstStyle/>
          <a:p>
            <a:pPr marL="457200" algn="just"/>
            <a:r>
              <a:rPr lang="en-US" sz="2000" kern="50" dirty="0">
                <a:effectLst/>
                <a:latin typeface="Times New Roman" panose="02020603050405020304" pitchFamily="18" charset="0"/>
                <a:ea typeface="Times New Roman" panose="02020603050405020304" pitchFamily="18" charset="0"/>
              </a:rPr>
              <a:t>1.</a:t>
            </a:r>
            <a:r>
              <a:rPr lang="en-US" sz="2000" kern="50" dirty="0">
                <a:solidFill>
                  <a:srgbClr val="24292F"/>
                </a:solidFill>
                <a:effectLst/>
                <a:latin typeface="Times New Roman" panose="02020603050405020304" pitchFamily="18" charset="0"/>
                <a:ea typeface="Lucida Sans Unicode" panose="020B0602030504020204" pitchFamily="34" charset="0"/>
              </a:rPr>
              <a:t> The goal of this project is to build a website that mimic the appearances and also some of the basic functionalities of a popular music-streaming platform.</a:t>
            </a:r>
            <a:endParaRPr lang="en-IN" sz="2000" kern="50" dirty="0">
              <a:effectLst/>
              <a:latin typeface="Times New Roman" panose="02020603050405020304" pitchFamily="18" charset="0"/>
              <a:ea typeface="Lucida Sans Unicode" panose="020B0602030504020204" pitchFamily="34" charset="0"/>
            </a:endParaRPr>
          </a:p>
          <a:p>
            <a:pPr marL="457200" algn="just"/>
            <a:r>
              <a:rPr lang="en-US" sz="2000" kern="50" dirty="0">
                <a:effectLst/>
                <a:latin typeface="Times New Roman" panose="02020603050405020304" pitchFamily="18" charset="0"/>
                <a:ea typeface="Times New Roman" panose="02020603050405020304" pitchFamily="18" charset="0"/>
              </a:rPr>
              <a:t>2.</a:t>
            </a:r>
            <a:r>
              <a:rPr lang="en-US" sz="2000" kern="50" dirty="0">
                <a:solidFill>
                  <a:srgbClr val="202124"/>
                </a:solidFill>
                <a:effectLst/>
                <a:latin typeface="Times New Roman" panose="02020603050405020304" pitchFamily="18" charset="0"/>
                <a:ea typeface="Lucida Sans Unicode" panose="020B0602030504020204" pitchFamily="34" charset="0"/>
              </a:rPr>
              <a:t> A Spotify clone website is a music streaming website which provide a free platform to listen music without downloading it.</a:t>
            </a:r>
          </a:p>
          <a:p>
            <a:pPr marL="457200" algn="just"/>
            <a:endParaRPr lang="en-US" sz="2000" kern="50" dirty="0">
              <a:solidFill>
                <a:srgbClr val="202124"/>
              </a:solidFill>
              <a:latin typeface="Times New Roman" panose="02020603050405020304" pitchFamily="18" charset="0"/>
              <a:ea typeface="Lucida Sans Unicode" panose="020B0602030504020204" pitchFamily="34" charset="0"/>
            </a:endParaRPr>
          </a:p>
          <a:p>
            <a:pPr marL="457200" algn="just"/>
            <a:endParaRPr lang="en-US" sz="2000" kern="50" dirty="0">
              <a:solidFill>
                <a:srgbClr val="202124"/>
              </a:solidFill>
              <a:effectLst/>
              <a:latin typeface="Times New Roman" panose="02020603050405020304" pitchFamily="18" charset="0"/>
              <a:ea typeface="Lucida Sans Unicode" panose="020B0602030504020204" pitchFamily="34" charset="0"/>
            </a:endParaRPr>
          </a:p>
          <a:p>
            <a:pPr marL="742950" indent="-285750" algn="just">
              <a:buFont typeface="Arial" panose="020B0604020202020204" pitchFamily="34" charset="0"/>
              <a:buChar char="•"/>
            </a:pPr>
            <a:r>
              <a:rPr lang="en-US" sz="2000" kern="50" dirty="0">
                <a:solidFill>
                  <a:srgbClr val="24292F"/>
                </a:solidFill>
                <a:effectLst/>
                <a:latin typeface="Times New Roman" panose="02020603050405020304" pitchFamily="18" charset="0"/>
                <a:ea typeface="Lucida Sans Unicode" panose="020B0602030504020204" pitchFamily="34" charset="0"/>
              </a:rPr>
              <a:t>Music has now become an integral part of everyone’s life today. Specifically, the young generation today aspire to have music on demands wherever they wander.</a:t>
            </a:r>
            <a:endParaRPr lang="en-IN" sz="2000" kern="50" dirty="0">
              <a:effectLst/>
              <a:latin typeface="Times New Roman" panose="02020603050405020304" pitchFamily="18" charset="0"/>
              <a:ea typeface="Lucida Sans Unicode" panose="020B0602030504020204" pitchFamily="34" charset="0"/>
            </a:endParaRPr>
          </a:p>
          <a:p>
            <a:pPr marL="742950" indent="-285750" algn="just">
              <a:buFont typeface="Arial" panose="020B0604020202020204" pitchFamily="34" charset="0"/>
              <a:buChar char="•"/>
            </a:pPr>
            <a:r>
              <a:rPr lang="en-US" sz="2000" kern="50" dirty="0">
                <a:solidFill>
                  <a:srgbClr val="24292F"/>
                </a:solidFill>
                <a:effectLst/>
                <a:latin typeface="Times New Roman" panose="02020603050405020304" pitchFamily="18" charset="0"/>
                <a:ea typeface="Lucida Sans Unicode" panose="020B0602030504020204" pitchFamily="34" charset="0"/>
              </a:rPr>
              <a:t>Their thirst is rested upon offline streaming and sharing websites that gives them with a pool of new and old songs, albums, playlist and lot more.</a:t>
            </a:r>
            <a:endParaRPr lang="en-IN" sz="2000" kern="50" dirty="0">
              <a:effectLst/>
              <a:latin typeface="Times New Roman" panose="02020603050405020304" pitchFamily="18" charset="0"/>
              <a:ea typeface="Lucida Sans Unicode" panose="020B0602030504020204" pitchFamily="34" charset="0"/>
            </a:endParaRPr>
          </a:p>
          <a:p>
            <a:pPr marL="457200" algn="just"/>
            <a:r>
              <a:rPr lang="en-US" sz="2000" kern="50" dirty="0">
                <a:effectLst/>
                <a:latin typeface="Times New Roman" panose="02020603050405020304" pitchFamily="18" charset="0"/>
                <a:ea typeface="Times New Roman" panose="02020603050405020304" pitchFamily="18" charset="0"/>
              </a:rPr>
              <a:t> </a:t>
            </a:r>
            <a:endParaRPr lang="en-IN" sz="2000" kern="50" dirty="0">
              <a:effectLst/>
              <a:latin typeface="Times New Roman" panose="02020603050405020304" pitchFamily="18" charset="0"/>
              <a:ea typeface="Lucida Sans Unicode" panose="020B0602030504020204" pitchFamily="34" charset="0"/>
            </a:endParaRPr>
          </a:p>
          <a:p>
            <a:pPr marL="457200" algn="just"/>
            <a:endParaRPr lang="en-IN" sz="1800" kern="50" dirty="0">
              <a:effectLst/>
              <a:latin typeface="Times New Roman" panose="02020603050405020304" pitchFamily="18" charset="0"/>
              <a:ea typeface="Lucida Sans Unicode" panose="020B0602030504020204" pitchFamily="34" charset="0"/>
            </a:endParaRPr>
          </a:p>
        </p:txBody>
      </p:sp>
      <p:pic>
        <p:nvPicPr>
          <p:cNvPr id="2050" name="Picture 2" descr="100+ Music Pictures [HQ] | Download Free Images on Unsplash">
            <a:extLst>
              <a:ext uri="{FF2B5EF4-FFF2-40B4-BE49-F238E27FC236}">
                <a16:creationId xmlns:a16="http://schemas.microsoft.com/office/drawing/2014/main" id="{8487D10B-0F98-B939-DEFB-7F295AC492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06352" y="4467077"/>
            <a:ext cx="6185648" cy="20219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40228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DC1620B-510B-F840-6012-A279AA387DC0}"/>
              </a:ext>
            </a:extLst>
          </p:cNvPr>
          <p:cNvSpPr txBox="1"/>
          <p:nvPr/>
        </p:nvSpPr>
        <p:spPr>
          <a:xfrm>
            <a:off x="636493" y="320532"/>
            <a:ext cx="10793507" cy="6678751"/>
          </a:xfrm>
          <a:prstGeom prst="rect">
            <a:avLst/>
          </a:prstGeom>
          <a:noFill/>
        </p:spPr>
        <p:txBody>
          <a:bodyPr wrap="square">
            <a:spAutoFit/>
          </a:bodyPr>
          <a:lstStyle/>
          <a:p>
            <a:pPr marL="342900" lvl="0" indent="-342900" algn="just">
              <a:buFont typeface="Symbol" panose="05050102010706020507" pitchFamily="18" charset="2"/>
              <a:buChar char=""/>
            </a:pPr>
            <a:r>
              <a:rPr lang="en-US" sz="2800" b="1" kern="50" dirty="0">
                <a:effectLst/>
                <a:latin typeface="Times New Roman" panose="02020603050405020304" pitchFamily="18" charset="0"/>
                <a:ea typeface="Times New Roman" panose="02020603050405020304" pitchFamily="18" charset="0"/>
              </a:rPr>
              <a:t>Which Reengineering Concepted Incepted:</a:t>
            </a:r>
          </a:p>
          <a:p>
            <a:pPr lvl="0" algn="just"/>
            <a:endParaRPr lang="en-IN" sz="2800" kern="50" dirty="0">
              <a:effectLst/>
              <a:latin typeface="Times New Roman" panose="02020603050405020304" pitchFamily="18" charset="0"/>
              <a:ea typeface="Lucida Sans Unicode" panose="020B0602030504020204" pitchFamily="34" charset="0"/>
            </a:endParaRPr>
          </a:p>
          <a:p>
            <a:pPr marL="457200" algn="just"/>
            <a:r>
              <a:rPr lang="en-US" sz="2400" kern="50" dirty="0">
                <a:effectLst/>
                <a:latin typeface="Times New Roman" panose="02020603050405020304" pitchFamily="18" charset="0"/>
                <a:ea typeface="Times New Roman" panose="02020603050405020304" pitchFamily="18" charset="0"/>
              </a:rPr>
              <a:t>Spotify Clone provides offline platform for users to listen the Music. In main Spotify application user will need to pay for some songs or they have to use internet facility to listen the song. But in the case of Spotify clone user will able to enjoy a music without any payment i.e., Spotify clone will give a free software platform for all users.</a:t>
            </a:r>
          </a:p>
          <a:p>
            <a:pPr marL="457200" algn="just"/>
            <a:r>
              <a:rPr lang="en-US" sz="2400" kern="50" dirty="0">
                <a:effectLst/>
                <a:latin typeface="Times New Roman" panose="02020603050405020304" pitchFamily="18" charset="0"/>
                <a:ea typeface="Times New Roman" panose="02020603050405020304" pitchFamily="18" charset="0"/>
              </a:rPr>
              <a:t>Some music player only available in online mode. Spotify clone will provide the offline platforms for users. </a:t>
            </a:r>
            <a:r>
              <a:rPr lang="en-US" sz="2400" kern="50" dirty="0">
                <a:solidFill>
                  <a:srgbClr val="000000"/>
                </a:solidFill>
                <a:effectLst/>
                <a:latin typeface="Times New Roman" panose="02020603050405020304" pitchFamily="18" charset="0"/>
                <a:ea typeface="Lucida Sans Unicode" panose="020B0602030504020204" pitchFamily="34" charset="0"/>
              </a:rPr>
              <a:t>If we connect the Spotify to your Facebook account, then your friends and family will able to see what you’re listening to and you would also be able to share your favorite songs with them. Spotify clone will take care of your tastes, helping you find new music and seamlessly arrange your favorite music so that society will able to enjoy their favorite music without any interruptions.</a:t>
            </a:r>
            <a:endParaRPr lang="en-IN" sz="2400" kern="50" dirty="0">
              <a:effectLst/>
              <a:latin typeface="Times New Roman" panose="02020603050405020304" pitchFamily="18" charset="0"/>
              <a:ea typeface="Lucida Sans Unicode" panose="020B0602030504020204" pitchFamily="34" charset="0"/>
            </a:endParaRPr>
          </a:p>
          <a:p>
            <a:pPr marL="457200" algn="just"/>
            <a:r>
              <a:rPr lang="en-US" sz="2800" kern="50" dirty="0">
                <a:effectLst/>
                <a:latin typeface="Times New Roman" panose="02020603050405020304" pitchFamily="18" charset="0"/>
                <a:ea typeface="Times New Roman" panose="02020603050405020304" pitchFamily="18" charset="0"/>
              </a:rPr>
              <a:t> </a:t>
            </a:r>
            <a:endParaRPr lang="en-IN" sz="2800" kern="50" dirty="0">
              <a:effectLst/>
              <a:latin typeface="Times New Roman" panose="02020603050405020304" pitchFamily="18" charset="0"/>
              <a:ea typeface="Lucida Sans Unicode" panose="020B0602030504020204" pitchFamily="34" charset="0"/>
            </a:endParaRPr>
          </a:p>
          <a:p>
            <a:pPr marL="457200" algn="just"/>
            <a:endParaRPr lang="en-IN" sz="2800" kern="50" dirty="0">
              <a:effectLst/>
              <a:latin typeface="Times New Roman" panose="02020603050405020304" pitchFamily="18" charset="0"/>
              <a:ea typeface="Lucida Sans Unicode" panose="020B0602030504020204" pitchFamily="34" charset="0"/>
            </a:endParaRPr>
          </a:p>
          <a:p>
            <a:pPr marL="457200" algn="just"/>
            <a:r>
              <a:rPr lang="en-US" sz="2800" kern="50" dirty="0">
                <a:effectLst/>
                <a:latin typeface="Times New Roman" panose="02020603050405020304" pitchFamily="18" charset="0"/>
                <a:ea typeface="Times New Roman" panose="02020603050405020304" pitchFamily="18" charset="0"/>
              </a:rPr>
              <a:t> </a:t>
            </a:r>
            <a:endParaRPr lang="en-IN" sz="2800" kern="50" dirty="0">
              <a:effectLst/>
              <a:latin typeface="Times New Roman" panose="02020603050405020304" pitchFamily="18" charset="0"/>
              <a:ea typeface="Lucida Sans Unicode" panose="020B0602030504020204" pitchFamily="34" charset="0"/>
            </a:endParaRPr>
          </a:p>
        </p:txBody>
      </p:sp>
    </p:spTree>
    <p:extLst>
      <p:ext uri="{BB962C8B-B14F-4D97-AF65-F5344CB8AC3E}">
        <p14:creationId xmlns:p14="http://schemas.microsoft.com/office/powerpoint/2010/main" val="30391443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524BB-8D2E-E484-E6DE-F87F8D5AA5EA}"/>
              </a:ext>
            </a:extLst>
          </p:cNvPr>
          <p:cNvSpPr>
            <a:spLocks noGrp="1"/>
          </p:cNvSpPr>
          <p:nvPr>
            <p:ph type="title"/>
          </p:nvPr>
        </p:nvSpPr>
        <p:spPr/>
        <p:txBody>
          <a:bodyPr/>
          <a:lstStyle/>
          <a:p>
            <a:r>
              <a:rPr lang="en-IN" dirty="0"/>
              <a:t>FLOWCHART</a:t>
            </a:r>
          </a:p>
        </p:txBody>
      </p:sp>
      <p:pic>
        <p:nvPicPr>
          <p:cNvPr id="6" name="Content Placeholder 5">
            <a:extLst>
              <a:ext uri="{FF2B5EF4-FFF2-40B4-BE49-F238E27FC236}">
                <a16:creationId xmlns:a16="http://schemas.microsoft.com/office/drawing/2014/main" id="{2C8AD37A-5522-D485-1F49-88A33FDC3C7B}"/>
              </a:ext>
            </a:extLst>
          </p:cNvPr>
          <p:cNvPicPr>
            <a:picLocks noGrp="1" noChangeAspect="1"/>
          </p:cNvPicPr>
          <p:nvPr>
            <p:ph idx="1"/>
          </p:nvPr>
        </p:nvPicPr>
        <p:blipFill>
          <a:blip r:embed="rId2"/>
          <a:stretch>
            <a:fillRect/>
          </a:stretch>
        </p:blipFill>
        <p:spPr>
          <a:xfrm>
            <a:off x="5316072" y="650672"/>
            <a:ext cx="5844988" cy="5194315"/>
          </a:xfrm>
        </p:spPr>
      </p:pic>
      <p:sp>
        <p:nvSpPr>
          <p:cNvPr id="4" name="Text Placeholder 3">
            <a:extLst>
              <a:ext uri="{FF2B5EF4-FFF2-40B4-BE49-F238E27FC236}">
                <a16:creationId xmlns:a16="http://schemas.microsoft.com/office/drawing/2014/main" id="{255610F7-1071-3A3D-17CC-2BAE76A6F6EA}"/>
              </a:ext>
            </a:extLst>
          </p:cNvPr>
          <p:cNvSpPr>
            <a:spLocks noGrp="1"/>
          </p:cNvSpPr>
          <p:nvPr>
            <p:ph type="body" sz="half" idx="2"/>
          </p:nvPr>
        </p:nvSpPr>
        <p:spPr/>
        <p:txBody>
          <a:bodyPr/>
          <a:lstStyle/>
          <a:p>
            <a:r>
              <a:rPr lang="en-IN" sz="2000" dirty="0"/>
              <a:t>A) Method flowchart:</a:t>
            </a:r>
          </a:p>
        </p:txBody>
      </p:sp>
    </p:spTree>
    <p:extLst>
      <p:ext uri="{BB962C8B-B14F-4D97-AF65-F5344CB8AC3E}">
        <p14:creationId xmlns:p14="http://schemas.microsoft.com/office/powerpoint/2010/main" val="35595379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601832-535B-8DB5-80E0-E03908E4B0D9}"/>
              </a:ext>
            </a:extLst>
          </p:cNvPr>
          <p:cNvSpPr>
            <a:spLocks noGrp="1"/>
          </p:cNvSpPr>
          <p:nvPr>
            <p:ph type="title"/>
          </p:nvPr>
        </p:nvSpPr>
        <p:spPr/>
        <p:txBody>
          <a:bodyPr/>
          <a:lstStyle/>
          <a:p>
            <a:r>
              <a:rPr lang="en-IN" dirty="0"/>
              <a:t>FLOWCHART</a:t>
            </a:r>
          </a:p>
        </p:txBody>
      </p:sp>
      <p:pic>
        <p:nvPicPr>
          <p:cNvPr id="6" name="Content Placeholder 5">
            <a:extLst>
              <a:ext uri="{FF2B5EF4-FFF2-40B4-BE49-F238E27FC236}">
                <a16:creationId xmlns:a16="http://schemas.microsoft.com/office/drawing/2014/main" id="{33FAF08B-48F0-752C-F91C-3DF7703EBE2A}"/>
              </a:ext>
            </a:extLst>
          </p:cNvPr>
          <p:cNvPicPr>
            <a:picLocks noGrp="1" noChangeAspect="1"/>
          </p:cNvPicPr>
          <p:nvPr>
            <p:ph idx="1"/>
          </p:nvPr>
        </p:nvPicPr>
        <p:blipFill>
          <a:blip r:embed="rId2"/>
          <a:stretch>
            <a:fillRect/>
          </a:stretch>
        </p:blipFill>
        <p:spPr>
          <a:xfrm>
            <a:off x="5262282" y="1173757"/>
            <a:ext cx="6286252" cy="5011889"/>
          </a:xfrm>
        </p:spPr>
      </p:pic>
      <p:sp>
        <p:nvSpPr>
          <p:cNvPr id="4" name="Text Placeholder 3">
            <a:extLst>
              <a:ext uri="{FF2B5EF4-FFF2-40B4-BE49-F238E27FC236}">
                <a16:creationId xmlns:a16="http://schemas.microsoft.com/office/drawing/2014/main" id="{08C39102-2AEF-831F-8DEE-503EA8C346B2}"/>
              </a:ext>
            </a:extLst>
          </p:cNvPr>
          <p:cNvSpPr>
            <a:spLocks noGrp="1"/>
          </p:cNvSpPr>
          <p:nvPr>
            <p:ph type="body" sz="half" idx="2"/>
          </p:nvPr>
        </p:nvSpPr>
        <p:spPr/>
        <p:txBody>
          <a:bodyPr/>
          <a:lstStyle/>
          <a:p>
            <a:r>
              <a:rPr lang="en-IN" sz="2000" dirty="0"/>
              <a:t>B)</a:t>
            </a:r>
            <a:r>
              <a:rPr lang="en-US" sz="2000" kern="50" dirty="0">
                <a:effectLst/>
                <a:latin typeface="Times New Roman" panose="02020603050405020304" pitchFamily="18" charset="0"/>
                <a:ea typeface="Times New Roman" panose="02020603050405020304" pitchFamily="18" charset="0"/>
              </a:rPr>
              <a:t> Display Flowchart:</a:t>
            </a:r>
            <a:endParaRPr lang="en-IN" sz="2000" kern="50" dirty="0">
              <a:effectLst/>
              <a:latin typeface="Times New Roman" panose="02020603050405020304" pitchFamily="18" charset="0"/>
              <a:ea typeface="Lucida Sans Unicode" panose="020B0602030504020204" pitchFamily="34" charset="0"/>
            </a:endParaRPr>
          </a:p>
          <a:p>
            <a:endParaRPr lang="en-IN" dirty="0"/>
          </a:p>
        </p:txBody>
      </p:sp>
    </p:spTree>
    <p:extLst>
      <p:ext uri="{BB962C8B-B14F-4D97-AF65-F5344CB8AC3E}">
        <p14:creationId xmlns:p14="http://schemas.microsoft.com/office/powerpoint/2010/main" val="6795397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40F631A-4CD8-7E89-65AB-6669D9990B76}"/>
              </a:ext>
            </a:extLst>
          </p:cNvPr>
          <p:cNvPicPr>
            <a:picLocks noChangeAspect="1"/>
          </p:cNvPicPr>
          <p:nvPr/>
        </p:nvPicPr>
        <p:blipFill>
          <a:blip r:embed="rId2"/>
          <a:stretch>
            <a:fillRect/>
          </a:stretch>
        </p:blipFill>
        <p:spPr>
          <a:xfrm>
            <a:off x="519952" y="62753"/>
            <a:ext cx="11241741" cy="6219832"/>
          </a:xfrm>
          <a:prstGeom prst="rect">
            <a:avLst/>
          </a:prstGeom>
        </p:spPr>
      </p:pic>
    </p:spTree>
    <p:extLst>
      <p:ext uri="{BB962C8B-B14F-4D97-AF65-F5344CB8AC3E}">
        <p14:creationId xmlns:p14="http://schemas.microsoft.com/office/powerpoint/2010/main" val="2992380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17CB2F4-0706-1605-FFC2-02DED7AD0587}"/>
              </a:ext>
            </a:extLst>
          </p:cNvPr>
          <p:cNvPicPr>
            <a:picLocks noChangeAspect="1"/>
          </p:cNvPicPr>
          <p:nvPr/>
        </p:nvPicPr>
        <p:blipFill>
          <a:blip r:embed="rId2"/>
          <a:stretch>
            <a:fillRect/>
          </a:stretch>
        </p:blipFill>
        <p:spPr>
          <a:xfrm>
            <a:off x="645459" y="394447"/>
            <a:ext cx="10784541" cy="5719482"/>
          </a:xfrm>
          <a:prstGeom prst="rect">
            <a:avLst/>
          </a:prstGeom>
        </p:spPr>
      </p:pic>
    </p:spTree>
    <p:extLst>
      <p:ext uri="{BB962C8B-B14F-4D97-AF65-F5344CB8AC3E}">
        <p14:creationId xmlns:p14="http://schemas.microsoft.com/office/powerpoint/2010/main" val="39432460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9A4833E-9DC6-E632-9AD4-030D8BD5728F}"/>
              </a:ext>
            </a:extLst>
          </p:cNvPr>
          <p:cNvPicPr>
            <a:picLocks noChangeAspect="1"/>
          </p:cNvPicPr>
          <p:nvPr/>
        </p:nvPicPr>
        <p:blipFill>
          <a:blip r:embed="rId2"/>
          <a:stretch>
            <a:fillRect/>
          </a:stretch>
        </p:blipFill>
        <p:spPr>
          <a:xfrm>
            <a:off x="0" y="1673"/>
            <a:ext cx="12192000" cy="6854653"/>
          </a:xfrm>
          <a:prstGeom prst="rect">
            <a:avLst/>
          </a:prstGeom>
        </p:spPr>
      </p:pic>
    </p:spTree>
    <p:extLst>
      <p:ext uri="{BB962C8B-B14F-4D97-AF65-F5344CB8AC3E}">
        <p14:creationId xmlns:p14="http://schemas.microsoft.com/office/powerpoint/2010/main" val="645507126"/>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2.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3932EF5-314F-409E-8020-FEE5FA0795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03EEFF0-FB57-4CB4-8BFC-DF397689E2ED}">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AA3F7EDC-E5B4-4BBC-9D2A-CBE6D46C37A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{FCE916AA-2F71-4C4E-8A74-595F55E7876C}tf22712842_win32</Template>
  <TotalTime>2409</TotalTime>
  <Words>350</Words>
  <Application>Microsoft Office PowerPoint</Application>
  <PresentationFormat>Widescreen</PresentationFormat>
  <Paragraphs>42</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Bookman Old Style</vt:lpstr>
      <vt:lpstr>Calibri</vt:lpstr>
      <vt:lpstr>Franklin Gothic Book</vt:lpstr>
      <vt:lpstr>Symbol</vt:lpstr>
      <vt:lpstr>Times New Roman</vt:lpstr>
      <vt:lpstr>1_RetrospectVTI</vt:lpstr>
      <vt:lpstr>Development of SPOTIFY CLONE</vt:lpstr>
      <vt:lpstr>SPOTIFY CLONE</vt:lpstr>
      <vt:lpstr>PowerPoint Presentation</vt:lpstr>
      <vt:lpstr>PowerPoint Presentation</vt:lpstr>
      <vt:lpstr>FLOWCHART</vt:lpstr>
      <vt:lpstr>FLOWCHART</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Development of SPOTIFY CLONE</dc:title>
  <dc:creator>shrutipingale0709@outlook.com</dc:creator>
  <cp:lastModifiedBy>shrutipingale0709@outlook.com</cp:lastModifiedBy>
  <cp:revision>4</cp:revision>
  <dcterms:created xsi:type="dcterms:W3CDTF">2022-09-26T09:22:19Z</dcterms:created>
  <dcterms:modified xsi:type="dcterms:W3CDTF">2022-09-29T17:08:28Z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