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73" r:id="rId6"/>
    <p:sldId id="374" r:id="rId7"/>
    <p:sldId id="376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Bell MT" panose="02020503060305020303" pitchFamily="18" charset="0"/>
              </a:rPr>
              <a:t>Term Project – Final Submission</a:t>
            </a:r>
            <a:br>
              <a:rPr lang="en-US" sz="28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Bell MT" panose="02020503060305020303" pitchFamily="18" charset="0"/>
              </a:rPr>
              <a:t>AI - Spring 2022.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0"/>
            <a:ext cx="3581400" cy="2081213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  <a:t>Bhargavi </a:t>
            </a:r>
            <a:r>
              <a:rPr lang="en-US" sz="1800" dirty="0" err="1">
                <a:solidFill>
                  <a:schemeClr val="tx1"/>
                </a:solidFill>
                <a:latin typeface="Bell MT" panose="02020503060305020303" pitchFamily="18" charset="0"/>
              </a:rPr>
              <a:t>Gottumukkula</a:t>
            </a:r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  <a:t>Hemant Rajpal.</a:t>
            </a:r>
          </a:p>
          <a:p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  <a:t>Sruthi Sunderrajan.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B161601-DE97-4A05-B216-01C33EFB07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213825-1476-411B-B7BA-0384DEF03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b="1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Q-tables</a:t>
            </a:r>
            <a:endParaRPr lang="en-IN" sz="3600" dirty="0">
              <a:latin typeface="Bell MT" panose="020205030603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F02B4D-8BDC-424B-8E76-197F53F19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A Q-table is a look up table for storing values representing future rewards our agent can expect for a certain action in a certain state. 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When our agent is on a specific state, Q tables will that the agent that some actions can lead to higher rewards than the other.</a:t>
            </a:r>
          </a:p>
          <a:p>
            <a:pPr marL="274320" rtl="0">
              <a:spcBef>
                <a:spcPts val="5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- It is kind of a cheat sheet that tells our agent the best actions available.</a:t>
            </a:r>
            <a:endParaRPr lang="en-US" sz="2400" b="0" dirty="0">
              <a:effectLst/>
              <a:latin typeface="Bell MT" panose="02020503060305020303" pitchFamily="18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 The higher the Q value, the greater the reward agent can get after taking that action.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As our agent explores, it will update the Q-table with the Q-values it finds.</a:t>
            </a:r>
          </a:p>
          <a:p>
            <a:endParaRPr lang="en-I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0AE8A-86C1-4977-83DE-BDDB024B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91AAA-D7A3-4BAC-9FD5-302198A1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74BC2-2E7C-445C-B5FF-5F245014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578B76-F736-474A-98B8-6254DDEAEC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E6881-EE9D-4834-A51F-2DF336249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The next question that comes to mind is how but how will the agent compute the Q values after every action?</a:t>
            </a:r>
            <a:endParaRPr lang="en-IN" sz="3200" dirty="0">
              <a:latin typeface="Bell MT" panose="020205030603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F17D56-C31D-42B9-993E-A7FCE5D28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3579471"/>
            <a:ext cx="9144000" cy="1756460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This can be answered using the concept of Q learning algorithm.</a:t>
            </a:r>
            <a:endParaRPr lang="en-US" b="0" dirty="0">
              <a:effectLst/>
              <a:latin typeface="Bell MT" panose="02020503060305020303" pitchFamily="18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6F4C0-98E2-4646-BBDC-81849FF7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65A07-E2C4-497C-B43F-899A996C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3D9EB-10D5-47DF-884C-8B4FB76B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4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26BB9-1807-48FF-9A99-DCD596D9B6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11" y="0"/>
            <a:ext cx="121920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E811E-3CCB-4ECD-A025-31B877B6A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Q Learning Algorithm</a:t>
            </a:r>
            <a:br>
              <a:rPr lang="en-IN" sz="2800" b="0" dirty="0">
                <a:effectLst/>
              </a:rPr>
            </a:br>
            <a:br>
              <a:rPr lang="en-IN" sz="2800" dirty="0"/>
            </a:br>
            <a:endParaRPr lang="en-IN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8D7791-895C-4B31-8471-FAA98A677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6" y="2057400"/>
            <a:ext cx="7638473" cy="2588491"/>
          </a:xfrm>
        </p:spPr>
        <p:txBody>
          <a:bodyPr/>
          <a:lstStyle/>
          <a:p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The Q-learning algorithm would help our agent update the current Q-value with its observations after taking an action i.e., increase Q if it encountered a positive reward or decrease Q if it encountered a negative one.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The 'a' term refers to all the possible actions available for that state.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Learning rate (α): how easily the agent should accept new information over previously learnt information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Discount factor (γ): how much the agent should take into consideration the rewards it could receive in the future versus its immediate reward</a:t>
            </a:r>
          </a:p>
          <a:p>
            <a:endParaRPr lang="en-I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41631-5DC6-481E-ACE7-1E7BBC36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0BC21-BEFD-40D9-8649-E8CB152F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7E4D7-68E3-4CCD-BF5E-6BB234AF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29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D7DFAF4-BB0C-432C-AA92-D32DFF90DD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67138F-6B14-42D7-8B49-CB4323247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200" b="1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Exploration- Exploitation strategy</a:t>
            </a:r>
            <a:br>
              <a:rPr lang="en-IN" sz="3200" b="0" dirty="0">
                <a:effectLst/>
                <a:latin typeface="Bell MT" panose="02020503060305020303" pitchFamily="18" charset="0"/>
              </a:rPr>
            </a:br>
            <a:br>
              <a:rPr lang="en-IN" sz="3200" dirty="0"/>
            </a:br>
            <a:endParaRPr lang="en-IN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8CE7F4E-90B1-4F27-9ECA-D78043BCB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62" y="2057400"/>
            <a:ext cx="10536163" cy="4262438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We can let our agent explore to update our Q-table using the Q-learning algorithm. As our agent learns more about the environment, we can let it use this knowledge to take more optimal actions and converge faster - known as exploitation.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During exploitation, our agent will look at its Q-table and select the action with the highest Q-value (instead of a random action). </a:t>
            </a:r>
          </a:p>
          <a:p>
            <a:r>
              <a:rPr lang="en-US" sz="28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Over time, our agent will explore less, and start exploiting what it knows instead.</a:t>
            </a:r>
            <a:br>
              <a:rPr lang="en-US" sz="28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</a:br>
            <a:endParaRPr lang="en-IN" sz="2800" dirty="0">
              <a:latin typeface="Bell MT" panose="02020503060305020303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D02F-E9F5-46B7-9439-FE484CF0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EDAD2-A11D-4E09-B8B2-97C02EEB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A5DB-9B02-4324-90CA-21C65148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9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812807F-2033-4829-8846-FBCFDD9CE9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E1B35-BD42-4BC5-9108-6A4967CF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000" b="1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Conclusion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9A3469-1C64-4692-91AC-0C79426A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839" y="2999574"/>
            <a:ext cx="10185786" cy="1982624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We trained an agent which can pick-up passenger and drop them off at destination in the least number of moves.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This task is accomplished optimally using the concept of reinforcement learning (Q learning).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4F63-19DA-46EE-A121-AFAB1828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4AFB-A754-4F03-AA8D-28F4AF2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422CF-202C-42C4-A3AC-5617FA7E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Solving Open-AI </a:t>
            </a:r>
            <a:b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Gym Taxi Using </a:t>
            </a:r>
            <a:b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Machine Learning.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47" y="4072044"/>
            <a:ext cx="5787340" cy="14722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Series of Environments, Wrappers &amp;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28F0235-7A6D-4F84-99A6-084B6D7B68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91342-4A7B-4F75-8320-78FC481D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79808" cy="2803022"/>
          </a:xfrm>
        </p:spPr>
        <p:txBody>
          <a:bodyPr/>
          <a:lstStyle/>
          <a:p>
            <a:b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What is Taxi Environment ?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B0145C9-9D33-435A-B528-001E06BC9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792" y="2803021"/>
            <a:ext cx="11712091" cy="3343779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Bell MT" panose="02020503060305020303" pitchFamily="18" charset="0"/>
              </a:rPr>
              <a:t>Taxi is one of many environments available on </a:t>
            </a:r>
            <a:r>
              <a:rPr lang="en-US" sz="2800" dirty="0" err="1">
                <a:solidFill>
                  <a:schemeClr val="tx1"/>
                </a:solidFill>
                <a:latin typeface="Bell MT" panose="02020503060305020303" pitchFamily="18" charset="0"/>
              </a:rPr>
              <a:t>OpenAI</a:t>
            </a:r>
            <a:r>
              <a:rPr lang="en-US" sz="2800" dirty="0">
                <a:solidFill>
                  <a:schemeClr val="tx1"/>
                </a:solidFill>
                <a:latin typeface="Bell MT" panose="02020503060305020303" pitchFamily="18" charset="0"/>
              </a:rPr>
              <a:t> Gym. These environments are used to develop and benchmark reinforcement learning algorithms.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Bell MT" panose="02020503060305020303" pitchFamily="18" charset="0"/>
              </a:rPr>
              <a:t>The goal of Taxi is to pick-up passengers and drop them off at the destination in the least number of moves. In this project, we'll start with a taxi agent that takes actions randomly and train the agent to be a better taxi driver using reinforcement learning. Henceforth optimizing the path of travel.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81D91-9A4D-4D68-9792-797BE205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A1E40-FB50-404F-8B08-6B0C71C5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TERM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3CB9D-6A53-42C7-9170-91EA19E5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79F4786-2322-4F55-B999-B176F48CD9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9202" b="9202"/>
          <a:stretch/>
        </p:blipFill>
        <p:spPr>
          <a:xfrm>
            <a:off x="8568264" y="3890051"/>
            <a:ext cx="3522778" cy="25122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48439C-0D19-4D22-AB4D-D8BCD1E2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67616" cy="3278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Installing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OpenAi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and Gym-Taxi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8069AF-1CBC-4199-9876-23EA8C1EA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58" y="3278531"/>
            <a:ext cx="8858315" cy="225405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We will be using the 'Taxi-v3' environment for this project.  This was initially introduced as to illustrate some issues in hierarchical reinforcement learning. The four letters on the right side indicates the drop-off points and we would be </a:t>
            </a:r>
            <a:r>
              <a:rPr lang="en-IN" sz="2000" dirty="0" err="1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maneuvering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 over these locations.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- We need to install </a:t>
            </a:r>
            <a:r>
              <a:rPr lang="en-US" sz="2000" dirty="0" err="1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OpenAI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 Gym using the command: pip install gym or you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 can install it via </a:t>
            </a:r>
            <a:r>
              <a:rPr lang="en-US" sz="2000" dirty="0" err="1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Pycharm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 &gt; packages.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NumPy using the command: pip install </a:t>
            </a:r>
            <a:r>
              <a:rPr lang="en-US" sz="2000" dirty="0" err="1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numpy</a:t>
            </a:r>
            <a:endParaRPr lang="en-US" sz="2000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+mj-cs"/>
            </a:endParaRPr>
          </a:p>
          <a:p>
            <a:pPr marL="342900" indent="-342900">
              <a:buFontTx/>
              <a:buChar char="-"/>
            </a:pPr>
            <a:r>
              <a:rPr lang="en-IN" sz="14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http://localhost:8888/lab?token=cffa9e57f38dcf4565884cdb3f62e531ad0006a500b942e5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D02BE-FE0C-4669-863F-6245CC00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F0DF-6D63-427D-8C4C-E73744F7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TERM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5BD4-650F-4C11-9CEE-A22BFE28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6D9CD4-DD12-4717-8DB2-D902708A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318" y="1867666"/>
            <a:ext cx="1588263" cy="18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49297A-6B04-4A93-A729-3C17A645A5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192" y="-1"/>
            <a:ext cx="121920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EC78AA-EF6B-4013-99D7-CD97D2762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Random Agent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F2A242-D6F2-4F71-9BDB-71CBCEC45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666" y="1782618"/>
            <a:ext cx="10379959" cy="3645909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We'll start with an agent that doesn't learn at all. It will sample actions at random.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The first step is to give our agent an initial state of its environment.</a:t>
            </a:r>
          </a:p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- In this project, a state is defined as the current position of the taxi, pick-up   and drop-off locations and the passenger.</a:t>
            </a:r>
            <a:endParaRPr lang="en-IN" sz="2000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8EE9-B37E-49B0-BC9C-529A2CCD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17767-60A5-4DA2-9043-AEC06772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TERM PROJECT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7DD6-5036-4F7B-A70F-A90B138B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9D397-3D73-4F10-9CEF-769C0522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51" y="3278530"/>
            <a:ext cx="5288469" cy="22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E59C834-AA48-4D32-B616-E32372249D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BA2F-FEB7-4489-8BB0-F3F4727B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67616" cy="3278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Q-Learning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agent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E0F76A-7984-476E-87C4-C964626F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91" y="3512322"/>
            <a:ext cx="10493434" cy="263448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Q-learning algorithm is a reinforcement algorithm that tries find the best possible next action given its current state. </a:t>
            </a:r>
            <a:endParaRPr lang="en-US" sz="2000" b="0" dirty="0"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In order to maximize the reward, it decides which actions should it take, the actions can be up, down, left, right, pick-up or drop- off.</a:t>
            </a:r>
          </a:p>
          <a:p>
            <a:endParaRPr lang="en-US" sz="2000" b="0" i="0" u="none" strike="noStrike" dirty="0"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The 'Q' in Q-learning stands for quality  which means how valuable an action is.</a:t>
            </a:r>
            <a:endParaRPr lang="en-US" sz="2000" b="0" dirty="0"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CE4B5-D720-477D-9523-DAB25633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028D5-B08C-4BB7-9DDC-4F6E2830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08E8C-D304-423F-AFBC-8FEB179A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E59C834-AA48-4D32-B616-E32372249D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BA2F-FEB7-4489-8BB0-F3F4727B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67616" cy="3278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Taxi Reward System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E0F76A-7984-476E-87C4-C964626F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91" y="3512322"/>
            <a:ext cx="10493434" cy="263448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There are 4 locations labeled by different letters and the job is to pick up the passenger at one location and drop him off in another. 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We receive +20 points for a successful drop off and lose 1 point for every timestep it makes. 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There is also a 10 points penalty for any illegal pick-up and drop-off actions performed by the agent.</a:t>
            </a:r>
          </a:p>
          <a:p>
            <a:br>
              <a:rPr lang="en-US" sz="24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CE4B5-D720-477D-9523-DAB25633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028D5-B08C-4BB7-9DDC-4F6E2830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08E8C-D304-423F-AFBC-8FEB179A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2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EC04FF1-F8DF-4F2C-9D65-516AC82D7B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251" y="-83127"/>
            <a:ext cx="121920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9BD0E-9709-4CB8-AB30-A1711A5C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Now the next question that comes to mind is how but how will the agent know which action to take ?</a:t>
            </a:r>
            <a:br>
              <a:rPr lang="en-US" sz="3200" b="0" dirty="0">
                <a:effectLst/>
                <a:latin typeface="Bell MT" panose="02020503060305020303" pitchFamily="18" charset="0"/>
              </a:rPr>
            </a:br>
            <a:br>
              <a:rPr lang="en-US" sz="3200" dirty="0">
                <a:latin typeface="Bell MT" panose="02020503060305020303" pitchFamily="18" charset="0"/>
              </a:rPr>
            </a:br>
            <a:endParaRPr lang="en-IN" sz="3200" dirty="0">
              <a:latin typeface="Bell MT" panose="020205030603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56138C-CC50-46B0-BD1B-D681F5984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3683236"/>
            <a:ext cx="9144000" cy="957129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This can be answered using the concept of Exploration strategy.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DB29-DF47-4122-9D21-F16950CD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D226-48FD-44FF-B3E8-8EDEEEFF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2AFE-43F7-45E0-9E5B-CBCF0875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EA5833D-3B51-403E-9FAC-2725F3B328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5C371-E4BC-42A1-A210-48A66EE0A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67616" cy="3278531"/>
          </a:xfrm>
        </p:spPr>
        <p:txBody>
          <a:bodyPr/>
          <a:lstStyle/>
          <a:p>
            <a:r>
              <a:rPr lang="en-IN" sz="2800" b="1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Exploration</a:t>
            </a:r>
            <a:endParaRPr lang="en-IN" sz="2800" dirty="0">
              <a:latin typeface="Bell MT" panose="020205030603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A31DB-A815-4E00-BED9-2780C6C55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057400"/>
            <a:ext cx="9144000" cy="2890615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Our agent currently has no way of knowing which action will lead to what .This is where trial-and-error comes in .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We’ll make our agent take random actions, and observe what rewards it gets, this is the gist of what we call exploring.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After many iterations, our agent will have observed that certain sequences of actions lead to more rewards than others.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  <a:t>During this, our agent will need to keep track of which actions led to what rewards and to keep track of this, we use the concept of Q tables.</a:t>
            </a:r>
            <a:b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</a:br>
            <a:br>
              <a:rPr lang="en-US" sz="2400" b="0" i="0" u="none" strike="noStrike" dirty="0">
                <a:solidFill>
                  <a:srgbClr val="431C30"/>
                </a:solidFill>
                <a:effectLst/>
                <a:latin typeface="Bell MT" panose="02020503060305020303" pitchFamily="18" charset="0"/>
              </a:rPr>
            </a:br>
            <a:endParaRPr lang="en-US" sz="2400" b="0" i="0" u="none" strike="noStrike" dirty="0">
              <a:solidFill>
                <a:srgbClr val="431C30"/>
              </a:solidFill>
              <a:effectLst/>
              <a:latin typeface="Bell MT" panose="02020503060305020303" pitchFamily="18" charset="0"/>
            </a:endParaRPr>
          </a:p>
          <a:p>
            <a:endParaRPr lang="en-I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68EF-C398-402D-9516-8A83221B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5/4/2022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CAF8-D048-4D92-A9A7-CE9973D2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81F6-8DA5-443B-A6A9-3309B6ED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2490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1">
    <a:dk1>
      <a:sysClr val="windowText" lastClr="000000"/>
    </a:dk1>
    <a:lt1>
      <a:sysClr val="window" lastClr="FFFFFF"/>
    </a:lt1>
    <a:dk2>
      <a:srgbClr val="12154E"/>
    </a:dk2>
    <a:lt2>
      <a:srgbClr val="EEEEEE"/>
    </a:lt2>
    <a:accent1>
      <a:srgbClr val="FD8686"/>
    </a:accent1>
    <a:accent2>
      <a:srgbClr val="B495C2"/>
    </a:accent2>
    <a:accent3>
      <a:srgbClr val="8F99BB"/>
    </a:accent3>
    <a:accent4>
      <a:srgbClr val="A3A3C1"/>
    </a:accent4>
    <a:accent5>
      <a:srgbClr val="7162FE"/>
    </a:accent5>
    <a:accent6>
      <a:srgbClr val="1EBE9B"/>
    </a:accent6>
    <a:hlink>
      <a:srgbClr val="EF08F7"/>
    </a:hlink>
    <a:folHlink>
      <a:srgbClr val="8477F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981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Bell MT</vt:lpstr>
      <vt:lpstr>Calibri</vt:lpstr>
      <vt:lpstr>Posterama</vt:lpstr>
      <vt:lpstr>SineVTI</vt:lpstr>
      <vt:lpstr>Term Project – Final Submission AI - Spring 2022.</vt:lpstr>
      <vt:lpstr>Solving Open-AI  Gym Taxi Using  Machine Learning.</vt:lpstr>
      <vt:lpstr> What is Taxi Environment ?</vt:lpstr>
      <vt:lpstr>Installing OpenAi and Gym-Taxi</vt:lpstr>
      <vt:lpstr>Random Agent</vt:lpstr>
      <vt:lpstr>Q-Learning agent</vt:lpstr>
      <vt:lpstr>Taxi Reward System</vt:lpstr>
      <vt:lpstr>Now the next question that comes to mind is how but how will the agent know which action to take ?  </vt:lpstr>
      <vt:lpstr>Exploration</vt:lpstr>
      <vt:lpstr>Q-tables</vt:lpstr>
      <vt:lpstr>The next question that comes to mind is how but how will the agent compute the Q values after every action?</vt:lpstr>
      <vt:lpstr>Q Learning Algorithm  </vt:lpstr>
      <vt:lpstr>Exploration- Exploitation strategy 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– Proposal Submission AI - Spring 2022.</dc:title>
  <dc:creator>Sunderrajan, Sruthi</dc:creator>
  <cp:lastModifiedBy>Sunderrajan, Sruthi</cp:lastModifiedBy>
  <cp:revision>24</cp:revision>
  <dcterms:created xsi:type="dcterms:W3CDTF">2022-04-05T18:50:47Z</dcterms:created>
  <dcterms:modified xsi:type="dcterms:W3CDTF">2022-05-04T21:04:37Z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