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3" r:id="rId7"/>
    <p:sldId id="261"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998AE1-8858-4F6E-B6FE-3DC248EE4E63}" v="3934" dt="2022-11-09T21:16:06.784"/>
    <p1510:client id="{A42FF35E-9892-4A7D-ABC5-41E1628B8D46}" v="848" dt="2022-11-17T18:35:18.234"/>
    <p1510:client id="{DC5FBA81-1ACC-25B6-A68E-7AAC7609B7BB}" v="2" dt="2022-11-09T21:18:24.915"/>
    <p1510:client id="{E74D2CAC-63D4-ADDA-B8E1-496E026901F0}" v="220" dt="2022-11-17T18:47:05.3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11/17/2022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11/17/2022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C8620-C4A8-9492-2063-D73C853D231D}"/>
              </a:ext>
            </a:extLst>
          </p:cNvPr>
          <p:cNvSpPr>
            <a:spLocks noGrp="1"/>
          </p:cNvSpPr>
          <p:nvPr>
            <p:ph type="ctrTitle"/>
          </p:nvPr>
        </p:nvSpPr>
        <p:spPr>
          <a:xfrm>
            <a:off x="2895088" y="2835968"/>
            <a:ext cx="6272981" cy="965893"/>
          </a:xfrm>
        </p:spPr>
        <p:txBody>
          <a:bodyPr>
            <a:normAutofit/>
          </a:bodyPr>
          <a:lstStyle/>
          <a:p>
            <a:pPr algn="ctr"/>
            <a:r>
              <a:rPr lang="en-IN" dirty="0">
                <a:latin typeface="+mn-lt"/>
              </a:rPr>
              <a:t>PYTHON PROJECT</a:t>
            </a:r>
            <a:endParaRPr lang="en-US">
              <a:cs typeface="Calibri Light"/>
            </a:endParaRPr>
          </a:p>
        </p:txBody>
      </p:sp>
      <p:sp>
        <p:nvSpPr>
          <p:cNvPr id="3" name="Subtitle 2">
            <a:extLst>
              <a:ext uri="{FF2B5EF4-FFF2-40B4-BE49-F238E27FC236}">
                <a16:creationId xmlns:a16="http://schemas.microsoft.com/office/drawing/2014/main" id="{0A228CBC-5EF3-FAC4-D6C1-1F1550EF539D}"/>
              </a:ext>
            </a:extLst>
          </p:cNvPr>
          <p:cNvSpPr>
            <a:spLocks noGrp="1"/>
          </p:cNvSpPr>
          <p:nvPr>
            <p:ph type="subTitle" idx="1"/>
          </p:nvPr>
        </p:nvSpPr>
        <p:spPr>
          <a:xfrm>
            <a:off x="483284" y="4658742"/>
            <a:ext cx="4828149" cy="1502108"/>
          </a:xfrm>
        </p:spPr>
        <p:txBody>
          <a:bodyPr>
            <a:normAutofit lnSpcReduction="10000"/>
          </a:bodyPr>
          <a:lstStyle/>
          <a:p>
            <a:pPr algn="l"/>
            <a:r>
              <a:rPr lang="en-IN" sz="2400" b="1" u="sng" dirty="0">
                <a:latin typeface="Calibri"/>
                <a:cs typeface="Calibri"/>
              </a:rPr>
              <a:t>SUBMITTED BY</a:t>
            </a:r>
            <a:r>
              <a:rPr lang="en-IN" sz="2400" b="1" dirty="0">
                <a:latin typeface="Calibri"/>
                <a:cs typeface="Calibri"/>
              </a:rPr>
              <a:t> - SHRUTI SNEHA</a:t>
            </a:r>
          </a:p>
          <a:p>
            <a:pPr algn="l"/>
            <a:r>
              <a:rPr lang="en-IN" sz="2400" b="1" u="sng" dirty="0">
                <a:latin typeface="Calibri"/>
                <a:cs typeface="Calibri"/>
              </a:rPr>
              <a:t>ROLL NO.</a:t>
            </a:r>
            <a:r>
              <a:rPr lang="en-IN" sz="2400" b="1" dirty="0">
                <a:latin typeface="Calibri"/>
                <a:cs typeface="Calibri"/>
              </a:rPr>
              <a:t> - BCA/40046/20</a:t>
            </a:r>
          </a:p>
          <a:p>
            <a:pPr algn="l"/>
            <a:r>
              <a:rPr lang="en-IN" sz="2400" b="1" u="sng" dirty="0">
                <a:latin typeface="Calibri"/>
                <a:cs typeface="Calibri"/>
              </a:rPr>
              <a:t>CLASS</a:t>
            </a:r>
            <a:r>
              <a:rPr lang="en-IN" sz="2400" b="1" dirty="0">
                <a:latin typeface="Calibri"/>
                <a:cs typeface="Calibri"/>
              </a:rPr>
              <a:t> – BCA-5A-GIRLS'</a:t>
            </a:r>
          </a:p>
          <a:p>
            <a:pPr algn="l"/>
            <a:endParaRPr lang="en-IN" sz="2400" b="1" dirty="0">
              <a:latin typeface="Calibri"/>
              <a:cs typeface="Calibri"/>
            </a:endParaRPr>
          </a:p>
          <a:p>
            <a:pPr algn="l"/>
            <a:endParaRPr lang="en-IN" sz="2400" b="1" dirty="0">
              <a:latin typeface="Calibri"/>
              <a:cs typeface="Calibri"/>
            </a:endParaRPr>
          </a:p>
        </p:txBody>
      </p:sp>
      <p:pic>
        <p:nvPicPr>
          <p:cNvPr id="4" name="Picture 4" descr="Logo&#10;&#10;Description automatically generated">
            <a:extLst>
              <a:ext uri="{FF2B5EF4-FFF2-40B4-BE49-F238E27FC236}">
                <a16:creationId xmlns:a16="http://schemas.microsoft.com/office/drawing/2014/main" id="{8EF8EFA0-F2C1-5C3C-672A-D379FFBB5A2A}"/>
              </a:ext>
            </a:extLst>
          </p:cNvPr>
          <p:cNvPicPr>
            <a:picLocks noChangeAspect="1"/>
          </p:cNvPicPr>
          <p:nvPr/>
        </p:nvPicPr>
        <p:blipFill>
          <a:blip r:embed="rId3"/>
          <a:stretch>
            <a:fillRect/>
          </a:stretch>
        </p:blipFill>
        <p:spPr>
          <a:xfrm>
            <a:off x="4512841" y="115300"/>
            <a:ext cx="2879102" cy="282299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Subtitle 2">
            <a:extLst>
              <a:ext uri="{FF2B5EF4-FFF2-40B4-BE49-F238E27FC236}">
                <a16:creationId xmlns:a16="http://schemas.microsoft.com/office/drawing/2014/main" id="{85C6E000-38C7-9E23-A03A-21A1691E3DF6}"/>
              </a:ext>
            </a:extLst>
          </p:cNvPr>
          <p:cNvSpPr txBox="1">
            <a:spLocks/>
          </p:cNvSpPr>
          <p:nvPr/>
        </p:nvSpPr>
        <p:spPr>
          <a:xfrm>
            <a:off x="5874434" y="4630167"/>
            <a:ext cx="5999724" cy="1502108"/>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l"/>
            <a:r>
              <a:rPr lang="en-IN" sz="2400" b="1" u="sng" dirty="0">
                <a:latin typeface="Calibri"/>
                <a:cs typeface="Calibri"/>
              </a:rPr>
              <a:t>Submitted to</a:t>
            </a:r>
            <a:r>
              <a:rPr lang="en-IN" sz="2400" b="1" dirty="0">
                <a:latin typeface="Calibri"/>
                <a:cs typeface="Calibri"/>
              </a:rPr>
              <a:t> - DR. Amrita </a:t>
            </a:r>
            <a:r>
              <a:rPr lang="en-IN" sz="2400" b="1" dirty="0" err="1">
                <a:latin typeface="Calibri"/>
                <a:cs typeface="Calibri"/>
              </a:rPr>
              <a:t>priyam</a:t>
            </a:r>
            <a:r>
              <a:rPr lang="en-IN" sz="2400" b="1" dirty="0">
                <a:latin typeface="Calibri"/>
                <a:cs typeface="Calibri"/>
              </a:rPr>
              <a:t> </a:t>
            </a:r>
            <a:r>
              <a:rPr lang="en-IN" sz="2400" b="1" dirty="0" err="1">
                <a:latin typeface="Calibri"/>
                <a:cs typeface="Calibri"/>
              </a:rPr>
              <a:t>mA'AM</a:t>
            </a:r>
            <a:endParaRPr lang="en-IN" sz="2400" b="1">
              <a:latin typeface="Calibri"/>
              <a:cs typeface="Calibri"/>
            </a:endParaRPr>
          </a:p>
          <a:p>
            <a:pPr algn="l"/>
            <a:endParaRPr lang="en-IN" sz="2400" b="1" dirty="0">
              <a:cs typeface="Calibri"/>
            </a:endParaRPr>
          </a:p>
        </p:txBody>
      </p:sp>
      <p:sp>
        <p:nvSpPr>
          <p:cNvPr id="8" name="Subtitle 2">
            <a:extLst>
              <a:ext uri="{FF2B5EF4-FFF2-40B4-BE49-F238E27FC236}">
                <a16:creationId xmlns:a16="http://schemas.microsoft.com/office/drawing/2014/main" id="{DBAD062C-405F-4941-CBF8-C5748725B971}"/>
              </a:ext>
            </a:extLst>
          </p:cNvPr>
          <p:cNvSpPr txBox="1">
            <a:spLocks/>
          </p:cNvSpPr>
          <p:nvPr/>
        </p:nvSpPr>
        <p:spPr>
          <a:xfrm>
            <a:off x="5379134" y="3544317"/>
            <a:ext cx="4828149" cy="1502108"/>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l"/>
            <a:r>
              <a:rPr lang="en-IN" sz="2400" b="1" u="sng" dirty="0">
                <a:latin typeface="Calibri"/>
                <a:cs typeface="Calibri"/>
              </a:rPr>
              <a:t>(CA277)</a:t>
            </a:r>
            <a:endParaRPr lang="en-US" dirty="0"/>
          </a:p>
        </p:txBody>
      </p:sp>
    </p:spTree>
    <p:extLst>
      <p:ext uri="{BB962C8B-B14F-4D97-AF65-F5344CB8AC3E}">
        <p14:creationId xmlns:p14="http://schemas.microsoft.com/office/powerpoint/2010/main" val="891705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3966-601E-6FBA-0A00-C826A15311FC}"/>
              </a:ext>
            </a:extLst>
          </p:cNvPr>
          <p:cNvSpPr>
            <a:spLocks noGrp="1"/>
          </p:cNvSpPr>
          <p:nvPr>
            <p:ph type="title"/>
          </p:nvPr>
        </p:nvSpPr>
        <p:spPr/>
        <p:txBody>
          <a:bodyPr>
            <a:normAutofit fontScale="90000"/>
            <a:scene3d>
              <a:camera prst="orthographicFront"/>
              <a:lightRig rig="threePt" dir="t"/>
            </a:scene3d>
            <a:sp3d>
              <a:bevelB w="38100" h="38100"/>
            </a:sp3d>
          </a:bodyPr>
          <a:lstStyle/>
          <a:p>
            <a:r>
              <a:rPr lang="en-IN" sz="5300" i="1" u="sng" dirty="0">
                <a:effectLst>
                  <a:glow rad="228600">
                    <a:schemeClr val="accent1">
                      <a:satMod val="175000"/>
                      <a:alpha val="40000"/>
                    </a:schemeClr>
                  </a:glow>
                  <a:outerShdw blurRad="38100" dist="38100" dir="2700000" algn="tl">
                    <a:schemeClr val="bg1">
                      <a:alpha val="0"/>
                    </a:schemeClr>
                  </a:outerShdw>
                </a:effectLst>
                <a:latin typeface="High Tower Text"/>
              </a:rPr>
              <a:t>AIM:</a:t>
            </a:r>
            <a:r>
              <a:rPr lang="en-IN" sz="5300" i="1" dirty="0">
                <a:effectLst>
                  <a:glow rad="228600">
                    <a:schemeClr val="accent1">
                      <a:satMod val="175000"/>
                      <a:alpha val="40000"/>
                    </a:schemeClr>
                  </a:glow>
                  <a:outerShdw blurRad="38100" dist="38100" dir="2700000" algn="tl">
                    <a:schemeClr val="bg1">
                      <a:alpha val="0"/>
                    </a:schemeClr>
                  </a:outerShdw>
                </a:effectLst>
                <a:latin typeface="High Tower Text"/>
              </a:rPr>
              <a:t> </a:t>
            </a:r>
            <a:br>
              <a:rPr lang="en-IN" dirty="0">
                <a:effectLst>
                  <a:glow rad="228600">
                    <a:srgbClr val="AC3EC1">
                      <a:satMod val="175000"/>
                      <a:alpha val="40000"/>
                    </a:srgbClr>
                  </a:glow>
                  <a:outerShdw blurRad="38100" dist="38100" dir="2700000" algn="tl">
                    <a:prstClr val="black">
                      <a:alpha val="0"/>
                    </a:prstClr>
                  </a:outerShdw>
                </a:effectLst>
                <a:latin typeface="High Tower Text"/>
              </a:rPr>
            </a:br>
            <a:br>
              <a:rPr lang="en-IN" dirty="0">
                <a:effectLst>
                  <a:glow rad="228600">
                    <a:schemeClr val="accent1">
                      <a:satMod val="175000"/>
                      <a:alpha val="40000"/>
                    </a:schemeClr>
                  </a:glow>
                  <a:outerShdw blurRad="38100" dist="38100" dir="2700000" algn="tl">
                    <a:schemeClr val="bg1">
                      <a:alpha val="0"/>
                    </a:schemeClr>
                  </a:outerShdw>
                </a:effectLst>
                <a:latin typeface="High Tower Text"/>
              </a:rPr>
            </a:br>
            <a:r>
              <a:rPr lang="en-IN" sz="3100" dirty="0">
                <a:effectLst>
                  <a:glow rad="228600">
                    <a:schemeClr val="accent1">
                      <a:satMod val="175000"/>
                      <a:alpha val="40000"/>
                    </a:schemeClr>
                  </a:glow>
                  <a:outerShdw blurRad="38100" dist="38100" dir="2700000" algn="tl">
                    <a:schemeClr val="bg1">
                      <a:alpha val="0"/>
                    </a:schemeClr>
                  </a:outerShdw>
                </a:effectLst>
                <a:latin typeface="High Tower Text"/>
              </a:rPr>
              <a:t>Truth &amp; dare  discord bot </a:t>
            </a:r>
            <a:endParaRPr lang="en-IN" sz="3100" dirty="0">
              <a:effectLst>
                <a:glow rad="228600">
                  <a:srgbClr val="AC3EC1">
                    <a:satMod val="175000"/>
                    <a:alpha val="40000"/>
                  </a:srgbClr>
                </a:glow>
                <a:outerShdw blurRad="38100" dist="38100" dir="2700000" algn="tl">
                  <a:prstClr val="black">
                    <a:alpha val="0"/>
                  </a:prstClr>
                </a:outerShdw>
              </a:effectLst>
              <a:latin typeface="High Tower Text"/>
            </a:endParaRPr>
          </a:p>
        </p:txBody>
      </p:sp>
      <p:sp>
        <p:nvSpPr>
          <p:cNvPr id="6" name="TextBox 5">
            <a:extLst>
              <a:ext uri="{FF2B5EF4-FFF2-40B4-BE49-F238E27FC236}">
                <a16:creationId xmlns:a16="http://schemas.microsoft.com/office/drawing/2014/main" id="{41D85249-B128-0257-AEAA-7124359FDF6D}"/>
              </a:ext>
            </a:extLst>
          </p:cNvPr>
          <p:cNvSpPr txBox="1"/>
          <p:nvPr/>
        </p:nvSpPr>
        <p:spPr>
          <a:xfrm>
            <a:off x="685800" y="4143374"/>
            <a:ext cx="110109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2800" cap="all" dirty="0">
              <a:latin typeface="High Tower Text"/>
              <a:ea typeface="Calibri"/>
              <a:cs typeface="Calibri"/>
            </a:endParaRPr>
          </a:p>
        </p:txBody>
      </p:sp>
      <p:sp>
        <p:nvSpPr>
          <p:cNvPr id="23" name="Title 1">
            <a:extLst>
              <a:ext uri="{FF2B5EF4-FFF2-40B4-BE49-F238E27FC236}">
                <a16:creationId xmlns:a16="http://schemas.microsoft.com/office/drawing/2014/main" id="{7872ECE5-9A8A-0604-28CE-38D2248F68F0}"/>
              </a:ext>
            </a:extLst>
          </p:cNvPr>
          <p:cNvSpPr txBox="1">
            <a:spLocks/>
          </p:cNvSpPr>
          <p:nvPr/>
        </p:nvSpPr>
        <p:spPr>
          <a:xfrm>
            <a:off x="590551" y="2752725"/>
            <a:ext cx="10131425" cy="3770842"/>
          </a:xfrm>
          <a:prstGeom prst="rect">
            <a:avLst/>
          </a:prstGeom>
          <a:effectLst/>
        </p:spPr>
        <p:txBody>
          <a:bodyPr vert="horz" lIns="91440" tIns="45720" rIns="91440" bIns="45720" rtlCol="0" anchor="ctr">
            <a:normAutofit/>
            <a:scene3d>
              <a:camera prst="orthographicFront"/>
              <a:lightRig rig="threePt" dir="t"/>
            </a:scene3d>
            <a:sp3d>
              <a:bevelB w="38100" h="38100"/>
            </a:sp3d>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900" i="1" u="sng" dirty="0">
                <a:effectLst>
                  <a:glow rad="228600">
                    <a:srgbClr val="AC3EC1">
                      <a:satMod val="175000"/>
                      <a:alpha val="40000"/>
                    </a:srgbClr>
                  </a:glow>
                  <a:outerShdw blurRad="38100" dist="38100" dir="2700000" algn="tl">
                    <a:prstClr val="black">
                      <a:alpha val="0"/>
                    </a:prstClr>
                  </a:outerShdw>
                </a:effectLst>
                <a:latin typeface="High Tower Text"/>
              </a:rPr>
              <a:t>Objective:</a:t>
            </a:r>
          </a:p>
          <a:p>
            <a:endParaRPr lang="en-IN" sz="3200" i="1" dirty="0">
              <a:effectLst>
                <a:glow rad="228600">
                  <a:srgbClr val="AC3EC1">
                    <a:satMod val="175000"/>
                    <a:alpha val="40000"/>
                  </a:srgbClr>
                </a:glow>
                <a:outerShdw blurRad="38100" dist="38100" dir="2700000" algn="tl">
                  <a:prstClr val="black">
                    <a:alpha val="0"/>
                  </a:prstClr>
                </a:outerShdw>
              </a:effectLst>
              <a:latin typeface="High Tower Text"/>
            </a:endParaRPr>
          </a:p>
          <a:p>
            <a:r>
              <a:rPr lang="en-IN" sz="2800" dirty="0">
                <a:effectLst>
                  <a:glow rad="228600">
                    <a:srgbClr val="AC3EC1">
                      <a:satMod val="175000"/>
                      <a:alpha val="40000"/>
                    </a:srgbClr>
                  </a:glow>
                  <a:outerShdw blurRad="38100" dist="38100" dir="2700000" algn="tl">
                    <a:prstClr val="black">
                      <a:alpha val="0"/>
                    </a:prstClr>
                  </a:outerShdw>
                </a:effectLst>
                <a:latin typeface="High Tower Text"/>
              </a:rPr>
              <a:t>TO MAKE A DISCORD BOT USING PYTHON WITH DISCORD API THAT ACTS ON CERTAIN COMMANDS.  WITH THESE COMMANDS, THE USER CAN PLAY TRUTH AND DARE WITH THE BOT. THE BOT HAS SOME EXTRA FEATURES TO EXPLORE.</a:t>
            </a:r>
            <a:endParaRPr lang="en-IN" sz="2800">
              <a:effectLst>
                <a:glow rad="228600">
                  <a:srgbClr val="AC3EC1">
                    <a:satMod val="175000"/>
                    <a:alpha val="40000"/>
                  </a:srgbClr>
                </a:glow>
                <a:outerShdw blurRad="38100" dist="38100" dir="2700000" algn="tl">
                  <a:prstClr val="black">
                    <a:alpha val="0"/>
                  </a:prstClr>
                </a:outerShdw>
              </a:effectLst>
              <a:ea typeface="+mj-lt"/>
              <a:cs typeface="+mj-lt"/>
            </a:endParaRPr>
          </a:p>
          <a:p>
            <a:endParaRPr lang="en-IN" sz="2800" i="1" dirty="0">
              <a:effectLst>
                <a:glow rad="228600">
                  <a:srgbClr val="AC3EC1">
                    <a:satMod val="175000"/>
                    <a:alpha val="40000"/>
                  </a:srgbClr>
                </a:glow>
                <a:outerShdw blurRad="38100" dist="38100" dir="2700000" algn="tl">
                  <a:prstClr val="black">
                    <a:alpha val="0"/>
                  </a:prstClr>
                </a:outerShdw>
              </a:effectLst>
              <a:latin typeface="High Tower Text"/>
            </a:endParaRPr>
          </a:p>
        </p:txBody>
      </p:sp>
    </p:spTree>
    <p:extLst>
      <p:ext uri="{BB962C8B-B14F-4D97-AF65-F5344CB8AC3E}">
        <p14:creationId xmlns:p14="http://schemas.microsoft.com/office/powerpoint/2010/main" val="3205034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F0D22-9423-EE6E-1894-2DC5833DB4C0}"/>
              </a:ext>
            </a:extLst>
          </p:cNvPr>
          <p:cNvSpPr>
            <a:spLocks noGrp="1"/>
          </p:cNvSpPr>
          <p:nvPr>
            <p:ph type="title"/>
          </p:nvPr>
        </p:nvSpPr>
        <p:spPr>
          <a:xfrm>
            <a:off x="685801" y="257175"/>
            <a:ext cx="10131425" cy="1456267"/>
          </a:xfrm>
        </p:spPr>
        <p:txBody>
          <a:bodyPr>
            <a:normAutofit/>
            <a:scene3d>
              <a:camera prst="orthographicFront"/>
              <a:lightRig rig="threePt" dir="t"/>
            </a:scene3d>
            <a:sp3d>
              <a:bevelB w="38100" h="38100"/>
            </a:sp3d>
          </a:bodyPr>
          <a:lstStyle/>
          <a:p>
            <a:r>
              <a:rPr lang="en-IN" sz="4000" i="1" u="sng" dirty="0">
                <a:effectLst>
                  <a:glow rad="228600">
                    <a:schemeClr val="accent1">
                      <a:satMod val="175000"/>
                      <a:alpha val="40000"/>
                    </a:schemeClr>
                  </a:glow>
                  <a:outerShdw blurRad="38100" dist="38100" dir="2700000" algn="tl">
                    <a:srgbClr val="000000">
                      <a:alpha val="0"/>
                    </a:srgbClr>
                  </a:outerShdw>
                </a:effectLst>
                <a:latin typeface="High Tower Text"/>
              </a:rPr>
              <a:t>IMPLEMENTATION OF PROJECT:</a:t>
            </a:r>
            <a:endParaRPr lang="en-US" sz="4000" i="1" u="sng">
              <a:latin typeface="High Tower Text"/>
              <a:ea typeface="Calibri Light" panose="020F0302020204030204"/>
              <a:cs typeface="Calibri Light" panose="020F0302020204030204"/>
            </a:endParaRPr>
          </a:p>
        </p:txBody>
      </p:sp>
      <p:sp>
        <p:nvSpPr>
          <p:cNvPr id="4" name="TextBox 3">
            <a:extLst>
              <a:ext uri="{FF2B5EF4-FFF2-40B4-BE49-F238E27FC236}">
                <a16:creationId xmlns:a16="http://schemas.microsoft.com/office/drawing/2014/main" id="{5B51302A-8AD5-7FBD-0423-B3B17797F147}"/>
              </a:ext>
            </a:extLst>
          </p:cNvPr>
          <p:cNvSpPr txBox="1"/>
          <p:nvPr/>
        </p:nvSpPr>
        <p:spPr>
          <a:xfrm>
            <a:off x="676275" y="1552575"/>
            <a:ext cx="10220325"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latin typeface="High Tower Text"/>
                <a:ea typeface="Calibri"/>
                <a:cs typeface="Calibri"/>
              </a:rPr>
              <a:t>This project is made using python. </a:t>
            </a:r>
            <a:r>
              <a:rPr lang="en-GB" sz="2400" b="1" dirty="0">
                <a:latin typeface="High Tower Text"/>
                <a:ea typeface="Calibri"/>
                <a:cs typeface="Calibri"/>
              </a:rPr>
              <a:t>Discord API</a:t>
            </a:r>
            <a:r>
              <a:rPr lang="en-GB" sz="2400" dirty="0">
                <a:latin typeface="High Tower Text"/>
                <a:ea typeface="Calibri"/>
                <a:cs typeface="Calibri"/>
              </a:rPr>
              <a:t> is used to link the Discord App with the bot.  The bot was created using the </a:t>
            </a:r>
            <a:r>
              <a:rPr lang="en-GB" sz="2400" b="1" dirty="0">
                <a:latin typeface="High Tower Text"/>
                <a:ea typeface="Calibri"/>
                <a:cs typeface="Calibri"/>
              </a:rPr>
              <a:t>developers' portal</a:t>
            </a:r>
            <a:r>
              <a:rPr lang="en-GB" sz="2400" dirty="0">
                <a:latin typeface="High Tower Text"/>
                <a:ea typeface="Calibri"/>
                <a:cs typeface="Calibri"/>
              </a:rPr>
              <a:t> provided by the discord. Then the private login key, </a:t>
            </a:r>
            <a:r>
              <a:rPr lang="en-GB" sz="2400" b="1" dirty="0">
                <a:latin typeface="High Tower Text"/>
                <a:ea typeface="Calibri"/>
                <a:cs typeface="Calibri"/>
              </a:rPr>
              <a:t>TOKEN</a:t>
            </a:r>
            <a:r>
              <a:rPr lang="en-GB" sz="2400" dirty="0">
                <a:latin typeface="High Tower Text"/>
                <a:ea typeface="Calibri"/>
                <a:cs typeface="Calibri"/>
              </a:rPr>
              <a:t> was used in the code to link the bot to add it's functionality. </a:t>
            </a:r>
          </a:p>
          <a:p>
            <a:endParaRPr lang="en-GB" sz="2400" dirty="0">
              <a:latin typeface="High Tower Text"/>
              <a:ea typeface="Calibri"/>
              <a:cs typeface="Calibri"/>
            </a:endParaRPr>
          </a:p>
          <a:p>
            <a:r>
              <a:rPr lang="en-GB" sz="2400" dirty="0">
                <a:latin typeface="High Tower Text"/>
                <a:ea typeface="Calibri"/>
                <a:cs typeface="Calibri"/>
              </a:rPr>
              <a:t>The bot responses are made based on the events made in the chat box by the user. The functionality of the bot involves selecting random </a:t>
            </a:r>
            <a:r>
              <a:rPr lang="en-GB" sz="2400" b="1" dirty="0">
                <a:latin typeface="High Tower Text"/>
                <a:ea typeface="Calibri"/>
                <a:cs typeface="Calibri"/>
              </a:rPr>
              <a:t>Truth and Dare </a:t>
            </a:r>
            <a:r>
              <a:rPr lang="en-GB" sz="2400" dirty="0">
                <a:latin typeface="High Tower Text"/>
                <a:ea typeface="Calibri"/>
                <a:cs typeface="Calibri"/>
              </a:rPr>
              <a:t>questions that are sent to the user accessing the bot. To access the bot, the user has to use the </a:t>
            </a:r>
            <a:r>
              <a:rPr lang="en-GB" sz="2400" b="1" dirty="0">
                <a:latin typeface="High Tower Text"/>
                <a:ea typeface="Calibri"/>
                <a:cs typeface="Calibri"/>
              </a:rPr>
              <a:t>"$" symbol </a:t>
            </a:r>
            <a:r>
              <a:rPr lang="en-GB" sz="2400" dirty="0">
                <a:latin typeface="High Tower Text"/>
                <a:ea typeface="Calibri"/>
                <a:cs typeface="Calibri"/>
              </a:rPr>
              <a:t>in front of every command or the bot would not be able to respond. </a:t>
            </a:r>
            <a:endParaRPr lang="en-GB"/>
          </a:p>
          <a:p>
            <a:endParaRPr lang="en-GB" sz="2400" dirty="0">
              <a:latin typeface="High Tower Text"/>
              <a:ea typeface="Calibri"/>
              <a:cs typeface="Calibri"/>
            </a:endParaRPr>
          </a:p>
          <a:p>
            <a:r>
              <a:rPr lang="en-GB" sz="2400" dirty="0">
                <a:latin typeface="High Tower Text"/>
                <a:ea typeface="Calibri"/>
                <a:cs typeface="Calibri"/>
              </a:rPr>
              <a:t>Entering </a:t>
            </a:r>
            <a:r>
              <a:rPr lang="en-GB" sz="2400" b="1" dirty="0">
                <a:latin typeface="High Tower Text"/>
                <a:ea typeface="Calibri"/>
                <a:cs typeface="Calibri"/>
              </a:rPr>
              <a:t>"$help" </a:t>
            </a:r>
            <a:r>
              <a:rPr lang="en-GB" sz="2400" dirty="0">
                <a:latin typeface="High Tower Text"/>
                <a:ea typeface="Calibri"/>
                <a:cs typeface="Calibri"/>
              </a:rPr>
              <a:t>in the chat will display all sorts of valid commands the user can use to play with the bot.</a:t>
            </a:r>
            <a:endParaRPr lang="en-GB"/>
          </a:p>
        </p:txBody>
      </p:sp>
    </p:spTree>
    <p:extLst>
      <p:ext uri="{BB962C8B-B14F-4D97-AF65-F5344CB8AC3E}">
        <p14:creationId xmlns:p14="http://schemas.microsoft.com/office/powerpoint/2010/main" val="3422219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50E36-7ADE-9992-6014-27B5F52F32E3}"/>
              </a:ext>
            </a:extLst>
          </p:cNvPr>
          <p:cNvSpPr>
            <a:spLocks noGrp="1"/>
          </p:cNvSpPr>
          <p:nvPr>
            <p:ph type="title"/>
          </p:nvPr>
        </p:nvSpPr>
        <p:spPr>
          <a:xfrm>
            <a:off x="685801" y="219075"/>
            <a:ext cx="10131425" cy="1456267"/>
          </a:xfrm>
        </p:spPr>
        <p:txBody>
          <a:bodyPr>
            <a:normAutofit/>
            <a:scene3d>
              <a:camera prst="orthographicFront"/>
              <a:lightRig rig="threePt" dir="t"/>
            </a:scene3d>
            <a:sp3d>
              <a:bevelB w="38100" h="38100"/>
            </a:sp3d>
          </a:bodyPr>
          <a:lstStyle/>
          <a:p>
            <a:r>
              <a:rPr lang="en-IN" sz="4000" i="1" u="sng" dirty="0">
                <a:effectLst>
                  <a:glow rad="228600">
                    <a:schemeClr val="accent1">
                      <a:satMod val="175000"/>
                      <a:alpha val="40000"/>
                    </a:schemeClr>
                  </a:glow>
                  <a:outerShdw blurRad="38100" dist="38100" dir="2700000" algn="tl">
                    <a:srgbClr val="000000">
                      <a:alpha val="0"/>
                    </a:srgbClr>
                  </a:outerShdw>
                </a:effectLst>
                <a:latin typeface="High Tower Text"/>
              </a:rPr>
              <a:t>Features:</a:t>
            </a:r>
            <a:endParaRPr lang="en-US" sz="4000" i="1" u="sng">
              <a:latin typeface="High Tower Text"/>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EEC66121-3B07-518B-4F9B-EAD50C9183CD}"/>
              </a:ext>
            </a:extLst>
          </p:cNvPr>
          <p:cNvSpPr>
            <a:spLocks noGrp="1"/>
          </p:cNvSpPr>
          <p:nvPr>
            <p:ph idx="1"/>
          </p:nvPr>
        </p:nvSpPr>
        <p:spPr>
          <a:xfrm>
            <a:off x="685801" y="1484842"/>
            <a:ext cx="10131425" cy="6078008"/>
          </a:xfrm>
        </p:spPr>
        <p:txBody>
          <a:bodyPr>
            <a:normAutofit/>
          </a:bodyPr>
          <a:lstStyle/>
          <a:p>
            <a:pPr marL="342900" indent="-342900"/>
            <a:r>
              <a:rPr lang="en-IN" sz="2400" dirty="0">
                <a:latin typeface="High Tower Text"/>
                <a:ea typeface="Calibri" panose="020F0502020204030204"/>
                <a:cs typeface="Calibri" panose="020F0502020204030204"/>
              </a:rPr>
              <a:t>The bot plays </a:t>
            </a:r>
            <a:r>
              <a:rPr lang="en-IN" sz="2400" b="1" dirty="0">
                <a:latin typeface="High Tower Text"/>
                <a:ea typeface="Calibri" panose="020F0502020204030204"/>
                <a:cs typeface="Calibri" panose="020F0502020204030204"/>
              </a:rPr>
              <a:t>Truth and Dare </a:t>
            </a:r>
            <a:r>
              <a:rPr lang="en-IN" sz="2400" dirty="0">
                <a:latin typeface="High Tower Text"/>
                <a:ea typeface="Calibri" panose="020F0502020204030204"/>
                <a:cs typeface="Calibri" panose="020F0502020204030204"/>
              </a:rPr>
              <a:t>with the user.</a:t>
            </a:r>
            <a:endParaRPr lang="en-US" dirty="0">
              <a:latin typeface="Calibri" panose="020F0502020204030204"/>
              <a:ea typeface="Calibri" panose="020F0502020204030204"/>
              <a:cs typeface="Calibri" panose="020F0502020204030204"/>
            </a:endParaRPr>
          </a:p>
          <a:p>
            <a:pPr marL="342900" indent="-342900">
              <a:buClr>
                <a:srgbClr val="FFFFFF"/>
              </a:buClr>
            </a:pPr>
            <a:r>
              <a:rPr lang="en-IN" sz="2400" dirty="0">
                <a:latin typeface="High Tower Text"/>
                <a:ea typeface="Calibri" panose="020F0502020204030204"/>
                <a:cs typeface="Calibri" panose="020F0502020204030204"/>
              </a:rPr>
              <a:t>The bot </a:t>
            </a:r>
            <a:r>
              <a:rPr lang="en-IN" sz="2400" b="1" dirty="0">
                <a:latin typeface="High Tower Text"/>
                <a:ea typeface="Calibri" panose="020F0502020204030204"/>
                <a:cs typeface="Calibri" panose="020F0502020204030204"/>
              </a:rPr>
              <a:t>responds </a:t>
            </a:r>
            <a:r>
              <a:rPr lang="en-IN" sz="2400" dirty="0">
                <a:latin typeface="High Tower Text"/>
                <a:ea typeface="Calibri" panose="020F0502020204030204"/>
                <a:cs typeface="Calibri" panose="020F0502020204030204"/>
              </a:rPr>
              <a:t>only on </a:t>
            </a:r>
            <a:r>
              <a:rPr lang="en-IN" sz="2400" b="1" dirty="0">
                <a:latin typeface="High Tower Text"/>
                <a:ea typeface="Calibri" panose="020F0502020204030204"/>
                <a:cs typeface="Calibri" panose="020F0502020204030204"/>
              </a:rPr>
              <a:t>some certain commands</a:t>
            </a:r>
            <a:r>
              <a:rPr lang="en-IN" sz="2400" dirty="0">
                <a:latin typeface="High Tower Text"/>
                <a:ea typeface="Calibri" panose="020F0502020204030204"/>
                <a:cs typeface="Calibri" panose="020F0502020204030204"/>
              </a:rPr>
              <a:t> entered by the user.</a:t>
            </a:r>
            <a:endParaRPr lang="en-US">
              <a:ea typeface="Calibri" panose="020F0502020204030204"/>
              <a:cs typeface="Calibri" panose="020F0502020204030204"/>
            </a:endParaRPr>
          </a:p>
          <a:p>
            <a:pPr>
              <a:buClr>
                <a:srgbClr val="FFFFFF"/>
              </a:buClr>
            </a:pPr>
            <a:r>
              <a:rPr lang="en-IN" sz="2400" dirty="0">
                <a:latin typeface="High Tower Text"/>
                <a:ea typeface="Calibri" panose="020F0502020204030204"/>
                <a:cs typeface="Calibri" panose="020F0502020204030204"/>
              </a:rPr>
              <a:t>The commands to be entered must begin with </a:t>
            </a:r>
            <a:r>
              <a:rPr lang="en-IN" sz="2400" b="1" dirty="0">
                <a:latin typeface="High Tower Text"/>
                <a:ea typeface="Calibri" panose="020F0502020204030204"/>
                <a:cs typeface="Calibri" panose="020F0502020204030204"/>
              </a:rPr>
              <a:t>"$" symbol</a:t>
            </a:r>
            <a:r>
              <a:rPr lang="en-IN" sz="2400" dirty="0">
                <a:latin typeface="High Tower Text"/>
                <a:ea typeface="Calibri" panose="020F0502020204030204"/>
                <a:cs typeface="Calibri" panose="020F0502020204030204"/>
              </a:rPr>
              <a:t>.</a:t>
            </a:r>
          </a:p>
          <a:p>
            <a:pPr>
              <a:buClr>
                <a:srgbClr val="FFFFFF"/>
              </a:buClr>
            </a:pPr>
            <a:r>
              <a:rPr lang="en-IN" sz="2400" dirty="0">
                <a:latin typeface="High Tower Text"/>
                <a:ea typeface="Calibri" panose="020F0502020204030204"/>
                <a:cs typeface="Calibri" panose="020F0502020204030204"/>
              </a:rPr>
              <a:t>These commands can be of any capitalization,  for example: "$Dare", "$DARE", "$</a:t>
            </a:r>
            <a:r>
              <a:rPr lang="en-IN" sz="2400" dirty="0" err="1">
                <a:latin typeface="High Tower Text"/>
                <a:ea typeface="Calibri" panose="020F0502020204030204"/>
                <a:cs typeface="Calibri" panose="020F0502020204030204"/>
              </a:rPr>
              <a:t>dArE</a:t>
            </a:r>
            <a:r>
              <a:rPr lang="en-IN" sz="2400" dirty="0">
                <a:latin typeface="High Tower Text"/>
                <a:ea typeface="Calibri" panose="020F0502020204030204"/>
                <a:cs typeface="Calibri" panose="020F0502020204030204"/>
              </a:rPr>
              <a:t>" would all be </a:t>
            </a:r>
            <a:r>
              <a:rPr lang="en-IN" sz="2400" b="1" dirty="0">
                <a:latin typeface="High Tower Text"/>
                <a:ea typeface="Calibri" panose="020F0502020204030204"/>
                <a:cs typeface="Calibri" panose="020F0502020204030204"/>
              </a:rPr>
              <a:t>considered the same</a:t>
            </a:r>
            <a:r>
              <a:rPr lang="en-IN" sz="2400" dirty="0">
                <a:latin typeface="High Tower Text"/>
                <a:ea typeface="Calibri" panose="020F0502020204030204"/>
                <a:cs typeface="Calibri" panose="020F0502020204030204"/>
              </a:rPr>
              <a:t> and the bot will respond anyhow.</a:t>
            </a:r>
          </a:p>
          <a:p>
            <a:pPr>
              <a:buClr>
                <a:srgbClr val="FFFFFF"/>
              </a:buClr>
            </a:pPr>
            <a:r>
              <a:rPr lang="en-IN" sz="2400" dirty="0">
                <a:latin typeface="High Tower Text"/>
                <a:ea typeface="Calibri" panose="020F0502020204030204"/>
                <a:cs typeface="Calibri" panose="020F0502020204030204"/>
              </a:rPr>
              <a:t>The bot has a feature of </a:t>
            </a:r>
            <a:r>
              <a:rPr lang="en-IN" sz="2400" b="1" dirty="0">
                <a:latin typeface="High Tower Text"/>
                <a:ea typeface="Calibri" panose="020F0502020204030204"/>
                <a:cs typeface="Calibri" panose="020F0502020204030204"/>
              </a:rPr>
              <a:t>texting</a:t>
            </a:r>
            <a:r>
              <a:rPr lang="en-IN" sz="2400" dirty="0">
                <a:latin typeface="High Tower Text"/>
                <a:ea typeface="Calibri" panose="020F0502020204030204"/>
                <a:cs typeface="Calibri" panose="020F0502020204030204"/>
              </a:rPr>
              <a:t> a user </a:t>
            </a:r>
            <a:r>
              <a:rPr lang="en-IN" sz="2400" b="1" dirty="0">
                <a:latin typeface="High Tower Text"/>
                <a:ea typeface="Calibri" panose="020F0502020204030204"/>
                <a:cs typeface="Calibri" panose="020F0502020204030204"/>
              </a:rPr>
              <a:t>personally</a:t>
            </a:r>
            <a:r>
              <a:rPr lang="en-IN" sz="2400" dirty="0">
                <a:latin typeface="High Tower Text"/>
                <a:ea typeface="Calibri" panose="020F0502020204030204"/>
                <a:cs typeface="Calibri" panose="020F0502020204030204"/>
              </a:rPr>
              <a:t> if the  </a:t>
            </a:r>
            <a:r>
              <a:rPr lang="en-IN" sz="2400" b="1" dirty="0">
                <a:latin typeface="High Tower Text"/>
                <a:ea typeface="Calibri" panose="020F0502020204030204"/>
                <a:cs typeface="Calibri" panose="020F0502020204030204"/>
              </a:rPr>
              <a:t>"?" symbol is used </a:t>
            </a:r>
            <a:r>
              <a:rPr lang="en-IN" sz="2400" dirty="0">
                <a:latin typeface="High Tower Text"/>
                <a:ea typeface="Calibri" panose="020F0502020204030204"/>
                <a:cs typeface="Calibri" panose="020F0502020204030204"/>
              </a:rPr>
              <a:t>in front of the valid commands, for example: using </a:t>
            </a:r>
            <a:r>
              <a:rPr lang="en-IN" sz="2400" b="1" dirty="0">
                <a:latin typeface="High Tower Text"/>
                <a:ea typeface="Calibri" panose="020F0502020204030204"/>
                <a:cs typeface="Calibri" panose="020F0502020204030204"/>
              </a:rPr>
              <a:t>"?$truth" </a:t>
            </a:r>
            <a:r>
              <a:rPr lang="en-IN" sz="2400" dirty="0">
                <a:latin typeface="High Tower Text"/>
                <a:ea typeface="Calibri" panose="020F0502020204030204"/>
                <a:cs typeface="Calibri" panose="020F0502020204030204"/>
              </a:rPr>
              <a:t>will send a Truth question in the </a:t>
            </a:r>
            <a:r>
              <a:rPr lang="en-IN" sz="2400" b="1" dirty="0">
                <a:latin typeface="High Tower Text"/>
                <a:ea typeface="Calibri" panose="020F0502020204030204"/>
                <a:cs typeface="Calibri" panose="020F0502020204030204"/>
              </a:rPr>
              <a:t>user's personal inbox</a:t>
            </a:r>
            <a:r>
              <a:rPr lang="en-IN" sz="2400" dirty="0">
                <a:latin typeface="High Tower Text"/>
                <a:ea typeface="Calibri" panose="020F0502020204030204"/>
                <a:cs typeface="Calibri" panose="020F0502020204030204"/>
              </a:rPr>
              <a:t>.</a:t>
            </a:r>
          </a:p>
          <a:p>
            <a:pPr>
              <a:buClr>
                <a:srgbClr val="FFFFFF"/>
              </a:buClr>
            </a:pPr>
            <a:r>
              <a:rPr lang="en-IN" sz="2400" dirty="0">
                <a:latin typeface="High Tower Text"/>
                <a:ea typeface="Calibri" panose="020F0502020204030204"/>
                <a:cs typeface="Calibri" panose="020F0502020204030204"/>
              </a:rPr>
              <a:t>As the code involves </a:t>
            </a:r>
            <a:r>
              <a:rPr lang="en-IN" sz="2400" b="1" dirty="0">
                <a:latin typeface="High Tower Text"/>
                <a:ea typeface="Calibri" panose="020F0502020204030204"/>
                <a:cs typeface="Calibri" panose="020F0502020204030204"/>
              </a:rPr>
              <a:t>Asynchronous programming</a:t>
            </a:r>
            <a:r>
              <a:rPr lang="en-IN" sz="2400" dirty="0">
                <a:latin typeface="High Tower Text"/>
                <a:ea typeface="Calibri" panose="020F0502020204030204"/>
                <a:cs typeface="Calibri" panose="020F0502020204030204"/>
              </a:rPr>
              <a:t>,  the bot's </a:t>
            </a:r>
            <a:r>
              <a:rPr lang="en-IN" sz="2400" b="1" dirty="0">
                <a:latin typeface="High Tower Text"/>
                <a:ea typeface="Calibri" panose="020F0502020204030204"/>
                <a:cs typeface="Calibri" panose="020F0502020204030204"/>
              </a:rPr>
              <a:t>response time </a:t>
            </a:r>
            <a:r>
              <a:rPr lang="en-IN" sz="2400" dirty="0">
                <a:latin typeface="High Tower Text"/>
                <a:ea typeface="Calibri" panose="020F0502020204030204"/>
                <a:cs typeface="Calibri" panose="020F0502020204030204"/>
              </a:rPr>
              <a:t>is very </a:t>
            </a:r>
            <a:r>
              <a:rPr lang="en-IN" sz="2400" b="1" dirty="0">
                <a:latin typeface="High Tower Text"/>
                <a:ea typeface="Calibri" panose="020F0502020204030204"/>
                <a:cs typeface="Calibri" panose="020F0502020204030204"/>
              </a:rPr>
              <a:t>low</a:t>
            </a:r>
            <a:r>
              <a:rPr lang="en-IN" sz="2400" dirty="0">
                <a:latin typeface="High Tower Text"/>
                <a:ea typeface="Calibri" panose="020F0502020204030204"/>
                <a:cs typeface="Calibri" panose="020F0502020204030204"/>
              </a:rPr>
              <a:t>. It responds without any delay making it easier for the user to continue playing with the bot.</a:t>
            </a:r>
          </a:p>
          <a:p>
            <a:pPr>
              <a:buClr>
                <a:srgbClr val="FFFFFF"/>
              </a:buClr>
            </a:pPr>
            <a:endParaRPr lang="en-IN" sz="2400" dirty="0">
              <a:latin typeface="High Tower Text"/>
              <a:ea typeface="Calibri" panose="020F0502020204030204"/>
              <a:cs typeface="Calibri" panose="020F0502020204030204"/>
            </a:endParaRPr>
          </a:p>
          <a:p>
            <a:pPr>
              <a:buClr>
                <a:srgbClr val="FFFFFF"/>
              </a:buClr>
            </a:pPr>
            <a:endParaRPr lang="en-IN" sz="2400" dirty="0">
              <a:latin typeface="High Tower Text"/>
              <a:ea typeface="Calibri" panose="020F0502020204030204"/>
              <a:cs typeface="Calibri" panose="020F0502020204030204"/>
            </a:endParaRPr>
          </a:p>
        </p:txBody>
      </p:sp>
    </p:spTree>
    <p:extLst>
      <p:ext uri="{BB962C8B-B14F-4D97-AF65-F5344CB8AC3E}">
        <p14:creationId xmlns:p14="http://schemas.microsoft.com/office/powerpoint/2010/main" val="209034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50E36-7ADE-9992-6014-27B5F52F32E3}"/>
              </a:ext>
            </a:extLst>
          </p:cNvPr>
          <p:cNvSpPr>
            <a:spLocks noGrp="1"/>
          </p:cNvSpPr>
          <p:nvPr>
            <p:ph type="title"/>
          </p:nvPr>
        </p:nvSpPr>
        <p:spPr>
          <a:xfrm>
            <a:off x="685801" y="219075"/>
            <a:ext cx="10131425" cy="1456267"/>
          </a:xfrm>
        </p:spPr>
        <p:txBody>
          <a:bodyPr>
            <a:normAutofit/>
            <a:scene3d>
              <a:camera prst="orthographicFront"/>
              <a:lightRig rig="threePt" dir="t"/>
            </a:scene3d>
            <a:sp3d>
              <a:bevelB w="38100" h="38100"/>
            </a:sp3d>
          </a:bodyPr>
          <a:lstStyle/>
          <a:p>
            <a:r>
              <a:rPr lang="en-IN" sz="4000" i="1" u="sng" dirty="0">
                <a:effectLst>
                  <a:glow rad="228600">
                    <a:schemeClr val="accent1">
                      <a:satMod val="175000"/>
                      <a:alpha val="40000"/>
                    </a:schemeClr>
                  </a:glow>
                  <a:outerShdw blurRad="38100" dist="38100" dir="2700000" algn="tl">
                    <a:srgbClr val="000000">
                      <a:alpha val="0"/>
                    </a:srgbClr>
                  </a:outerShdw>
                </a:effectLst>
                <a:latin typeface="High Tower Text"/>
              </a:rPr>
              <a:t>Code:</a:t>
            </a:r>
            <a:endParaRPr lang="en-IN" sz="4000" i="1" u="sng" dirty="0">
              <a:effectLst>
                <a:glow rad="228600">
                  <a:srgbClr val="AC3EC1">
                    <a:satMod val="175000"/>
                    <a:alpha val="40000"/>
                  </a:srgbClr>
                </a:glow>
                <a:outerShdw blurRad="38100" dist="38100" dir="2700000" algn="tl">
                  <a:srgbClr val="000000">
                    <a:alpha val="0"/>
                  </a:srgbClr>
                </a:outerShdw>
              </a:effectLst>
              <a:latin typeface="High Tower Text"/>
            </a:endParaRPr>
          </a:p>
        </p:txBody>
      </p:sp>
      <p:sp>
        <p:nvSpPr>
          <p:cNvPr id="3" name="Content Placeholder 2">
            <a:extLst>
              <a:ext uri="{FF2B5EF4-FFF2-40B4-BE49-F238E27FC236}">
                <a16:creationId xmlns:a16="http://schemas.microsoft.com/office/drawing/2014/main" id="{EEC66121-3B07-518B-4F9B-EAD50C9183CD}"/>
              </a:ext>
            </a:extLst>
          </p:cNvPr>
          <p:cNvSpPr>
            <a:spLocks noGrp="1"/>
          </p:cNvSpPr>
          <p:nvPr>
            <p:ph idx="1"/>
          </p:nvPr>
        </p:nvSpPr>
        <p:spPr>
          <a:xfrm>
            <a:off x="278824" y="2108296"/>
            <a:ext cx="4070061" cy="605463"/>
          </a:xfrm>
        </p:spPr>
        <p:txBody>
          <a:bodyPr>
            <a:normAutofit/>
          </a:bodyPr>
          <a:lstStyle/>
          <a:p>
            <a:pPr marL="0" indent="0">
              <a:buNone/>
            </a:pPr>
            <a:r>
              <a:rPr lang="en-IN" sz="1600" b="1" u="sng" dirty="0">
                <a:latin typeface="High Tower Text"/>
                <a:ea typeface="Calibri" panose="020F0502020204030204"/>
                <a:cs typeface="Calibri" panose="020F0502020204030204"/>
              </a:rPr>
              <a:t>responses.py</a:t>
            </a:r>
            <a:r>
              <a:rPr lang="en-IN" sz="1600" b="1" dirty="0">
                <a:latin typeface="High Tower Text"/>
                <a:ea typeface="Calibri" panose="020F0502020204030204"/>
                <a:cs typeface="Calibri" panose="020F0502020204030204"/>
              </a:rPr>
              <a:t> (manages responses of the bot):</a:t>
            </a:r>
            <a:endParaRPr lang="en-IN" sz="1600" b="1" dirty="0">
              <a:latin typeface="High Tower Text"/>
              <a:cs typeface="Calibri"/>
            </a:endParaRPr>
          </a:p>
        </p:txBody>
      </p:sp>
      <p:sp>
        <p:nvSpPr>
          <p:cNvPr id="5" name="Content Placeholder 2">
            <a:extLst>
              <a:ext uri="{FF2B5EF4-FFF2-40B4-BE49-F238E27FC236}">
                <a16:creationId xmlns:a16="http://schemas.microsoft.com/office/drawing/2014/main" id="{34DD5DDE-DB91-9242-76A3-913F88CA2548}"/>
              </a:ext>
            </a:extLst>
          </p:cNvPr>
          <p:cNvSpPr txBox="1">
            <a:spLocks/>
          </p:cNvSpPr>
          <p:nvPr/>
        </p:nvSpPr>
        <p:spPr>
          <a:xfrm>
            <a:off x="561111" y="1368810"/>
            <a:ext cx="11066605" cy="605463"/>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IN" sz="2000" dirty="0">
                <a:latin typeface="High Tower Text"/>
                <a:cs typeface="Calibri"/>
              </a:rPr>
              <a:t>Code for this discord bot is divided in three sub-files that help managing everything, server, response and link between all the required APIs and code.</a:t>
            </a:r>
          </a:p>
        </p:txBody>
      </p:sp>
      <p:sp>
        <p:nvSpPr>
          <p:cNvPr id="7" name="Content Placeholder 2">
            <a:extLst>
              <a:ext uri="{FF2B5EF4-FFF2-40B4-BE49-F238E27FC236}">
                <a16:creationId xmlns:a16="http://schemas.microsoft.com/office/drawing/2014/main" id="{25C5A1F3-9B8E-DDD4-6B0E-CA1CB822B601}"/>
              </a:ext>
            </a:extLst>
          </p:cNvPr>
          <p:cNvSpPr txBox="1">
            <a:spLocks/>
          </p:cNvSpPr>
          <p:nvPr/>
        </p:nvSpPr>
        <p:spPr>
          <a:xfrm>
            <a:off x="5912430" y="2035561"/>
            <a:ext cx="5715286" cy="752667"/>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IN" sz="1600" b="1" u="sng" dirty="0">
                <a:latin typeface="High Tower Text"/>
                <a:ea typeface="Calibri" panose="020F0502020204030204"/>
                <a:cs typeface="Calibri" panose="020F0502020204030204"/>
              </a:rPr>
              <a:t>bot.py</a:t>
            </a:r>
            <a:r>
              <a:rPr lang="en-IN" sz="1600" b="1" dirty="0">
                <a:latin typeface="High Tower Text"/>
                <a:ea typeface="Calibri" panose="020F0502020204030204"/>
                <a:cs typeface="Calibri" panose="020F0502020204030204"/>
              </a:rPr>
              <a:t>  (manages link as well as the working system of  the bot):</a:t>
            </a:r>
            <a:endParaRPr lang="en-IN" sz="1600" b="1" dirty="0">
              <a:latin typeface="High Tower Text"/>
              <a:cs typeface="Calibri"/>
            </a:endParaRPr>
          </a:p>
        </p:txBody>
      </p:sp>
      <p:pic>
        <p:nvPicPr>
          <p:cNvPr id="9" name="Picture 9" descr="Text&#10;&#10;Description automatically generated">
            <a:extLst>
              <a:ext uri="{FF2B5EF4-FFF2-40B4-BE49-F238E27FC236}">
                <a16:creationId xmlns:a16="http://schemas.microsoft.com/office/drawing/2014/main" id="{A2AE1F97-0DEF-83DF-2BA8-3ED56609EED8}"/>
              </a:ext>
            </a:extLst>
          </p:cNvPr>
          <p:cNvPicPr>
            <a:picLocks noChangeAspect="1"/>
          </p:cNvPicPr>
          <p:nvPr/>
        </p:nvPicPr>
        <p:blipFill>
          <a:blip r:embed="rId2"/>
          <a:stretch>
            <a:fillRect/>
          </a:stretch>
        </p:blipFill>
        <p:spPr>
          <a:xfrm>
            <a:off x="230332" y="2715914"/>
            <a:ext cx="5262995" cy="3963284"/>
          </a:xfrm>
          <a:prstGeom prst="rect">
            <a:avLst/>
          </a:prstGeom>
        </p:spPr>
      </p:pic>
      <p:pic>
        <p:nvPicPr>
          <p:cNvPr id="10" name="Picture 10" descr="Text&#10;&#10;Description automatically generated">
            <a:extLst>
              <a:ext uri="{FF2B5EF4-FFF2-40B4-BE49-F238E27FC236}">
                <a16:creationId xmlns:a16="http://schemas.microsoft.com/office/drawing/2014/main" id="{87FE1569-C6FA-8FE2-9807-08BFA40C4CAD}"/>
              </a:ext>
            </a:extLst>
          </p:cNvPr>
          <p:cNvPicPr>
            <a:picLocks noChangeAspect="1"/>
          </p:cNvPicPr>
          <p:nvPr/>
        </p:nvPicPr>
        <p:blipFill>
          <a:blip r:embed="rId3"/>
          <a:stretch>
            <a:fillRect/>
          </a:stretch>
        </p:blipFill>
        <p:spPr>
          <a:xfrm>
            <a:off x="6092537" y="2719618"/>
            <a:ext cx="5124450" cy="3955876"/>
          </a:xfrm>
          <a:prstGeom prst="rect">
            <a:avLst/>
          </a:prstGeom>
        </p:spPr>
      </p:pic>
    </p:spTree>
    <p:extLst>
      <p:ext uri="{BB962C8B-B14F-4D97-AF65-F5344CB8AC3E}">
        <p14:creationId xmlns:p14="http://schemas.microsoft.com/office/powerpoint/2010/main" val="1401576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50E36-7ADE-9992-6014-27B5F52F32E3}"/>
              </a:ext>
            </a:extLst>
          </p:cNvPr>
          <p:cNvSpPr>
            <a:spLocks noGrp="1"/>
          </p:cNvSpPr>
          <p:nvPr>
            <p:ph type="title"/>
          </p:nvPr>
        </p:nvSpPr>
        <p:spPr>
          <a:xfrm>
            <a:off x="685801" y="219075"/>
            <a:ext cx="10131425" cy="1456267"/>
          </a:xfrm>
        </p:spPr>
        <p:txBody>
          <a:bodyPr>
            <a:normAutofit/>
            <a:scene3d>
              <a:camera prst="orthographicFront"/>
              <a:lightRig rig="threePt" dir="t"/>
            </a:scene3d>
            <a:sp3d>
              <a:bevelB w="38100" h="38100"/>
            </a:sp3d>
          </a:bodyPr>
          <a:lstStyle/>
          <a:p>
            <a:r>
              <a:rPr lang="en-IN" sz="4000" i="1" u="sng" dirty="0">
                <a:effectLst>
                  <a:glow rad="228600">
                    <a:schemeClr val="accent1">
                      <a:satMod val="175000"/>
                      <a:alpha val="40000"/>
                    </a:schemeClr>
                  </a:glow>
                  <a:outerShdw blurRad="38100" dist="38100" dir="2700000" algn="tl">
                    <a:srgbClr val="000000">
                      <a:alpha val="0"/>
                    </a:srgbClr>
                  </a:outerShdw>
                </a:effectLst>
                <a:latin typeface="High Tower Text"/>
              </a:rPr>
              <a:t>Code:</a:t>
            </a:r>
            <a:endParaRPr lang="en-IN" sz="4000" i="1" u="sng" dirty="0">
              <a:effectLst>
                <a:glow rad="228600">
                  <a:srgbClr val="AC3EC1">
                    <a:satMod val="175000"/>
                    <a:alpha val="40000"/>
                  </a:srgbClr>
                </a:glow>
                <a:outerShdw blurRad="38100" dist="38100" dir="2700000" algn="tl">
                  <a:srgbClr val="000000">
                    <a:alpha val="0"/>
                  </a:srgbClr>
                </a:outerShdw>
              </a:effectLst>
              <a:latin typeface="High Tower Text"/>
            </a:endParaRPr>
          </a:p>
        </p:txBody>
      </p:sp>
      <p:sp>
        <p:nvSpPr>
          <p:cNvPr id="3" name="Content Placeholder 2">
            <a:extLst>
              <a:ext uri="{FF2B5EF4-FFF2-40B4-BE49-F238E27FC236}">
                <a16:creationId xmlns:a16="http://schemas.microsoft.com/office/drawing/2014/main" id="{EEC66121-3B07-518B-4F9B-EAD50C9183CD}"/>
              </a:ext>
            </a:extLst>
          </p:cNvPr>
          <p:cNvSpPr>
            <a:spLocks noGrp="1"/>
          </p:cNvSpPr>
          <p:nvPr>
            <p:ph idx="1"/>
          </p:nvPr>
        </p:nvSpPr>
        <p:spPr>
          <a:xfrm>
            <a:off x="278824" y="1259705"/>
            <a:ext cx="4070061" cy="605463"/>
          </a:xfrm>
        </p:spPr>
        <p:txBody>
          <a:bodyPr>
            <a:normAutofit/>
          </a:bodyPr>
          <a:lstStyle/>
          <a:p>
            <a:pPr marL="0" indent="0">
              <a:buNone/>
            </a:pPr>
            <a:r>
              <a:rPr lang="en-IN" sz="1600" b="1" u="sng" dirty="0">
                <a:latin typeface="High Tower Text"/>
                <a:ea typeface="Calibri" panose="020F0502020204030204"/>
                <a:cs typeface="Calibri" panose="020F0502020204030204"/>
              </a:rPr>
              <a:t>main.py</a:t>
            </a:r>
            <a:r>
              <a:rPr lang="en-IN" sz="1600" b="1" dirty="0">
                <a:latin typeface="High Tower Text"/>
                <a:ea typeface="Calibri" panose="020F0502020204030204"/>
                <a:cs typeface="Calibri" panose="020F0502020204030204"/>
              </a:rPr>
              <a:t> (runs the bot):</a:t>
            </a:r>
            <a:endParaRPr lang="en-IN" sz="1600" b="1" dirty="0">
              <a:latin typeface="High Tower Text"/>
              <a:cs typeface="Calibri"/>
            </a:endParaRPr>
          </a:p>
        </p:txBody>
      </p:sp>
      <p:sp>
        <p:nvSpPr>
          <p:cNvPr id="5" name="Content Placeholder 2">
            <a:extLst>
              <a:ext uri="{FF2B5EF4-FFF2-40B4-BE49-F238E27FC236}">
                <a16:creationId xmlns:a16="http://schemas.microsoft.com/office/drawing/2014/main" id="{34DD5DDE-DB91-9242-76A3-913F88CA2548}"/>
              </a:ext>
            </a:extLst>
          </p:cNvPr>
          <p:cNvSpPr txBox="1">
            <a:spLocks/>
          </p:cNvSpPr>
          <p:nvPr/>
        </p:nvSpPr>
        <p:spPr>
          <a:xfrm>
            <a:off x="5747906" y="2979400"/>
            <a:ext cx="4979265" cy="1514667"/>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IN" sz="1600" dirty="0">
                <a:latin typeface="High Tower Text"/>
                <a:cs typeface="Calibri"/>
              </a:rPr>
              <a:t>"Dare-Devil" is the name of the bot. When we execute the main file. It responds "Dare-Devil#3285 is now running!" in the terminal. This ensures us that the bot is running properly.</a:t>
            </a:r>
            <a:endParaRPr lang="en-US" sz="1600">
              <a:cs typeface="Calibri"/>
            </a:endParaRPr>
          </a:p>
        </p:txBody>
      </p:sp>
      <p:sp>
        <p:nvSpPr>
          <p:cNvPr id="7" name="Content Placeholder 2">
            <a:extLst>
              <a:ext uri="{FF2B5EF4-FFF2-40B4-BE49-F238E27FC236}">
                <a16:creationId xmlns:a16="http://schemas.microsoft.com/office/drawing/2014/main" id="{25C5A1F3-9B8E-DDD4-6B0E-CA1CB822B601}"/>
              </a:ext>
            </a:extLst>
          </p:cNvPr>
          <p:cNvSpPr txBox="1">
            <a:spLocks/>
          </p:cNvSpPr>
          <p:nvPr/>
        </p:nvSpPr>
        <p:spPr>
          <a:xfrm>
            <a:off x="5912430" y="1186970"/>
            <a:ext cx="5715286" cy="752667"/>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IN" sz="1600" b="1" u="sng" dirty="0">
                <a:latin typeface="High Tower Text"/>
                <a:cs typeface="Calibri" panose="020F0502020204030204"/>
              </a:rPr>
              <a:t>output</a:t>
            </a:r>
            <a:r>
              <a:rPr lang="en-IN" sz="1600" b="1" dirty="0">
                <a:latin typeface="High Tower Text"/>
                <a:cs typeface="Calibri" panose="020F0502020204030204"/>
              </a:rPr>
              <a:t> (shows the bot running on the server):</a:t>
            </a:r>
            <a:endParaRPr lang="en-US" dirty="0"/>
          </a:p>
        </p:txBody>
      </p:sp>
      <p:pic>
        <p:nvPicPr>
          <p:cNvPr id="4" name="Picture 5" descr="Graphical user interface, text&#10;&#10;Description automatically generated">
            <a:extLst>
              <a:ext uri="{FF2B5EF4-FFF2-40B4-BE49-F238E27FC236}">
                <a16:creationId xmlns:a16="http://schemas.microsoft.com/office/drawing/2014/main" id="{75201ABD-8064-5D34-9511-5D93AF9AD625}"/>
              </a:ext>
            </a:extLst>
          </p:cNvPr>
          <p:cNvPicPr>
            <a:picLocks noChangeAspect="1"/>
          </p:cNvPicPr>
          <p:nvPr/>
        </p:nvPicPr>
        <p:blipFill>
          <a:blip r:embed="rId2"/>
          <a:stretch>
            <a:fillRect/>
          </a:stretch>
        </p:blipFill>
        <p:spPr>
          <a:xfrm>
            <a:off x="308264" y="2000250"/>
            <a:ext cx="4509655" cy="2822863"/>
          </a:xfrm>
          <a:prstGeom prst="rect">
            <a:avLst/>
          </a:prstGeom>
        </p:spPr>
      </p:pic>
      <p:pic>
        <p:nvPicPr>
          <p:cNvPr id="6" name="Picture 7" descr="Text&#10;&#10;Description automatically generated">
            <a:extLst>
              <a:ext uri="{FF2B5EF4-FFF2-40B4-BE49-F238E27FC236}">
                <a16:creationId xmlns:a16="http://schemas.microsoft.com/office/drawing/2014/main" id="{96B30847-5522-0E9C-7014-15DED5836955}"/>
              </a:ext>
            </a:extLst>
          </p:cNvPr>
          <p:cNvPicPr>
            <a:picLocks noChangeAspect="1"/>
          </p:cNvPicPr>
          <p:nvPr/>
        </p:nvPicPr>
        <p:blipFill>
          <a:blip r:embed="rId3"/>
          <a:stretch>
            <a:fillRect/>
          </a:stretch>
        </p:blipFill>
        <p:spPr>
          <a:xfrm>
            <a:off x="5754832" y="1964702"/>
            <a:ext cx="6137563" cy="1162140"/>
          </a:xfrm>
          <a:prstGeom prst="rect">
            <a:avLst/>
          </a:prstGeom>
        </p:spPr>
      </p:pic>
      <p:sp>
        <p:nvSpPr>
          <p:cNvPr id="8" name="Content Placeholder 2">
            <a:extLst>
              <a:ext uri="{FF2B5EF4-FFF2-40B4-BE49-F238E27FC236}">
                <a16:creationId xmlns:a16="http://schemas.microsoft.com/office/drawing/2014/main" id="{432497C3-82DB-D1D7-3375-2F1D0EE98A2A}"/>
              </a:ext>
            </a:extLst>
          </p:cNvPr>
          <p:cNvSpPr txBox="1">
            <a:spLocks/>
          </p:cNvSpPr>
          <p:nvPr/>
        </p:nvSpPr>
        <p:spPr>
          <a:xfrm>
            <a:off x="232064" y="4529377"/>
            <a:ext cx="4979265" cy="1514667"/>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IN" sz="1600" dirty="0">
                <a:latin typeface="High Tower Text"/>
                <a:cs typeface="Calibri"/>
              </a:rPr>
              <a:t>Main.py is the mail file that is executed in-order-to establish a connection between the bot and the code. Executing main file is necessary for the bot to function.</a:t>
            </a:r>
          </a:p>
        </p:txBody>
      </p:sp>
    </p:spTree>
    <p:extLst>
      <p:ext uri="{BB962C8B-B14F-4D97-AF65-F5344CB8AC3E}">
        <p14:creationId xmlns:p14="http://schemas.microsoft.com/office/powerpoint/2010/main" val="74014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50E36-7ADE-9992-6014-27B5F52F32E3}"/>
              </a:ext>
            </a:extLst>
          </p:cNvPr>
          <p:cNvSpPr>
            <a:spLocks noGrp="1"/>
          </p:cNvSpPr>
          <p:nvPr>
            <p:ph type="title"/>
          </p:nvPr>
        </p:nvSpPr>
        <p:spPr>
          <a:xfrm>
            <a:off x="685801" y="219075"/>
            <a:ext cx="10131425" cy="1094317"/>
          </a:xfrm>
        </p:spPr>
        <p:txBody>
          <a:bodyPr>
            <a:normAutofit/>
            <a:scene3d>
              <a:camera prst="orthographicFront"/>
              <a:lightRig rig="threePt" dir="t"/>
            </a:scene3d>
            <a:sp3d>
              <a:bevelB w="38100" h="38100"/>
            </a:sp3d>
          </a:bodyPr>
          <a:lstStyle/>
          <a:p>
            <a:r>
              <a:rPr lang="en-IN" sz="4000" i="1" u="sng" dirty="0">
                <a:effectLst>
                  <a:glow rad="228600">
                    <a:srgbClr val="AC3EC1">
                      <a:satMod val="175000"/>
                      <a:alpha val="40000"/>
                    </a:srgbClr>
                  </a:glow>
                  <a:outerShdw blurRad="38100" dist="38100" dir="2700000" algn="tl">
                    <a:srgbClr val="000000">
                      <a:alpha val="0"/>
                    </a:srgbClr>
                  </a:outerShdw>
                </a:effectLst>
                <a:latin typeface="High Tower Text"/>
              </a:rPr>
              <a:t>GLIMPSE OF THE BOT:</a:t>
            </a:r>
          </a:p>
        </p:txBody>
      </p:sp>
      <p:sp>
        <p:nvSpPr>
          <p:cNvPr id="4" name="TextBox 3">
            <a:extLst>
              <a:ext uri="{FF2B5EF4-FFF2-40B4-BE49-F238E27FC236}">
                <a16:creationId xmlns:a16="http://schemas.microsoft.com/office/drawing/2014/main" id="{C93E9E81-222D-C3BC-8676-EEF60F407273}"/>
              </a:ext>
            </a:extLst>
          </p:cNvPr>
          <p:cNvSpPr txBox="1"/>
          <p:nvPr/>
        </p:nvSpPr>
        <p:spPr>
          <a:xfrm>
            <a:off x="676275" y="1257300"/>
            <a:ext cx="88582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400" dirty="0">
                <a:latin typeface="High Tower Text"/>
                <a:ea typeface="Calibri" panose="020F0502020204030204"/>
                <a:cs typeface="Calibri" panose="020F0502020204030204"/>
              </a:rPr>
              <a:t>Using "$help" to view the list of valid commands for the bot:</a:t>
            </a:r>
          </a:p>
        </p:txBody>
      </p:sp>
      <p:sp>
        <p:nvSpPr>
          <p:cNvPr id="6" name="TextBox 5">
            <a:extLst>
              <a:ext uri="{FF2B5EF4-FFF2-40B4-BE49-F238E27FC236}">
                <a16:creationId xmlns:a16="http://schemas.microsoft.com/office/drawing/2014/main" id="{CC8DBC45-912A-BE3A-4712-ECFDA2FACDE7}"/>
              </a:ext>
            </a:extLst>
          </p:cNvPr>
          <p:cNvSpPr txBox="1"/>
          <p:nvPr/>
        </p:nvSpPr>
        <p:spPr>
          <a:xfrm>
            <a:off x="685800" y="4638675"/>
            <a:ext cx="655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400" dirty="0">
                <a:latin typeface="High Tower Text"/>
                <a:ea typeface="Calibri" panose="020F0502020204030204"/>
                <a:cs typeface="Calibri" panose="020F0502020204030204"/>
              </a:rPr>
              <a:t>Using "$hi" to get a response from the bot:</a:t>
            </a:r>
          </a:p>
        </p:txBody>
      </p:sp>
      <p:pic>
        <p:nvPicPr>
          <p:cNvPr id="7" name="Picture 7">
            <a:extLst>
              <a:ext uri="{FF2B5EF4-FFF2-40B4-BE49-F238E27FC236}">
                <a16:creationId xmlns:a16="http://schemas.microsoft.com/office/drawing/2014/main" id="{B5B55E82-FD02-D248-03B7-48316B3AED1B}"/>
              </a:ext>
            </a:extLst>
          </p:cNvPr>
          <p:cNvPicPr>
            <a:picLocks noChangeAspect="1"/>
          </p:cNvPicPr>
          <p:nvPr/>
        </p:nvPicPr>
        <p:blipFill>
          <a:blip r:embed="rId2"/>
          <a:stretch>
            <a:fillRect/>
          </a:stretch>
        </p:blipFill>
        <p:spPr>
          <a:xfrm>
            <a:off x="1076325" y="5093560"/>
            <a:ext cx="6953250" cy="1166680"/>
          </a:xfrm>
          <a:prstGeom prst="rect">
            <a:avLst/>
          </a:prstGeom>
        </p:spPr>
      </p:pic>
      <p:sp>
        <p:nvSpPr>
          <p:cNvPr id="8" name="TextBox 7">
            <a:extLst>
              <a:ext uri="{FF2B5EF4-FFF2-40B4-BE49-F238E27FC236}">
                <a16:creationId xmlns:a16="http://schemas.microsoft.com/office/drawing/2014/main" id="{EF948E97-5E53-A9D2-AC30-910F2974E147}"/>
              </a:ext>
            </a:extLst>
          </p:cNvPr>
          <p:cNvSpPr txBox="1"/>
          <p:nvPr/>
        </p:nvSpPr>
        <p:spPr>
          <a:xfrm>
            <a:off x="685800" y="6391274"/>
            <a:ext cx="772477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a:latin typeface="High Tower Text"/>
                <a:ea typeface="Calibri" panose="020F0502020204030204"/>
                <a:cs typeface="Calibri" panose="020F0502020204030204"/>
              </a:rPr>
              <a:t>**Use the bot in Discord to view all the other present features and valid commands.</a:t>
            </a:r>
          </a:p>
        </p:txBody>
      </p:sp>
      <p:pic>
        <p:nvPicPr>
          <p:cNvPr id="9" name="Picture 9" descr="Text&#10;&#10;Description automatically generated">
            <a:extLst>
              <a:ext uri="{FF2B5EF4-FFF2-40B4-BE49-F238E27FC236}">
                <a16:creationId xmlns:a16="http://schemas.microsoft.com/office/drawing/2014/main" id="{40BE66EA-3CF9-D2AA-65A5-6C293319EE09}"/>
              </a:ext>
            </a:extLst>
          </p:cNvPr>
          <p:cNvPicPr>
            <a:picLocks noChangeAspect="1"/>
          </p:cNvPicPr>
          <p:nvPr/>
        </p:nvPicPr>
        <p:blipFill>
          <a:blip r:embed="rId3"/>
          <a:stretch>
            <a:fillRect/>
          </a:stretch>
        </p:blipFill>
        <p:spPr>
          <a:xfrm>
            <a:off x="1076325" y="1783737"/>
            <a:ext cx="8658225" cy="2652351"/>
          </a:xfrm>
          <a:prstGeom prst="rect">
            <a:avLst/>
          </a:prstGeom>
        </p:spPr>
      </p:pic>
    </p:spTree>
    <p:extLst>
      <p:ext uri="{BB962C8B-B14F-4D97-AF65-F5344CB8AC3E}">
        <p14:creationId xmlns:p14="http://schemas.microsoft.com/office/powerpoint/2010/main" val="2769549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376A-FE00-41E6-C499-A94954421A7F}"/>
              </a:ext>
            </a:extLst>
          </p:cNvPr>
          <p:cNvSpPr>
            <a:spLocks noGrp="1"/>
          </p:cNvSpPr>
          <p:nvPr>
            <p:ph type="title"/>
          </p:nvPr>
        </p:nvSpPr>
        <p:spPr/>
        <p:txBody>
          <a:bodyPr>
            <a:normAutofit/>
            <a:scene3d>
              <a:camera prst="orthographicFront"/>
              <a:lightRig rig="threePt" dir="t"/>
            </a:scene3d>
            <a:sp3d>
              <a:bevelB w="38100" h="38100"/>
            </a:sp3d>
          </a:bodyPr>
          <a:lstStyle/>
          <a:p>
            <a:r>
              <a:rPr lang="en-IN" sz="4400" i="1" u="sng" dirty="0">
                <a:effectLst>
                  <a:glow rad="228600">
                    <a:schemeClr val="accent1">
                      <a:satMod val="175000"/>
                      <a:alpha val="40000"/>
                    </a:schemeClr>
                  </a:glow>
                  <a:outerShdw blurRad="50800" dist="38100" dir="10800000" algn="r" rotWithShape="0">
                    <a:schemeClr val="bg1">
                      <a:alpha val="0"/>
                    </a:schemeClr>
                  </a:outerShdw>
                </a:effectLst>
                <a:latin typeface="High Tower Text"/>
              </a:rPr>
              <a:t>REFERENCE:</a:t>
            </a:r>
            <a:endParaRPr lang="en-US" sz="4400" i="1" u="sng">
              <a:latin typeface="High Tower Text"/>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2AC6AA21-B5C3-9FEC-E633-935B809FDE5E}"/>
              </a:ext>
            </a:extLst>
          </p:cNvPr>
          <p:cNvSpPr>
            <a:spLocks noGrp="1"/>
          </p:cNvSpPr>
          <p:nvPr>
            <p:ph idx="1"/>
          </p:nvPr>
        </p:nvSpPr>
        <p:spPr/>
        <p:txBody>
          <a:bodyPr/>
          <a:lstStyle/>
          <a:p>
            <a:r>
              <a:rPr lang="en-IN" sz="2800" dirty="0">
                <a:latin typeface="High Tower Text"/>
                <a:ea typeface="+mn-lt"/>
                <a:cs typeface="+mn-lt"/>
              </a:rPr>
              <a:t>Discord Documentation</a:t>
            </a:r>
            <a:endParaRPr lang="en-US" dirty="0"/>
          </a:p>
          <a:p>
            <a:pPr>
              <a:buClr>
                <a:srgbClr val="FFFFFF"/>
              </a:buClr>
            </a:pPr>
            <a:r>
              <a:rPr lang="en-IN" sz="2800" dirty="0">
                <a:latin typeface="High Tower Text"/>
                <a:ea typeface="Calibri"/>
                <a:cs typeface="Calibri"/>
              </a:rPr>
              <a:t>Discord Developer's Documentation</a:t>
            </a:r>
          </a:p>
          <a:p>
            <a:pPr>
              <a:buClr>
                <a:srgbClr val="FFFFFF"/>
              </a:buClr>
            </a:pPr>
            <a:r>
              <a:rPr lang="en-IN" sz="2800" dirty="0">
                <a:latin typeface="High Tower Text"/>
                <a:ea typeface="Calibri"/>
                <a:cs typeface="Calibri"/>
              </a:rPr>
              <a:t>YouTube</a:t>
            </a:r>
          </a:p>
        </p:txBody>
      </p:sp>
    </p:spTree>
    <p:extLst>
      <p:ext uri="{BB962C8B-B14F-4D97-AF65-F5344CB8AC3E}">
        <p14:creationId xmlns:p14="http://schemas.microsoft.com/office/powerpoint/2010/main" val="25001301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{13EDEF7D-E414-487B-910A-2BE421DAFA56}tf03457452</Template>
  <TotalTime>44</TotalTime>
  <Words>31</Words>
  <Application>Microsoft Office PowerPoint</Application>
  <PresentationFormat>Widescreen</PresentationFormat>
  <Paragraphs>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Celestial</vt:lpstr>
      <vt:lpstr>PYTHON PROJECT</vt:lpstr>
      <vt:lpstr>AIM:   Truth &amp; dare  discord bot </vt:lpstr>
      <vt:lpstr>IMPLEMENTATION OF PROJECT:</vt:lpstr>
      <vt:lpstr>Features:</vt:lpstr>
      <vt:lpstr>Code:</vt:lpstr>
      <vt:lpstr>Code:</vt:lpstr>
      <vt:lpstr>GLIMPSE OF THE BOT:</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PROJECT</dc:title>
  <dc:creator>srishtikundu02@gmail.com</dc:creator>
  <cp:lastModifiedBy>srishtikundu02@gmail.com</cp:lastModifiedBy>
  <cp:revision>717</cp:revision>
  <dcterms:created xsi:type="dcterms:W3CDTF">2022-11-09T18:42:42Z</dcterms:created>
  <dcterms:modified xsi:type="dcterms:W3CDTF">2022-11-18T03:50:17Z</dcterms:modified>
</cp:coreProperties>
</file>