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8" r:id="rId5"/>
    <p:sldId id="270" r:id="rId6"/>
    <p:sldId id="271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28-04-2021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SHRUTI SHARMA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39" y="2451062"/>
            <a:ext cx="5578602" cy="319513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Business understanding:</a:t>
            </a:r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dirty="0"/>
              <a:t>The overall strategy is to invest where most investors are investing with two minor restrictions for investments as listed below:</a:t>
            </a:r>
          </a:p>
          <a:p>
            <a:r>
              <a:rPr lang="en-US" sz="1800" dirty="0"/>
              <a:t>Spark funds wants to invest between 5-15 million USD per round of investment.</a:t>
            </a:r>
          </a:p>
          <a:p>
            <a:r>
              <a:rPr lang="en-US" sz="1800" dirty="0"/>
              <a:t>They want to invest only in English speaking countries.</a:t>
            </a:r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53BE3447-495D-427C-8172-7C6C9256A0B2}"/>
              </a:ext>
            </a:extLst>
          </p:cNvPr>
          <p:cNvSpPr txBox="1">
            <a:spLocks/>
          </p:cNvSpPr>
          <p:nvPr/>
        </p:nvSpPr>
        <p:spPr>
          <a:xfrm>
            <a:off x="2114428" y="147302"/>
            <a:ext cx="7526721" cy="808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SPARK FUNDS: INVESTMENT ANALYSIS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E683CAA-49C8-42D6-820C-36175BDA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76" y="1211802"/>
            <a:ext cx="11269187" cy="8561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/>
            <a:r>
              <a:rPr lang="en-US" sz="1800" b="1" dirty="0"/>
              <a:t>Abstract</a:t>
            </a:r>
            <a:br>
              <a:rPr lang="en-US" sz="1800" b="1" dirty="0"/>
            </a:br>
            <a:r>
              <a:rPr lang="en-US" sz="1800" dirty="0"/>
              <a:t>The CEO of Spark Funds wants to understand the global trends so that they can take the investment decisions effectively and make investments in few companies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FC02AE-BB79-4E73-98FF-285738F15C34}"/>
              </a:ext>
            </a:extLst>
          </p:cNvPr>
          <p:cNvSpPr txBox="1">
            <a:spLocks/>
          </p:cNvSpPr>
          <p:nvPr/>
        </p:nvSpPr>
        <p:spPr>
          <a:xfrm>
            <a:off x="6243727" y="2451063"/>
            <a:ext cx="5487334" cy="31951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Data Understanding and goals: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There are three goals for analysis as below: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Investment type analysis</a:t>
            </a:r>
            <a:r>
              <a:rPr lang="en-US" sz="1800" dirty="0"/>
              <a:t>: Comparing the typical investment amounts in the venture, seed, angel, private equity etc. so that Spark Funds can choose the type that is best suited for their strategy.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Country analysis</a:t>
            </a:r>
            <a:r>
              <a:rPr lang="en-US" sz="1800" dirty="0"/>
              <a:t>: Identifying the countries which have been the most heavily invested in the past.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Sector analysis</a:t>
            </a:r>
            <a:r>
              <a:rPr lang="en-US" sz="1800" dirty="0"/>
              <a:t>: Understanding the distribution of investments across the eight main sectors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8223498-EEF7-40CA-BCD5-54FAFBE34868}"/>
              </a:ext>
            </a:extLst>
          </p:cNvPr>
          <p:cNvSpPr/>
          <p:nvPr/>
        </p:nvSpPr>
        <p:spPr>
          <a:xfrm>
            <a:off x="2621377" y="867493"/>
            <a:ext cx="7796303" cy="12869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D6F3B509-4C68-437A-8D7B-379B03CF59A0}"/>
              </a:ext>
            </a:extLst>
          </p:cNvPr>
          <p:cNvSpPr txBox="1">
            <a:spLocks/>
          </p:cNvSpPr>
          <p:nvPr/>
        </p:nvSpPr>
        <p:spPr>
          <a:xfrm>
            <a:off x="3822955" y="-4163"/>
            <a:ext cx="7526721" cy="808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DATA 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F29A4D-97C1-4EB8-8638-44750DD72036}"/>
              </a:ext>
            </a:extLst>
          </p:cNvPr>
          <p:cNvSpPr/>
          <p:nvPr/>
        </p:nvSpPr>
        <p:spPr>
          <a:xfrm>
            <a:off x="2145696" y="3104101"/>
            <a:ext cx="949911" cy="319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EB4E882-1C64-4F87-AEC7-A74E2BDE909E}"/>
              </a:ext>
            </a:extLst>
          </p:cNvPr>
          <p:cNvGrpSpPr/>
          <p:nvPr/>
        </p:nvGrpSpPr>
        <p:grpSpPr>
          <a:xfrm>
            <a:off x="3312910" y="1102672"/>
            <a:ext cx="6663630" cy="920454"/>
            <a:chOff x="1512705" y="1708257"/>
            <a:chExt cx="6663630" cy="96084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8F487C-3BEA-49AD-99F6-F714295FC8B6}"/>
                </a:ext>
              </a:extLst>
            </p:cNvPr>
            <p:cNvSpPr/>
            <p:nvPr/>
          </p:nvSpPr>
          <p:spPr>
            <a:xfrm>
              <a:off x="4014249" y="1708257"/>
              <a:ext cx="1667460" cy="9335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35333E-F2E8-443E-A182-F6817A3F056C}"/>
                </a:ext>
              </a:extLst>
            </p:cNvPr>
            <p:cNvSpPr txBox="1"/>
            <p:nvPr/>
          </p:nvSpPr>
          <p:spPr>
            <a:xfrm>
              <a:off x="4100266" y="1798099"/>
              <a:ext cx="14954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Merge data, identify and treat (delete or impute)missing data, and format data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8C5AB0-10BD-4FF1-9A6B-6DC891E9E215}"/>
                </a:ext>
              </a:extLst>
            </p:cNvPr>
            <p:cNvSpPr txBox="1"/>
            <p:nvPr/>
          </p:nvSpPr>
          <p:spPr>
            <a:xfrm>
              <a:off x="1778264" y="1798099"/>
              <a:ext cx="11363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Load the two data files:</a:t>
              </a:r>
              <a:br>
                <a:rPr lang="en-US" sz="1100" dirty="0"/>
              </a:br>
              <a:r>
                <a:rPr lang="en-US" sz="1100" dirty="0"/>
                <a:t>1.companies </a:t>
              </a:r>
            </a:p>
            <a:p>
              <a:r>
                <a:rPr lang="en-US" sz="1100" dirty="0"/>
                <a:t>2.rounds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B8FE442-C47A-4EF4-A3E0-02FB8981441E}"/>
                </a:ext>
              </a:extLst>
            </p:cNvPr>
            <p:cNvCxnSpPr>
              <a:cxnSpLocks/>
            </p:cNvCxnSpPr>
            <p:nvPr/>
          </p:nvCxnSpPr>
          <p:spPr>
            <a:xfrm>
              <a:off x="3187083" y="2232454"/>
              <a:ext cx="8271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F3A4BD0-521B-40D4-846D-B55F82613175}"/>
                </a:ext>
              </a:extLst>
            </p:cNvPr>
            <p:cNvSpPr/>
            <p:nvPr/>
          </p:nvSpPr>
          <p:spPr>
            <a:xfrm>
              <a:off x="6508875" y="1708257"/>
              <a:ext cx="1667460" cy="9335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D2E1A0-4925-4D3E-AAEA-3728F21EAAC5}"/>
                </a:ext>
              </a:extLst>
            </p:cNvPr>
            <p:cNvSpPr txBox="1"/>
            <p:nvPr/>
          </p:nvSpPr>
          <p:spPr>
            <a:xfrm>
              <a:off x="6604986" y="1882737"/>
              <a:ext cx="143818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Cleaned master dataset for analysis is ready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729E3AD-7931-4BFA-BA2A-6EF060BF850F}"/>
                </a:ext>
              </a:extLst>
            </p:cNvPr>
            <p:cNvCxnSpPr>
              <a:cxnSpLocks/>
            </p:cNvCxnSpPr>
            <p:nvPr/>
          </p:nvCxnSpPr>
          <p:spPr>
            <a:xfrm>
              <a:off x="5682417" y="2220337"/>
              <a:ext cx="8271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77E55A-33F5-4C7A-8F28-73E8758EDACF}"/>
                </a:ext>
              </a:extLst>
            </p:cNvPr>
            <p:cNvSpPr/>
            <p:nvPr/>
          </p:nvSpPr>
          <p:spPr>
            <a:xfrm>
              <a:off x="1512705" y="1735561"/>
              <a:ext cx="1667460" cy="9335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56" name="Connector: Elbow 2055">
            <a:extLst>
              <a:ext uri="{FF2B5EF4-FFF2-40B4-BE49-F238E27FC236}">
                <a16:creationId xmlns:a16="http://schemas.microsoft.com/office/drawing/2014/main" id="{04D5C557-91B0-4E92-B276-41D3026DB781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976540" y="1549821"/>
            <a:ext cx="836462" cy="13597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35523B53-9593-4DC3-B06B-9D41C9D9EA07}"/>
              </a:ext>
            </a:extLst>
          </p:cNvPr>
          <p:cNvSpPr/>
          <p:nvPr/>
        </p:nvSpPr>
        <p:spPr>
          <a:xfrm>
            <a:off x="969684" y="4626342"/>
            <a:ext cx="1474043" cy="1005409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F6C4D7-F43E-4807-B7F7-196178ACD476}"/>
              </a:ext>
            </a:extLst>
          </p:cNvPr>
          <p:cNvSpPr txBox="1"/>
          <p:nvPr/>
        </p:nvSpPr>
        <p:spPr>
          <a:xfrm>
            <a:off x="1071726" y="4858047"/>
            <a:ext cx="12699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Top 3 English speaking </a:t>
            </a:r>
          </a:p>
          <a:p>
            <a:pPr algn="ctr"/>
            <a:r>
              <a:rPr lang="en-US" sz="1100" dirty="0"/>
              <a:t>countries</a:t>
            </a:r>
          </a:p>
        </p:txBody>
      </p:sp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894F9506-FFE6-494D-8B5A-31334BD2A4C4}"/>
              </a:ext>
            </a:extLst>
          </p:cNvPr>
          <p:cNvGrpSpPr/>
          <p:nvPr/>
        </p:nvGrpSpPr>
        <p:grpSpPr>
          <a:xfrm>
            <a:off x="785673" y="2691027"/>
            <a:ext cx="10830757" cy="1347325"/>
            <a:chOff x="1906618" y="2577958"/>
            <a:chExt cx="9779805" cy="134732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1DF364-5DBA-4099-BDC9-97A462BE58A0}"/>
                </a:ext>
              </a:extLst>
            </p:cNvPr>
            <p:cNvSpPr/>
            <p:nvPr/>
          </p:nvSpPr>
          <p:spPr>
            <a:xfrm>
              <a:off x="10018963" y="2796466"/>
              <a:ext cx="1667460" cy="894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449381C-E743-43E8-ADEB-97ED6BF1EE99}"/>
                </a:ext>
              </a:extLst>
            </p:cNvPr>
            <p:cNvSpPr txBox="1"/>
            <p:nvPr/>
          </p:nvSpPr>
          <p:spPr>
            <a:xfrm>
              <a:off x="10133601" y="3104101"/>
              <a:ext cx="14381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Identify funding type</a:t>
              </a:r>
            </a:p>
          </p:txBody>
        </p:sp>
        <p:sp>
          <p:nvSpPr>
            <p:cNvPr id="2057" name="Diamond 2056">
              <a:extLst>
                <a:ext uri="{FF2B5EF4-FFF2-40B4-BE49-F238E27FC236}">
                  <a16:creationId xmlns:a16="http://schemas.microsoft.com/office/drawing/2014/main" id="{C28B0261-BCE2-40E5-9D26-1A9C84228D50}"/>
                </a:ext>
              </a:extLst>
            </p:cNvPr>
            <p:cNvSpPr/>
            <p:nvPr/>
          </p:nvSpPr>
          <p:spPr>
            <a:xfrm>
              <a:off x="7747188" y="2577958"/>
              <a:ext cx="1890944" cy="1313895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57CFF22-5AC9-466E-A625-EE573D5C50E2}"/>
                </a:ext>
              </a:extLst>
            </p:cNvPr>
            <p:cNvSpPr txBox="1"/>
            <p:nvPr/>
          </p:nvSpPr>
          <p:spPr>
            <a:xfrm>
              <a:off x="8019309" y="2917350"/>
              <a:ext cx="142840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Average investment between 5-15M USD per investment round</a:t>
              </a:r>
            </a:p>
          </p:txBody>
        </p:sp>
        <p:sp>
          <p:nvSpPr>
            <p:cNvPr id="2058" name="Parallelogram 2057">
              <a:extLst>
                <a:ext uri="{FF2B5EF4-FFF2-40B4-BE49-F238E27FC236}">
                  <a16:creationId xmlns:a16="http://schemas.microsoft.com/office/drawing/2014/main" id="{CF5F8EAD-8914-4A61-8FEA-18888E19BFE3}"/>
                </a:ext>
              </a:extLst>
            </p:cNvPr>
            <p:cNvSpPr/>
            <p:nvPr/>
          </p:nvSpPr>
          <p:spPr>
            <a:xfrm>
              <a:off x="5916597" y="2744418"/>
              <a:ext cx="1526502" cy="1180865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CB0DD91-B907-4C82-BF42-0E3ACC65E411}"/>
                </a:ext>
              </a:extLst>
            </p:cNvPr>
            <p:cNvSpPr txBox="1"/>
            <p:nvPr/>
          </p:nvSpPr>
          <p:spPr>
            <a:xfrm>
              <a:off x="6105618" y="3105722"/>
              <a:ext cx="1172981" cy="437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Data of selected funding type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6273C98-2FA4-46B1-8B0C-3AA0034F61D9}"/>
                </a:ext>
              </a:extLst>
            </p:cNvPr>
            <p:cNvSpPr/>
            <p:nvPr/>
          </p:nvSpPr>
          <p:spPr>
            <a:xfrm>
              <a:off x="3914954" y="2917350"/>
              <a:ext cx="1712457" cy="894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8C38A66-AA57-4FC2-9F4E-F238734D17D3}"/>
                </a:ext>
              </a:extLst>
            </p:cNvPr>
            <p:cNvSpPr txBox="1"/>
            <p:nvPr/>
          </p:nvSpPr>
          <p:spPr>
            <a:xfrm>
              <a:off x="4094357" y="3064417"/>
              <a:ext cx="143818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Identify top 9 countries with highest investments</a:t>
              </a:r>
            </a:p>
          </p:txBody>
        </p:sp>
        <p:sp>
          <p:nvSpPr>
            <p:cNvPr id="55" name="Diamond 54">
              <a:extLst>
                <a:ext uri="{FF2B5EF4-FFF2-40B4-BE49-F238E27FC236}">
                  <a16:creationId xmlns:a16="http://schemas.microsoft.com/office/drawing/2014/main" id="{6AD8B394-A6D0-40FA-9E6B-8D91E54E2DD9}"/>
                </a:ext>
              </a:extLst>
            </p:cNvPr>
            <p:cNvSpPr/>
            <p:nvPr/>
          </p:nvSpPr>
          <p:spPr>
            <a:xfrm>
              <a:off x="1906618" y="2677970"/>
              <a:ext cx="1657578" cy="1224982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01E530-A10B-43D0-8B98-BA84CFC9FB4C}"/>
                </a:ext>
              </a:extLst>
            </p:cNvPr>
            <p:cNvSpPr txBox="1"/>
            <p:nvPr/>
          </p:nvSpPr>
          <p:spPr>
            <a:xfrm>
              <a:off x="2192639" y="3149056"/>
              <a:ext cx="11318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English speaking country?</a:t>
              </a:r>
            </a:p>
          </p:txBody>
        </p:sp>
        <p:cxnSp>
          <p:nvCxnSpPr>
            <p:cNvPr id="2060" name="Straight Arrow Connector 2059">
              <a:extLst>
                <a:ext uri="{FF2B5EF4-FFF2-40B4-BE49-F238E27FC236}">
                  <a16:creationId xmlns:a16="http://schemas.microsoft.com/office/drawing/2014/main" id="{72DDB053-57A4-44BF-B9E1-5CCCD56251AE}"/>
                </a:ext>
              </a:extLst>
            </p:cNvPr>
            <p:cNvCxnSpPr>
              <a:stCxn id="41" idx="1"/>
            </p:cNvCxnSpPr>
            <p:nvPr/>
          </p:nvCxnSpPr>
          <p:spPr>
            <a:xfrm flipH="1" flipV="1">
              <a:off x="9638132" y="3234906"/>
              <a:ext cx="380831" cy="8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CD4845D-1D47-4C39-9A30-7D32A47F45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10003" y="3217432"/>
              <a:ext cx="465468" cy="87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D6CEA83-7306-4424-9766-E79C4659B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7412" y="3217432"/>
              <a:ext cx="458971" cy="109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3B01130-60D3-47CF-9BA1-018299E54F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8423" y="3293789"/>
              <a:ext cx="380831" cy="8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C471B64-3895-424D-BF6B-4727F4961162}"/>
              </a:ext>
            </a:extLst>
          </p:cNvPr>
          <p:cNvCxnSpPr>
            <a:cxnSpLocks/>
            <a:stCxn id="55" idx="2"/>
            <a:endCxn id="53" idx="0"/>
          </p:cNvCxnSpPr>
          <p:nvPr/>
        </p:nvCxnSpPr>
        <p:spPr>
          <a:xfrm>
            <a:off x="1703525" y="4016021"/>
            <a:ext cx="3181" cy="610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EDEE9C3-7729-415E-BDF9-BC21BEA14730}"/>
              </a:ext>
            </a:extLst>
          </p:cNvPr>
          <p:cNvSpPr/>
          <p:nvPr/>
        </p:nvSpPr>
        <p:spPr>
          <a:xfrm>
            <a:off x="3482559" y="4710980"/>
            <a:ext cx="1474043" cy="894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2247162-8848-430D-B14B-5EA19AFB47A1}"/>
              </a:ext>
            </a:extLst>
          </p:cNvPr>
          <p:cNvSpPr/>
          <p:nvPr/>
        </p:nvSpPr>
        <p:spPr>
          <a:xfrm>
            <a:off x="6019201" y="4710980"/>
            <a:ext cx="1422397" cy="894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B85EED-5527-4D2E-AFC3-75F052CA03D2}"/>
              </a:ext>
            </a:extLst>
          </p:cNvPr>
          <p:cNvSpPr txBox="1"/>
          <p:nvPr/>
        </p:nvSpPr>
        <p:spPr>
          <a:xfrm>
            <a:off x="3633650" y="4776322"/>
            <a:ext cx="1131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Integrate data for top 3 countries and main sectors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ACF27FD-81B6-4016-A1F2-A58640F43F7C}"/>
              </a:ext>
            </a:extLst>
          </p:cNvPr>
          <p:cNvGrpSpPr/>
          <p:nvPr/>
        </p:nvGrpSpPr>
        <p:grpSpPr>
          <a:xfrm>
            <a:off x="922075" y="1333710"/>
            <a:ext cx="1473694" cy="484533"/>
            <a:chOff x="3888419" y="1130227"/>
            <a:chExt cx="1473694" cy="484533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55ED1DC-8EF0-4CC6-9905-279E0B48A086}"/>
                </a:ext>
              </a:extLst>
            </p:cNvPr>
            <p:cNvSpPr/>
            <p:nvPr/>
          </p:nvSpPr>
          <p:spPr>
            <a:xfrm>
              <a:off x="3888419" y="1130227"/>
              <a:ext cx="1473694" cy="4845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E8BE2D-A208-40A7-ADC6-A2A81CE72011}"/>
                </a:ext>
              </a:extLst>
            </p:cNvPr>
            <p:cNvSpPr txBox="1"/>
            <p:nvPr/>
          </p:nvSpPr>
          <p:spPr>
            <a:xfrm>
              <a:off x="4273116" y="1187827"/>
              <a:ext cx="798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9EA514AA-3306-49AC-8ACF-4803CD6984BC}"/>
              </a:ext>
            </a:extLst>
          </p:cNvPr>
          <p:cNvSpPr txBox="1"/>
          <p:nvPr/>
        </p:nvSpPr>
        <p:spPr>
          <a:xfrm>
            <a:off x="6184442" y="4913602"/>
            <a:ext cx="11318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Plot the graphs required</a:t>
            </a:r>
          </a:p>
        </p:txBody>
      </p:sp>
      <p:cxnSp>
        <p:nvCxnSpPr>
          <p:cNvPr id="2076" name="Straight Arrow Connector 2075">
            <a:extLst>
              <a:ext uri="{FF2B5EF4-FFF2-40B4-BE49-F238E27FC236}">
                <a16:creationId xmlns:a16="http://schemas.microsoft.com/office/drawing/2014/main" id="{E5A5B038-3D75-4327-B0AC-7AC7E593C1B0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2286496" y="5158129"/>
            <a:ext cx="11960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298A53F-658A-4E3B-B010-72D5D04CD13D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4956602" y="5158129"/>
            <a:ext cx="1062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F36F23E-0239-4AC4-9424-33F582EB3515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2393880" y="1575977"/>
            <a:ext cx="919030" cy="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E39098C-AC8A-4050-A474-CEF6EA20ED6E}"/>
              </a:ext>
            </a:extLst>
          </p:cNvPr>
          <p:cNvGrpSpPr/>
          <p:nvPr/>
        </p:nvGrpSpPr>
        <p:grpSpPr>
          <a:xfrm>
            <a:off x="8302164" y="4938746"/>
            <a:ext cx="1473694" cy="484533"/>
            <a:chOff x="3888419" y="1130227"/>
            <a:chExt cx="1473694" cy="484533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4BDF346-3FB6-4363-BCD3-04B0B7E4659A}"/>
                </a:ext>
              </a:extLst>
            </p:cNvPr>
            <p:cNvSpPr/>
            <p:nvPr/>
          </p:nvSpPr>
          <p:spPr>
            <a:xfrm>
              <a:off x="3888419" y="1130227"/>
              <a:ext cx="1473694" cy="4845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1135DEF-5632-4B84-9767-5AAF728C96A3}"/>
                </a:ext>
              </a:extLst>
            </p:cNvPr>
            <p:cNvSpPr txBox="1"/>
            <p:nvPr/>
          </p:nvSpPr>
          <p:spPr>
            <a:xfrm>
              <a:off x="4273116" y="1187827"/>
              <a:ext cx="798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BAA9153-338B-4686-BCC8-655BDA904B75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429774" y="5181013"/>
            <a:ext cx="872390" cy="2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0FA161F-77F9-48ED-A594-279E65A187F1}"/>
              </a:ext>
            </a:extLst>
          </p:cNvPr>
          <p:cNvSpPr txBox="1"/>
          <p:nvPr/>
        </p:nvSpPr>
        <p:spPr>
          <a:xfrm>
            <a:off x="9380833" y="3853685"/>
            <a:ext cx="54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C940FB-7E5A-496B-B99D-5ED5400B1743}"/>
              </a:ext>
            </a:extLst>
          </p:cNvPr>
          <p:cNvSpPr txBox="1"/>
          <p:nvPr/>
        </p:nvSpPr>
        <p:spPr>
          <a:xfrm>
            <a:off x="6912088" y="2991660"/>
            <a:ext cx="54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AF634B5-BA03-4D21-808E-FD6BA8341FC7}"/>
              </a:ext>
            </a:extLst>
          </p:cNvPr>
          <p:cNvCxnSpPr>
            <a:stCxn id="51" idx="2"/>
            <a:endCxn id="2058" idx="3"/>
          </p:cNvCxnSpPr>
          <p:nvPr/>
        </p:nvCxnSpPr>
        <p:spPr>
          <a:xfrm rot="16200000" flipH="1">
            <a:off x="4884333" y="2998451"/>
            <a:ext cx="113635" cy="1966165"/>
          </a:xfrm>
          <a:prstGeom prst="bentConnector3">
            <a:avLst>
              <a:gd name="adj1" fmla="val 30117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955D6568-3443-43CE-A3E7-DDE0FA9E73D3}"/>
              </a:ext>
            </a:extLst>
          </p:cNvPr>
          <p:cNvCxnSpPr>
            <a:stCxn id="2057" idx="2"/>
            <a:endCxn id="41" idx="2"/>
          </p:cNvCxnSpPr>
          <p:nvPr/>
        </p:nvCxnSpPr>
        <p:spPr>
          <a:xfrm rot="5400000" flipH="1" flipV="1">
            <a:off x="9396484" y="2708301"/>
            <a:ext cx="201089" cy="2392153"/>
          </a:xfrm>
          <a:prstGeom prst="bentConnector3">
            <a:avLst>
              <a:gd name="adj1" fmla="val -113681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A000D3AE-F7A9-4A9E-96EC-ED99569C2EB0}"/>
              </a:ext>
            </a:extLst>
          </p:cNvPr>
          <p:cNvSpPr txBox="1"/>
          <p:nvPr/>
        </p:nvSpPr>
        <p:spPr>
          <a:xfrm>
            <a:off x="2688251" y="3041132"/>
            <a:ext cx="54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098E4CB-1F68-49C6-A32E-0F0142301BE9}"/>
              </a:ext>
            </a:extLst>
          </p:cNvPr>
          <p:cNvSpPr txBox="1"/>
          <p:nvPr/>
        </p:nvSpPr>
        <p:spPr>
          <a:xfrm>
            <a:off x="4776760" y="3891680"/>
            <a:ext cx="54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38E5622-7B3D-43A4-BBB1-6570FF24E554}"/>
              </a:ext>
            </a:extLst>
          </p:cNvPr>
          <p:cNvSpPr/>
          <p:nvPr/>
        </p:nvSpPr>
        <p:spPr>
          <a:xfrm>
            <a:off x="443883" y="2381126"/>
            <a:ext cx="11514338" cy="35333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F8AED65-7488-46DA-838E-85EF028DAF60}"/>
              </a:ext>
            </a:extLst>
          </p:cNvPr>
          <p:cNvSpPr txBox="1"/>
          <p:nvPr/>
        </p:nvSpPr>
        <p:spPr>
          <a:xfrm>
            <a:off x="5748623" y="801140"/>
            <a:ext cx="1792204" cy="368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12083DA-8484-4392-8941-2E2D0EE1895A}"/>
              </a:ext>
            </a:extLst>
          </p:cNvPr>
          <p:cNvSpPr txBox="1"/>
          <p:nvPr/>
        </p:nvSpPr>
        <p:spPr>
          <a:xfrm>
            <a:off x="4722845" y="2419706"/>
            <a:ext cx="295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Analysis using Python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66" y="1144713"/>
            <a:ext cx="11168742" cy="382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Plot 1: </a:t>
            </a:r>
            <a:r>
              <a:rPr lang="en-US" sz="1800" dirty="0"/>
              <a:t>A plot showing the representative amount of investment in each funding type.</a:t>
            </a: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97AF6-1A62-49A3-AF97-E00335D056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00" t="36629" r="42558" b="17171"/>
          <a:stretch/>
        </p:blipFill>
        <p:spPr>
          <a:xfrm rot="5400000">
            <a:off x="1591206" y="277507"/>
            <a:ext cx="4838132" cy="7696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D44266-1CAA-46FD-960A-7AF090730EB8}"/>
              </a:ext>
            </a:extLst>
          </p:cNvPr>
          <p:cNvSpPr txBox="1"/>
          <p:nvPr/>
        </p:nvSpPr>
        <p:spPr>
          <a:xfrm>
            <a:off x="8271920" y="1526960"/>
            <a:ext cx="375821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RESULTS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14 different type of funding. Out of these, we are looking into 4 investments:-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Angel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Seed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3.Venture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4.Private equity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investment amount for seed and angel type are below 5M USD stating the limit of Sparks Fund whereas private equity exceeds the limit of 15M USD, thus, all these 3 are out of scope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Venture is the only funding type between 5M USD – 15M USD.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8CC0BAF4-BE75-4349-9934-323B839F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642" y="156180"/>
            <a:ext cx="6542715" cy="808646"/>
          </a:xfrm>
        </p:spPr>
        <p:txBody>
          <a:bodyPr/>
          <a:lstStyle/>
          <a:p>
            <a:r>
              <a:rPr lang="en-US" dirty="0"/>
              <a:t>FUNDING TYPE ANALYSIS</a:t>
            </a:r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66" y="1144713"/>
            <a:ext cx="11168742" cy="382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Plot 2: </a:t>
            </a:r>
            <a:r>
              <a:rPr lang="en-US" sz="1800" dirty="0"/>
              <a:t>A plot showing the countries in each funding type.</a:t>
            </a:r>
            <a:endParaRPr lang="en-IN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44266-1CAA-46FD-960A-7AF090730EB8}"/>
              </a:ext>
            </a:extLst>
          </p:cNvPr>
          <p:cNvSpPr txBox="1"/>
          <p:nvPr/>
        </p:nvSpPr>
        <p:spPr>
          <a:xfrm>
            <a:off x="8271920" y="1526960"/>
            <a:ext cx="37582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RESULTS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 amounts as the most invested country with a total of 420B USD.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CHN (China) ranks second but is out of scope as its not an English-speaking country.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GBR (United Kingdom) and IND (India) along with USA grab the position of top 3 countries for investments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8CC0BAF4-BE75-4349-9934-323B839F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642" y="156180"/>
            <a:ext cx="6542715" cy="808646"/>
          </a:xfrm>
        </p:spPr>
        <p:txBody>
          <a:bodyPr/>
          <a:lstStyle/>
          <a:p>
            <a:r>
              <a:rPr lang="en-US" dirty="0"/>
              <a:t>COUNTRY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94616-FF57-4307-A235-C06183B2A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57" t="21817" r="41808" b="36115"/>
          <a:stretch/>
        </p:blipFill>
        <p:spPr>
          <a:xfrm rot="5400000">
            <a:off x="1907645" y="340739"/>
            <a:ext cx="4862629" cy="759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7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66" y="1144713"/>
            <a:ext cx="11168742" cy="382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Plot 3: </a:t>
            </a:r>
            <a:r>
              <a:rPr lang="en-US" sz="1800" dirty="0"/>
              <a:t>Investment in top 3 countries across main sectors</a:t>
            </a:r>
            <a:endParaRPr lang="en-IN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44266-1CAA-46FD-960A-7AF090730EB8}"/>
              </a:ext>
            </a:extLst>
          </p:cNvPr>
          <p:cNvSpPr txBox="1"/>
          <p:nvPr/>
        </p:nvSpPr>
        <p:spPr>
          <a:xfrm>
            <a:off x="8271920" y="1526960"/>
            <a:ext cx="375821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RESULTS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 and GBR could invest in “Others”, “Social , Finance, Analytics , Advertising” and “Cleantech/semiconductors” as these are the top 3 sectors in these countries.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IND could invest in “Others”, “Social , Finance, Analytics , Advertising” and “News, Search and Messaging”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8CC0BAF4-BE75-4349-9934-323B839F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642" y="156180"/>
            <a:ext cx="6542715" cy="808646"/>
          </a:xfrm>
        </p:spPr>
        <p:txBody>
          <a:bodyPr/>
          <a:lstStyle/>
          <a:p>
            <a:r>
              <a:rPr lang="en-US" dirty="0"/>
              <a:t>SECTOR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A3319-1DB7-46E6-8D8D-016CE1912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23" t="16370" r="8533" b="5833"/>
          <a:stretch/>
        </p:blipFill>
        <p:spPr>
          <a:xfrm>
            <a:off x="1" y="1526959"/>
            <a:ext cx="8271920" cy="515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2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4024" y="1145303"/>
            <a:ext cx="7371894" cy="856138"/>
          </a:xfrm>
        </p:spPr>
        <p:txBody>
          <a:bodyPr>
            <a:normAutofit/>
          </a:bodyPr>
          <a:lstStyle/>
          <a:p>
            <a:r>
              <a:rPr lang="en-IN" sz="1600" dirty="0"/>
              <a:t>Below are details for investing across top 3 countries, top sectors and companies for investment in </a:t>
            </a:r>
            <a:r>
              <a:rPr lang="en-IN" sz="1600" b="1" dirty="0"/>
              <a:t>Venture</a:t>
            </a:r>
            <a:r>
              <a:rPr lang="en-IN" sz="1600" dirty="0"/>
              <a:t> funding type</a:t>
            </a:r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F8BB46F5-07B1-41FA-AB26-8A8D8EEA8464}"/>
              </a:ext>
            </a:extLst>
          </p:cNvPr>
          <p:cNvSpPr txBox="1">
            <a:spLocks/>
          </p:cNvSpPr>
          <p:nvPr/>
        </p:nvSpPr>
        <p:spPr>
          <a:xfrm>
            <a:off x="2613642" y="304444"/>
            <a:ext cx="6542715" cy="689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Sparks Investment: Conclusions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2AB8685-F7AF-4C8F-92F9-833B43B1A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427341"/>
              </p:ext>
            </p:extLst>
          </p:nvPr>
        </p:nvGraphicFramePr>
        <p:xfrm>
          <a:off x="254024" y="2003120"/>
          <a:ext cx="7699960" cy="4514366"/>
        </p:xfrm>
        <a:graphic>
          <a:graphicData uri="http://schemas.openxmlformats.org/drawingml/2006/table">
            <a:tbl>
              <a:tblPr/>
              <a:tblGrid>
                <a:gridCol w="1332934">
                  <a:extLst>
                    <a:ext uri="{9D8B030D-6E8A-4147-A177-3AD203B41FA5}">
                      <a16:colId xmlns:a16="http://schemas.microsoft.com/office/drawing/2014/main" val="1819800272"/>
                    </a:ext>
                  </a:extLst>
                </a:gridCol>
                <a:gridCol w="2122342">
                  <a:extLst>
                    <a:ext uri="{9D8B030D-6E8A-4147-A177-3AD203B41FA5}">
                      <a16:colId xmlns:a16="http://schemas.microsoft.com/office/drawing/2014/main" val="2827870125"/>
                    </a:ext>
                  </a:extLst>
                </a:gridCol>
                <a:gridCol w="2122342">
                  <a:extLst>
                    <a:ext uri="{9D8B030D-6E8A-4147-A177-3AD203B41FA5}">
                      <a16:colId xmlns:a16="http://schemas.microsoft.com/office/drawing/2014/main" val="3545623258"/>
                    </a:ext>
                  </a:extLst>
                </a:gridCol>
                <a:gridCol w="2122342">
                  <a:extLst>
                    <a:ext uri="{9D8B030D-6E8A-4147-A177-3AD203B41FA5}">
                      <a16:colId xmlns:a16="http://schemas.microsoft.com/office/drawing/2014/main" val="722027080"/>
                    </a:ext>
                  </a:extLst>
                </a:gridCol>
              </a:tblGrid>
              <a:tr h="582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Countries to invest --&gt;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772256"/>
                  </a:ext>
                </a:extLst>
              </a:tr>
              <a:tr h="58249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 Sectors to invest in --&gt;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554556"/>
                  </a:ext>
                </a:extLst>
              </a:tr>
              <a:tr h="10921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Social, Finance, Analytics, Advertising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Cleantech / Semiconductors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Social, Finance, Analytics, Advertising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17955"/>
                  </a:ext>
                </a:extLst>
              </a:tr>
              <a:tr h="10921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Cleantech / Semiconductors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Social, Finance, Analytics, Advertising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News, Search and Messaging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5192"/>
                  </a:ext>
                </a:extLst>
              </a:tr>
              <a:tr h="58249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Companies to invest in --&gt;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EMORY-UNIVERSITY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IP-ACCESS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FIRSTCRY-COM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69750"/>
                  </a:ext>
                </a:extLst>
              </a:tr>
              <a:tr h="5824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VIRTUSTREAM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ELECTRIC-CLOUD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MYNTRA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6005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50CF9A5-BEB8-4B87-8BCF-ACB58D496E0D}"/>
              </a:ext>
            </a:extLst>
          </p:cNvPr>
          <p:cNvSpPr txBox="1"/>
          <p:nvPr/>
        </p:nvSpPr>
        <p:spPr>
          <a:xfrm>
            <a:off x="8034289" y="1346840"/>
            <a:ext cx="4030463" cy="5170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RESULTS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Funds should consider investing in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Venture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funding type.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promising main sector across all countries is ‘Others’.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 has most investments in the main sector ‘Others’ followed by ‘Social,Finance,Analytics,Advertising’  and ‘Cleantech/Semiconductors’ main sector.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than USA, GBR and IND are the countries to be invested in. This would reduce risk due to country specific economic fluctuations.   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USA,GBR and IND; ‘Emory-University’, ’IP-Access’ and ‘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Firstcry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-com’ are the best companies to invest in respectively.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</TotalTime>
  <Words>712</Words>
  <Application>Microsoft Office PowerPoint</Application>
  <PresentationFormat>Widescreen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Office Theme</vt:lpstr>
      <vt:lpstr>INVESTMENT ASSIGNMENT  SUBMISSION </vt:lpstr>
      <vt:lpstr>Abstract The CEO of Spark Funds wants to understand the global trends so that they can take the investment decisions effectively and make investments in few companies</vt:lpstr>
      <vt:lpstr>PowerPoint Presentation</vt:lpstr>
      <vt:lpstr>FUNDING TYPE ANALYSIS</vt:lpstr>
      <vt:lpstr>COUNTRY ANALYSIS</vt:lpstr>
      <vt:lpstr>SECTOR ANALYSIS</vt:lpstr>
      <vt:lpstr>Below are details for investing across top 3 countries, top sectors and companies for investment in Venture funding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Shruti Sharma</cp:lastModifiedBy>
  <cp:revision>51</cp:revision>
  <dcterms:created xsi:type="dcterms:W3CDTF">2016-06-09T08:16:28Z</dcterms:created>
  <dcterms:modified xsi:type="dcterms:W3CDTF">2021-04-28T15:16:07Z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e7c75fe-f914-45f8-9747-40a3f5d4287a_Enabled">
    <vt:lpwstr>true</vt:lpwstr>
  </property>
  <property fmtid="{D5CDD505-2E9C-101B-9397-08002B2CF9AE}" pid="3" name="MSIP_Label_fe7c75fe-f914-45f8-9747-40a3f5d4287a_SetDate">
    <vt:lpwstr>2021-04-28T10:42:21Z</vt:lpwstr>
  </property>
  <property fmtid="{D5CDD505-2E9C-101B-9397-08002B2CF9AE}" pid="4" name="MSIP_Label_fe7c75fe-f914-45f8-9747-40a3f5d4287a_Method">
    <vt:lpwstr>Standard</vt:lpwstr>
  </property>
  <property fmtid="{D5CDD505-2E9C-101B-9397-08002B2CF9AE}" pid="5" name="MSIP_Label_fe7c75fe-f914-45f8-9747-40a3f5d4287a_Name">
    <vt:lpwstr>Without Visual Marking</vt:lpwstr>
  </property>
  <property fmtid="{D5CDD505-2E9C-101B-9397-08002B2CF9AE}" pid="6" name="MSIP_Label_fe7c75fe-f914-45f8-9747-40a3f5d4287a_SiteId">
    <vt:lpwstr>6e51e1ad-c54b-4b39-b598-0ffe9ae68fef</vt:lpwstr>
  </property>
  <property fmtid="{D5CDD505-2E9C-101B-9397-08002B2CF9AE}" pid="7" name="MSIP_Label_fe7c75fe-f914-45f8-9747-40a3f5d4287a_ActionId">
    <vt:lpwstr>a4de52d6-bdde-44c0-b8fb-a4c5abab9793</vt:lpwstr>
  </property>
  <property fmtid="{D5CDD505-2E9C-101B-9397-08002B2CF9AE}" pid="8" name="MSIP_Label_fe7c75fe-f914-45f8-9747-40a3f5d4287a_ContentBits">
    <vt:lpwstr>0</vt:lpwstr>
  </property>
</Properties>
</file>