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72" r:id="rId5"/>
    <p:sldId id="274" r:id="rId6"/>
    <p:sldId id="273" r:id="rId7"/>
    <p:sldId id="278" r:id="rId8"/>
    <p:sldId id="276" r:id="rId9"/>
    <p:sldId id="279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09-06-2021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SHRUTI SHARMA</a:t>
            </a:r>
          </a:p>
          <a:p>
            <a:pPr algn="l"/>
            <a:r>
              <a:rPr lang="en-IN" sz="18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82B63B-D10C-4CAD-A7E1-500CA748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4720"/>
            <a:ext cx="7296346" cy="5724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9D9834-3282-476E-ACD5-A71473D5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01" y="110300"/>
            <a:ext cx="7045998" cy="856138"/>
          </a:xfrm>
        </p:spPr>
        <p:txBody>
          <a:bodyPr/>
          <a:lstStyle/>
          <a:p>
            <a:r>
              <a:rPr lang="en-US" dirty="0"/>
              <a:t>Analysis by Income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1AFD1-134C-4FDF-891D-45E564EB7431}"/>
              </a:ext>
            </a:extLst>
          </p:cNvPr>
          <p:cNvSpPr/>
          <p:nvPr/>
        </p:nvSpPr>
        <p:spPr>
          <a:xfrm>
            <a:off x="7296347" y="902415"/>
            <a:ext cx="489565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need to know: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 category: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Borrowers that have an annual income lower or equal to 100,000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income category: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Borrowers that have an annual income higher than 100,000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lower or equal to 200,000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 category: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 that have an annual income higher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200,000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 that made part of the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 category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took higher loan amounts than people from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income categories.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course, people with higher annual incomes are more likely to pay loans with a higher amount. (First row to the left of the subplots)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that were borrowed by the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income category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had a slightly higher change of becoming a bad loan. (First row to the right of the subplots)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 with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annual incomes had a longer employment length than people with lower incomes.(Second row to the left of the subplots)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 with a high income had on average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interest rates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while people with a low annual income had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interest rates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their loans. (Second row to the right of the subplots)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6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0D47-7CE8-42F2-A748-522A877F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98" y="1860754"/>
            <a:ext cx="6134099" cy="461262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Key Results:</a:t>
            </a:r>
          </a:p>
          <a:p>
            <a:r>
              <a:rPr lang="en-US" sz="1300" dirty="0"/>
              <a:t>Most of the </a:t>
            </a:r>
            <a:r>
              <a:rPr lang="en-US" sz="1300" b="1" dirty="0"/>
              <a:t>loans issued</a:t>
            </a:r>
            <a:r>
              <a:rPr lang="en-US" sz="1300" dirty="0"/>
              <a:t> were in the range of 5,000 to 15,000 USD.</a:t>
            </a:r>
          </a:p>
          <a:p>
            <a:r>
              <a:rPr lang="en-US" sz="1300" dirty="0"/>
              <a:t>The </a:t>
            </a:r>
            <a:r>
              <a:rPr lang="en-US" sz="1300" b="1" dirty="0"/>
              <a:t>2011</a:t>
            </a:r>
            <a:r>
              <a:rPr lang="en-US" sz="1300" dirty="0"/>
              <a:t> was the year when most loans were issued.</a:t>
            </a:r>
          </a:p>
          <a:p>
            <a:r>
              <a:rPr lang="en-US" sz="1300" dirty="0"/>
              <a:t>Currently, approx.14% of the loans were charged off thus, various factors discussed further needs to be looked upon to reduce this risk.</a:t>
            </a:r>
          </a:p>
          <a:p>
            <a:r>
              <a:rPr lang="en-US" sz="1300" b="1" i="1" dirty="0"/>
              <a:t>Loan by term: </a:t>
            </a:r>
            <a:r>
              <a:rPr lang="en-US" sz="1300" dirty="0"/>
              <a:t>Upon analyzing term ,</a:t>
            </a:r>
            <a:r>
              <a:rPr lang="en-IN" sz="1300" dirty="0"/>
              <a:t> it was witnessed that </a:t>
            </a:r>
            <a:r>
              <a:rPr lang="en-IN" sz="1300" b="1" dirty="0"/>
              <a:t>lesser 	  	         loans defaulted </a:t>
            </a:r>
            <a:r>
              <a:rPr lang="en-IN" sz="1300" dirty="0"/>
              <a:t>when the term of the loan was 60 instead of 36.</a:t>
            </a:r>
          </a:p>
          <a:p>
            <a:r>
              <a:rPr lang="en-US" sz="1300" b="1" i="1" dirty="0"/>
              <a:t>Loan by purpose</a:t>
            </a:r>
            <a:r>
              <a:rPr lang="en-US" sz="1300" b="1" dirty="0"/>
              <a:t>: </a:t>
            </a:r>
            <a:r>
              <a:rPr lang="en-US" sz="1300" dirty="0"/>
              <a:t>The reason that clients applied the most for a loan    	                	               was to consolidate debt whereas educational purposes       	               seemed out to be the less frequent purpose.</a:t>
            </a:r>
          </a:p>
          <a:p>
            <a:r>
              <a:rPr lang="en-US" sz="1300" b="1" i="1" dirty="0"/>
              <a:t>Analysis by state</a:t>
            </a:r>
            <a:r>
              <a:rPr lang="en-US" sz="1300" dirty="0"/>
              <a:t>: </a:t>
            </a:r>
            <a:r>
              <a:rPr lang="en-US" sz="1300" b="1" dirty="0"/>
              <a:t>California, New York, Texas and Florida</a:t>
            </a:r>
            <a:r>
              <a:rPr lang="en-US" sz="1300" dirty="0"/>
              <a:t> are the states 	              in which the highest amount of loans were issued.</a:t>
            </a:r>
          </a:p>
          <a:p>
            <a:r>
              <a:rPr lang="en-US" sz="1300" b="1" i="1" dirty="0"/>
              <a:t>Analysis by Grade: </a:t>
            </a:r>
            <a:r>
              <a:rPr lang="en-US" sz="1300" dirty="0"/>
              <a:t>Grade</a:t>
            </a:r>
            <a:r>
              <a:rPr lang="en-US" sz="1300" b="1" dirty="0"/>
              <a:t> “A” </a:t>
            </a:r>
            <a:r>
              <a:rPr lang="en-US" sz="1300" dirty="0"/>
              <a:t>and</a:t>
            </a:r>
            <a:r>
              <a:rPr lang="en-US" sz="1300" b="1" dirty="0"/>
              <a:t> “B” </a:t>
            </a:r>
            <a:r>
              <a:rPr lang="en-US" sz="1300" dirty="0"/>
              <a:t>has been </a:t>
            </a:r>
            <a:r>
              <a:rPr lang="en-US" sz="1300" b="1" dirty="0"/>
              <a:t>most successful</a:t>
            </a:r>
            <a:r>
              <a:rPr lang="en-US" sz="1300" dirty="0"/>
              <a:t> in repaying 	              loans whereas Grade “</a:t>
            </a:r>
            <a:r>
              <a:rPr lang="en-US" sz="1300" b="1" dirty="0"/>
              <a:t>C</a:t>
            </a:r>
            <a:r>
              <a:rPr lang="en-US" sz="1300" dirty="0"/>
              <a:t>” were </a:t>
            </a:r>
            <a:r>
              <a:rPr lang="en-US" sz="1300" b="1" dirty="0"/>
              <a:t>more likely to default </a:t>
            </a:r>
            <a:r>
              <a:rPr lang="en-US" sz="1300" dirty="0"/>
              <a:t>on 	              loans.</a:t>
            </a:r>
          </a:p>
          <a:p>
            <a:r>
              <a:rPr lang="en-US" sz="1300" b="1" i="1" dirty="0"/>
              <a:t>Analysis by Income Category: </a:t>
            </a:r>
            <a:r>
              <a:rPr lang="en-US" sz="1300" dirty="0"/>
              <a:t>Borrowers with a high income had on 		               average </a:t>
            </a:r>
            <a:r>
              <a:rPr lang="en-US" sz="1300" b="1" dirty="0"/>
              <a:t>higher interest rates</a:t>
            </a:r>
            <a:r>
              <a:rPr lang="en-US" sz="1300" dirty="0"/>
              <a:t> while people with a low  	               annual income had </a:t>
            </a:r>
            <a:r>
              <a:rPr lang="en-US" sz="1300" b="1" dirty="0"/>
              <a:t>lower interest rates</a:t>
            </a:r>
            <a:r>
              <a:rPr lang="en-US" sz="1300" dirty="0"/>
              <a:t> on their loans. 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C149A7-51BC-41E8-8068-552AE27A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166" y="89347"/>
            <a:ext cx="9313863" cy="855662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147C77-DE9B-4F3B-BB5F-B83D044E16C4}"/>
              </a:ext>
            </a:extLst>
          </p:cNvPr>
          <p:cNvSpPr txBox="1">
            <a:spLocks/>
          </p:cNvSpPr>
          <p:nvPr/>
        </p:nvSpPr>
        <p:spPr>
          <a:xfrm>
            <a:off x="6436864" y="1860754"/>
            <a:ext cx="5625138" cy="4612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00" dirty="0"/>
              <a:t>Recommendations: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00" b="1" i="1" dirty="0"/>
              <a:t>Loan by term: </a:t>
            </a:r>
            <a:r>
              <a:rPr lang="en-IN" sz="1300" dirty="0"/>
              <a:t>One of the </a:t>
            </a:r>
            <a:r>
              <a:rPr lang="en-IN" sz="1300" b="1" dirty="0"/>
              <a:t>recommendations</a:t>
            </a:r>
            <a:r>
              <a:rPr lang="en-IN" sz="1300" dirty="0"/>
              <a:t> here can be that 	          	        company should provide loans for the longer term to avoid 	        risks.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00" b="1" i="1" dirty="0"/>
              <a:t>Analysis by state</a:t>
            </a:r>
            <a:r>
              <a:rPr lang="en-US" sz="13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300" dirty="0"/>
              <a:t>High risk states: </a:t>
            </a:r>
            <a:r>
              <a:rPr lang="en-US" sz="1300" b="1" dirty="0"/>
              <a:t>Idaho, Nebraska and Indiana </a:t>
            </a:r>
            <a:r>
              <a:rPr lang="en-US" sz="1300" dirty="0"/>
              <a:t>have </a:t>
            </a:r>
            <a:r>
              <a:rPr lang="en-US" sz="1300" b="1" dirty="0"/>
              <a:t>high average </a:t>
            </a:r>
            <a:r>
              <a:rPr lang="en-US" sz="1300" b="1" dirty="0" err="1"/>
              <a:t>dti</a:t>
            </a:r>
            <a:r>
              <a:rPr lang="en-US" sz="1300" b="1" dirty="0"/>
              <a:t> </a:t>
            </a:r>
            <a:r>
              <a:rPr lang="en-US" sz="1300" dirty="0"/>
              <a:t>, making them </a:t>
            </a:r>
            <a:r>
              <a:rPr lang="en-US" sz="1300" b="1" dirty="0"/>
              <a:t>high risk states</a:t>
            </a:r>
            <a:r>
              <a:rPr lang="en-US" sz="1300" dirty="0"/>
              <a:t>, thus, thorough check needs to be done for providing loan to avoid charged off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300" dirty="0"/>
              <a:t>Low risk states: </a:t>
            </a:r>
            <a:r>
              <a:rPr lang="en-US" sz="1300" b="1" dirty="0"/>
              <a:t>Maine, Tennessee and New York</a:t>
            </a:r>
            <a:r>
              <a:rPr lang="en-US" sz="1300" dirty="0"/>
              <a:t> have </a:t>
            </a:r>
            <a:r>
              <a:rPr lang="en-US" sz="1300" b="1" dirty="0"/>
              <a:t>low average </a:t>
            </a:r>
            <a:r>
              <a:rPr lang="en-US" sz="1300" b="1" dirty="0" err="1"/>
              <a:t>dti</a:t>
            </a:r>
            <a:r>
              <a:rPr lang="en-US" sz="1300" b="1" dirty="0"/>
              <a:t> </a:t>
            </a:r>
            <a:r>
              <a:rPr lang="en-US" sz="1300" dirty="0"/>
              <a:t>making them </a:t>
            </a:r>
            <a:r>
              <a:rPr lang="en-US" sz="1300" b="1" dirty="0"/>
              <a:t>low risk states, thus good for business as Tennessee and New York</a:t>
            </a:r>
            <a:r>
              <a:rPr lang="en-US" sz="1300" dirty="0"/>
              <a:t> have high income which reduces the chance of charge off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00" b="1" i="1" dirty="0"/>
              <a:t>Analysis by Grade: </a:t>
            </a:r>
            <a:r>
              <a:rPr lang="en-US" sz="1300" dirty="0"/>
              <a:t>As</a:t>
            </a:r>
            <a:r>
              <a:rPr lang="en-US" sz="1300" b="1" i="1" dirty="0"/>
              <a:t> </a:t>
            </a:r>
            <a:r>
              <a:rPr lang="en-US" sz="1300" dirty="0"/>
              <a:t>Grade “</a:t>
            </a:r>
            <a:r>
              <a:rPr lang="en-US" sz="1300" b="1" dirty="0"/>
              <a:t>C</a:t>
            </a:r>
            <a:r>
              <a:rPr lang="en-US" sz="1300" dirty="0"/>
              <a:t>” were </a:t>
            </a:r>
            <a:r>
              <a:rPr lang="en-US" sz="1300" b="1" dirty="0"/>
              <a:t>more likely to default </a:t>
            </a:r>
            <a:r>
              <a:rPr lang="en-US" sz="1300" dirty="0"/>
              <a:t>on loans, thorough check is important before approving loan.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00" b="1" i="1" dirty="0"/>
              <a:t>Analysis by Income Category: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300" b="1" dirty="0"/>
              <a:t>Low-income</a:t>
            </a:r>
            <a:r>
              <a:rPr lang="en-US" sz="1300" dirty="0"/>
              <a:t> group category has </a:t>
            </a:r>
            <a:r>
              <a:rPr lang="en-US" sz="1300" b="1" dirty="0"/>
              <a:t>less employment length </a:t>
            </a:r>
            <a:r>
              <a:rPr lang="en-US" sz="1300" dirty="0"/>
              <a:t>as compared to high- and medium-income group, thus , </a:t>
            </a:r>
            <a:r>
              <a:rPr lang="en-US" sz="1300" b="1" dirty="0"/>
              <a:t>to reduce chances of charged off , employment length should be checked.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300" dirty="0"/>
              <a:t>Borrowers with a high income had on average </a:t>
            </a:r>
            <a:r>
              <a:rPr lang="en-US" sz="1300" b="1" dirty="0"/>
              <a:t>higher interest rates</a:t>
            </a:r>
            <a:r>
              <a:rPr lang="en-US" sz="1300" dirty="0"/>
              <a:t> and are more likely to be </a:t>
            </a:r>
            <a:r>
              <a:rPr lang="en-US" sz="1300" b="1" dirty="0"/>
              <a:t>non- defaulters being less risky and benefit for business.</a:t>
            </a:r>
            <a:endParaRPr lang="en-US" sz="1300" b="1" i="1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300" dirty="0"/>
          </a:p>
          <a:p>
            <a:endParaRPr lang="en-US" sz="1300" dirty="0"/>
          </a:p>
          <a:p>
            <a:endParaRPr lang="en-US" sz="1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67717-3CBD-47F7-A984-ABCF56DB4917}"/>
              </a:ext>
            </a:extLst>
          </p:cNvPr>
          <p:cNvSpPr/>
          <p:nvPr/>
        </p:nvSpPr>
        <p:spPr>
          <a:xfrm>
            <a:off x="129998" y="1141271"/>
            <a:ext cx="1193200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analysis, we can conclude that below variables are driver variables for understanding the loan defaulters and avoiding any risk to business:</a:t>
            </a:r>
          </a:p>
          <a:p>
            <a:pPr marL="342900" indent="-342900">
              <a:buFontTx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		2. Income Category		3. State(Addr_state)		4.Grade		5.Purpose</a:t>
            </a:r>
          </a:p>
        </p:txBody>
      </p:sp>
    </p:spTree>
    <p:extLst>
      <p:ext uri="{BB962C8B-B14F-4D97-AF65-F5344CB8AC3E}">
        <p14:creationId xmlns:p14="http://schemas.microsoft.com/office/powerpoint/2010/main" val="221252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39" y="2451062"/>
            <a:ext cx="5578602" cy="3195136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Problem statement/Business understanding: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We need to understand the driving factors behind the loan defaulters and non-defaulters. Two types of risks are associated with the bank’s decision:</a:t>
            </a:r>
          </a:p>
          <a:p>
            <a:r>
              <a:rPr lang="en-US" sz="1800" dirty="0"/>
              <a:t>If the applicant is likely to repay the loan, then not approving the loan results in a loss of business to the company</a:t>
            </a:r>
          </a:p>
          <a:p>
            <a:r>
              <a:rPr lang="en-US" sz="1800" dirty="0"/>
              <a:t>If the applicant is not likely to repay the loan, i.e. he/she is likely to default, then approving the loan may lead to a financial loss for the company</a:t>
            </a:r>
          </a:p>
          <a:p>
            <a:pPr marL="0" indent="0">
              <a:buNone/>
            </a:pPr>
            <a:r>
              <a:rPr lang="en-US" sz="1800" dirty="0"/>
              <a:t>Understanding the defaulters and non-defaulters can help the company to utilize this knowledge for its portfolio and risk assessment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53BE3447-495D-427C-8172-7C6C9256A0B2}"/>
              </a:ext>
            </a:extLst>
          </p:cNvPr>
          <p:cNvSpPr txBox="1">
            <a:spLocks/>
          </p:cNvSpPr>
          <p:nvPr/>
        </p:nvSpPr>
        <p:spPr>
          <a:xfrm>
            <a:off x="2114428" y="147302"/>
            <a:ext cx="7526721" cy="80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LENDING CLUB CASE STUDY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683CAA-49C8-42D6-820C-36175BDA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39" y="1350346"/>
            <a:ext cx="11269187" cy="8086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/>
            <a:r>
              <a:rPr lang="en-US" sz="1700" b="1" dirty="0"/>
              <a:t>Business Objective</a:t>
            </a:r>
            <a:br>
              <a:rPr lang="en-US" sz="1700" b="1" dirty="0"/>
            </a:br>
            <a:r>
              <a:rPr lang="en-US" sz="1700" dirty="0"/>
              <a:t>To identify variables which are strong indicators of default and potentially use the insights in approval / rejection decision making.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FC02AE-BB79-4E73-98FF-285738F15C34}"/>
              </a:ext>
            </a:extLst>
          </p:cNvPr>
          <p:cNvSpPr txBox="1">
            <a:spLocks/>
          </p:cNvSpPr>
          <p:nvPr/>
        </p:nvSpPr>
        <p:spPr>
          <a:xfrm>
            <a:off x="6243727" y="2451063"/>
            <a:ext cx="5487334" cy="3195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/>
              <a:t>Data Understanding and goals: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Understanding the data by following a step-by-step approach: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1. </a:t>
            </a:r>
            <a:r>
              <a:rPr lang="en-US" sz="1700" b="1" dirty="0"/>
              <a:t>Performing</a:t>
            </a:r>
            <a:r>
              <a:rPr lang="en-US" sz="1700" dirty="0"/>
              <a:t> exploratory data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2. </a:t>
            </a:r>
            <a:r>
              <a:rPr lang="en-US" sz="1700" b="1" dirty="0"/>
              <a:t>Targeting</a:t>
            </a:r>
            <a:r>
              <a:rPr lang="en-US" sz="1700" dirty="0"/>
              <a:t> the correct variable and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3. </a:t>
            </a:r>
            <a:r>
              <a:rPr lang="en-US" sz="1700" b="1" dirty="0"/>
              <a:t>Deriving</a:t>
            </a:r>
            <a:r>
              <a:rPr lang="en-US" sz="1700" dirty="0"/>
              <a:t> </a:t>
            </a:r>
            <a:r>
              <a:rPr lang="en-US" sz="1700" b="1" dirty="0"/>
              <a:t>insights</a:t>
            </a:r>
            <a:r>
              <a:rPr lang="en-US" sz="1700" dirty="0"/>
              <a:t> and </a:t>
            </a:r>
            <a:r>
              <a:rPr lang="en-US" sz="1700" b="1" dirty="0"/>
              <a:t>recommendations</a:t>
            </a:r>
            <a:r>
              <a:rPr lang="en-US" sz="1700" dirty="0"/>
              <a:t> for low risks and benefit to business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D6F3B509-4C68-437A-8D7B-379B03CF59A0}"/>
              </a:ext>
            </a:extLst>
          </p:cNvPr>
          <p:cNvSpPr txBox="1">
            <a:spLocks/>
          </p:cNvSpPr>
          <p:nvPr/>
        </p:nvSpPr>
        <p:spPr>
          <a:xfrm>
            <a:off x="3822955" y="-4163"/>
            <a:ext cx="7526721" cy="80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DATA ANALYSIS</a:t>
            </a:r>
          </a:p>
        </p:txBody>
      </p:sp>
      <p:pic>
        <p:nvPicPr>
          <p:cNvPr id="58" name="Content Placeholder 2">
            <a:extLst>
              <a:ext uri="{FF2B5EF4-FFF2-40B4-BE49-F238E27FC236}">
                <a16:creationId xmlns:a16="http://schemas.microsoft.com/office/drawing/2014/main" id="{862414FD-4172-4AD3-AABE-90983ED0F3D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96" y="804483"/>
            <a:ext cx="2016807" cy="58414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3053F8-9465-44C5-9FF6-B08F91A119FD}"/>
              </a:ext>
            </a:extLst>
          </p:cNvPr>
          <p:cNvSpPr/>
          <p:nvPr/>
        </p:nvSpPr>
        <p:spPr>
          <a:xfrm>
            <a:off x="4656841" y="1748900"/>
            <a:ext cx="2724347" cy="188920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8AED65-7488-46DA-838E-85EF028DAF60}"/>
              </a:ext>
            </a:extLst>
          </p:cNvPr>
          <p:cNvSpPr txBox="1"/>
          <p:nvPr/>
        </p:nvSpPr>
        <p:spPr>
          <a:xfrm>
            <a:off x="4656841" y="1681358"/>
            <a:ext cx="126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Preparation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DC8105-8D2A-4369-B134-6EB3EAD1BF02}"/>
              </a:ext>
            </a:extLst>
          </p:cNvPr>
          <p:cNvSpPr/>
          <p:nvPr/>
        </p:nvSpPr>
        <p:spPr>
          <a:xfrm>
            <a:off x="4656841" y="3726727"/>
            <a:ext cx="2724347" cy="199404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919BA3-A470-492D-A68B-CA0F9E0B34AB}"/>
              </a:ext>
            </a:extLst>
          </p:cNvPr>
          <p:cNvSpPr txBox="1"/>
          <p:nvPr/>
        </p:nvSpPr>
        <p:spPr>
          <a:xfrm>
            <a:off x="4656840" y="3664738"/>
            <a:ext cx="201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CF85-93F6-4910-87C2-F9DBAFD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119" y="0"/>
            <a:ext cx="9313817" cy="856138"/>
          </a:xfrm>
        </p:spPr>
        <p:txBody>
          <a:bodyPr/>
          <a:lstStyle/>
          <a:p>
            <a:r>
              <a:rPr lang="en-US"/>
              <a:t>Exploring distribution of Loan amount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798FA-069E-45D8-8EBD-E41D3D1D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0" y="1000919"/>
            <a:ext cx="6096001" cy="2779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232F6-AD10-4198-916F-16502A1BC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3780364"/>
            <a:ext cx="6232585" cy="30776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3307F-0788-46C0-BB5D-5ABDA47342B5}"/>
              </a:ext>
            </a:extLst>
          </p:cNvPr>
          <p:cNvSpPr/>
          <p:nvPr/>
        </p:nvSpPr>
        <p:spPr>
          <a:xfrm>
            <a:off x="6165910" y="1193922"/>
            <a:ext cx="5614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issued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were in the range of 5,000 to 15,000 USD.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2011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was the year when most loans were issued.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Loans were issued in 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(Possible due to a recovery in the U.S economy)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loans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potential borrowers, the amount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borrowers and the amount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investors are similarly distributed as per the dataset,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implies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it is most likely that qualified borrowers have high chance of getting the loan they had applied for.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2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E18-C182-4C04-A864-E55BCD0D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82" y="87313"/>
            <a:ext cx="6331676" cy="856138"/>
          </a:xfrm>
        </p:spPr>
        <p:txBody>
          <a:bodyPr/>
          <a:lstStyle/>
          <a:p>
            <a:r>
              <a:rPr lang="en-US" dirty="0"/>
              <a:t>Understanding the loan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26DF7-7B6D-4DB3-AC26-C0D4705C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1422220"/>
            <a:ext cx="7486649" cy="49562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3BAEC5-6829-4005-951E-67B8F6D9F406}"/>
              </a:ext>
            </a:extLst>
          </p:cNvPr>
          <p:cNvSpPr/>
          <p:nvPr/>
        </p:nvSpPr>
        <p:spPr>
          <a:xfrm>
            <a:off x="7581899" y="1901614"/>
            <a:ext cx="44005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(bad loans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consist 14.03% of total loans but remember we still have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have the risk of becoming bad loans. (So this percentage is subjected to possible changes.)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85% of loan have been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(good loans) with most contribution from 2011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6B15-A20D-43DB-8F83-BF8C249F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69" y="18885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by term, loan status and interest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DA9E7-748F-4059-9E50-023ECAED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57425"/>
            <a:ext cx="8439150" cy="44680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072F0C-A7D2-49B0-8F03-5525EA7DA506}"/>
              </a:ext>
            </a:extLst>
          </p:cNvPr>
          <p:cNvSpPr/>
          <p:nvPr/>
        </p:nvSpPr>
        <p:spPr>
          <a:xfrm>
            <a:off x="8210550" y="1370131"/>
            <a:ext cx="373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studying the table displaying the term, we can see that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loans defaulted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term of the loan was 60 instead of 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from box plot that average interest rate is higher for 60 months loan term which implies that the loans issued for longer term had higher interest rates for repayment.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one of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can be that company should provide loans for the longer term to avoid risks.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A13D73-965C-49A6-929F-E8F3F7D2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350733"/>
            <a:ext cx="7410450" cy="9066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C54A76-2041-4513-9FF5-1418086F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895993"/>
            <a:ext cx="285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4EA5-6600-40EE-8791-BBB92042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441" y="63272"/>
            <a:ext cx="7022969" cy="856138"/>
          </a:xfrm>
        </p:spPr>
        <p:txBody>
          <a:bodyPr/>
          <a:lstStyle/>
          <a:p>
            <a:r>
              <a:rPr lang="en-US" dirty="0"/>
              <a:t>Condition of Loans and Purpose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02D6A-112E-41CD-8B9B-32257576FF2B}"/>
              </a:ext>
            </a:extLst>
          </p:cNvPr>
          <p:cNvSpPr/>
          <p:nvPr/>
        </p:nvSpPr>
        <p:spPr>
          <a:xfrm>
            <a:off x="7022969" y="1542534"/>
            <a:ext cx="5068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Summary:</a:t>
            </a:r>
            <a:endParaRPr lang="en-US" dirty="0">
              <a:solidFill>
                <a:srgbClr val="008ABC"/>
              </a:solidFill>
              <a:latin typeface="Inter"/>
            </a:endParaRPr>
          </a:p>
          <a:p>
            <a:endParaRPr lang="en-US" dirty="0">
              <a:solidFill>
                <a:srgbClr val="000000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Most frequent Purpose: </a:t>
            </a:r>
            <a:r>
              <a:rPr lang="en-US" dirty="0">
                <a:latin typeface="Inter"/>
              </a:rPr>
              <a:t>The reason that clients applied the most for a loan was to consolidate debt.</a:t>
            </a:r>
          </a:p>
          <a:p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Less frequent purpose:</a:t>
            </a:r>
            <a:r>
              <a:rPr lang="en-US" dirty="0">
                <a:latin typeface="Inter"/>
              </a:rPr>
              <a:t> Clients applied less for educational purposes.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6DF14-03E0-448A-A347-C75821B0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149"/>
            <a:ext cx="7022969" cy="56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6337-C47F-4D61-81AB-66E120CF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91" y="76484"/>
            <a:ext cx="3783017" cy="856138"/>
          </a:xfrm>
        </p:spPr>
        <p:txBody>
          <a:bodyPr/>
          <a:lstStyle/>
          <a:p>
            <a:r>
              <a:rPr lang="en-US" dirty="0"/>
              <a:t>Analysis by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74993-824C-4776-8C7E-59195D9F427D}"/>
              </a:ext>
            </a:extLst>
          </p:cNvPr>
          <p:cNvSpPr/>
          <p:nvPr/>
        </p:nvSpPr>
        <p:spPr>
          <a:xfrm>
            <a:off x="7406794" y="1496218"/>
            <a:ext cx="4632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California, New York, Texas and Florida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states in which the highest amount of loans were issued.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enough, all four states have a approximate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of close to 13%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is at the same level of the average interest rate for all states (approx. 13%)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California, Texas and New York are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above the average annual income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(with the exclusion of Florida), this might give possible indication why most loans are issued in these states.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Idaho, Nebraska and Indiana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average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 states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Maine, Tennessee and New York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average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 states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CA06BB-2489-4081-89CF-B4AD9A117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30035"/>
              </p:ext>
            </p:extLst>
          </p:nvPr>
        </p:nvGraphicFramePr>
        <p:xfrm>
          <a:off x="285749" y="1941512"/>
          <a:ext cx="4743451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3" imgW="3657600" imgH="1104813" progId="Excel.Sheet.12">
                  <p:embed/>
                </p:oleObj>
              </mc:Choice>
              <mc:Fallback>
                <p:oleObj name="Worksheet" r:id="rId3" imgW="3657600" imgH="1104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49" y="1941512"/>
                        <a:ext cx="4743451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77EB22-E307-42F1-B2BF-873A119190EC}"/>
              </a:ext>
            </a:extLst>
          </p:cNvPr>
          <p:cNvSpPr txBox="1"/>
          <p:nvPr/>
        </p:nvSpPr>
        <p:spPr>
          <a:xfrm>
            <a:off x="213207" y="1670457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Top 5 states with highest amount of loans issued: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A83329A-13D8-4AE2-AA1E-856F03093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11107"/>
              </p:ext>
            </p:extLst>
          </p:nvPr>
        </p:nvGraphicFramePr>
        <p:xfrm>
          <a:off x="1169983" y="3483788"/>
          <a:ext cx="5197479" cy="136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Worksheet" r:id="rId5" imgW="3741385" imgH="1104813" progId="Excel.Sheet.12">
                  <p:embed/>
                </p:oleObj>
              </mc:Choice>
              <mc:Fallback>
                <p:oleObj name="Worksheet" r:id="rId5" imgW="3741385" imgH="1104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9983" y="3483788"/>
                        <a:ext cx="5197479" cy="136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0061F4-2D3E-45AA-AE72-023F6CCEDB35}"/>
              </a:ext>
            </a:extLst>
          </p:cNvPr>
          <p:cNvSpPr txBox="1"/>
          <p:nvPr/>
        </p:nvSpPr>
        <p:spPr>
          <a:xfrm>
            <a:off x="1069794" y="32203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Top 5 states with highest DTI, high risk states: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CB0830B-6D9E-4B32-822F-D7E119F4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92408"/>
              </p:ext>
            </p:extLst>
          </p:nvPr>
        </p:nvGraphicFramePr>
        <p:xfrm>
          <a:off x="3091886" y="5379342"/>
          <a:ext cx="4235915" cy="128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7" imgW="3649945" imgH="1104813" progId="Excel.Sheet.12">
                  <p:embed/>
                </p:oleObj>
              </mc:Choice>
              <mc:Fallback>
                <p:oleObj name="Worksheet" r:id="rId7" imgW="3649945" imgH="1104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1886" y="5379342"/>
                        <a:ext cx="4235915" cy="128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D2EA3A2-BA08-47F2-9944-D0B256B89EF9}"/>
              </a:ext>
            </a:extLst>
          </p:cNvPr>
          <p:cNvSpPr txBox="1"/>
          <p:nvPr/>
        </p:nvSpPr>
        <p:spPr>
          <a:xfrm>
            <a:off x="3002983" y="5083195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Top 5 states with low DTI, low risk states:</a:t>
            </a:r>
          </a:p>
        </p:txBody>
      </p:sp>
    </p:spTree>
    <p:extLst>
      <p:ext uri="{BB962C8B-B14F-4D97-AF65-F5344CB8AC3E}">
        <p14:creationId xmlns:p14="http://schemas.microsoft.com/office/powerpoint/2010/main" val="32946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D237-65D5-40A1-A7F2-65928E31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01" y="138581"/>
            <a:ext cx="7045998" cy="856138"/>
          </a:xfrm>
        </p:spPr>
        <p:txBody>
          <a:bodyPr/>
          <a:lstStyle/>
          <a:p>
            <a:r>
              <a:rPr lang="en-US" dirty="0"/>
              <a:t>Analysis by Grade and sub-grade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99F8D-213B-481E-8100-38E0217A4FF7}"/>
              </a:ext>
            </a:extLst>
          </p:cNvPr>
          <p:cNvSpPr/>
          <p:nvPr/>
        </p:nvSpPr>
        <p:spPr>
          <a:xfrm>
            <a:off x="7985337" y="1582340"/>
            <a:ext cx="404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Summary:</a:t>
            </a:r>
          </a:p>
          <a:p>
            <a:endParaRPr lang="en-US" dirty="0">
              <a:solidFill>
                <a:srgbClr val="000000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</a:t>
            </a:r>
            <a:r>
              <a:rPr lang="en-US" b="1" dirty="0">
                <a:latin typeface="Inter"/>
              </a:rPr>
              <a:t>Grade “A” </a:t>
            </a:r>
            <a:r>
              <a:rPr lang="en-US" dirty="0">
                <a:latin typeface="Inter"/>
              </a:rPr>
              <a:t>and</a:t>
            </a:r>
            <a:r>
              <a:rPr lang="en-US" b="1" dirty="0">
                <a:latin typeface="Inter"/>
              </a:rPr>
              <a:t> “B” </a:t>
            </a:r>
            <a:r>
              <a:rPr lang="en-US" dirty="0">
                <a:latin typeface="Inter"/>
              </a:rPr>
              <a:t>has been </a:t>
            </a:r>
            <a:r>
              <a:rPr lang="en-US" b="1" dirty="0">
                <a:latin typeface="Inter"/>
              </a:rPr>
              <a:t>most successful</a:t>
            </a:r>
            <a:r>
              <a:rPr lang="en-US" dirty="0">
                <a:latin typeface="Inter"/>
              </a:rPr>
              <a:t> in repaying loans.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Referring to the sub-grade view, customers with </a:t>
            </a:r>
            <a:r>
              <a:rPr lang="en-US" b="1" dirty="0">
                <a:latin typeface="Inter"/>
              </a:rPr>
              <a:t>grade of</a:t>
            </a:r>
            <a:r>
              <a:rPr lang="en-US" dirty="0">
                <a:latin typeface="Inter"/>
              </a:rPr>
              <a:t> </a:t>
            </a:r>
            <a:r>
              <a:rPr lang="en-US" b="1" dirty="0">
                <a:latin typeface="Inter"/>
              </a:rPr>
              <a:t>“C”</a:t>
            </a:r>
            <a:r>
              <a:rPr lang="en-US" dirty="0">
                <a:latin typeface="Inter"/>
              </a:rPr>
              <a:t> were </a:t>
            </a:r>
            <a:r>
              <a:rPr lang="en-US" b="1" dirty="0">
                <a:latin typeface="Inter"/>
              </a:rPr>
              <a:t>more likely to default on loan</a:t>
            </a:r>
            <a:r>
              <a:rPr lang="en-US" dirty="0">
                <a:latin typeface="Inte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</a:t>
            </a:r>
            <a:r>
              <a:rPr lang="en-US" b="1" i="0" dirty="0">
                <a:effectLst/>
                <a:latin typeface="Inter"/>
              </a:rPr>
              <a:t>After 2009</a:t>
            </a:r>
            <a:r>
              <a:rPr lang="en-US" b="0" i="0" dirty="0">
                <a:effectLst/>
                <a:latin typeface="Inter"/>
              </a:rPr>
              <a:t>, the average interest rate on </a:t>
            </a:r>
            <a:r>
              <a:rPr lang="en-US" b="1" i="0" dirty="0">
                <a:effectLst/>
                <a:latin typeface="Inter"/>
              </a:rPr>
              <a:t>Charge</a:t>
            </a:r>
            <a:r>
              <a:rPr lang="en-US" b="1" dirty="0">
                <a:latin typeface="Inter"/>
              </a:rPr>
              <a:t>d Off loans </a:t>
            </a:r>
            <a:r>
              <a:rPr lang="en-US" dirty="0">
                <a:latin typeface="Inter"/>
              </a:rPr>
              <a:t>increased from </a:t>
            </a:r>
            <a:r>
              <a:rPr lang="en-US" b="1" dirty="0">
                <a:latin typeface="Inter"/>
              </a:rPr>
              <a:t>13% to more than 14% </a:t>
            </a:r>
            <a:r>
              <a:rPr lang="en-US" dirty="0">
                <a:latin typeface="Inter"/>
              </a:rPr>
              <a:t>in </a:t>
            </a:r>
            <a:r>
              <a:rPr lang="en-US" b="1" dirty="0">
                <a:latin typeface="Inter"/>
              </a:rPr>
              <a:t>2011</a:t>
            </a:r>
            <a:r>
              <a:rPr lang="en-US" dirty="0">
                <a:latin typeface="Inter"/>
              </a:rPr>
              <a:t>.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26162-FAE4-408F-97D8-5B8FCA2A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3" y="1216058"/>
            <a:ext cx="7819274" cy="51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6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1415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Inter</vt:lpstr>
      <vt:lpstr>Times New Roman</vt:lpstr>
      <vt:lpstr>Wingdings</vt:lpstr>
      <vt:lpstr>Office Theme</vt:lpstr>
      <vt:lpstr>Worksheet</vt:lpstr>
      <vt:lpstr>LENDING CLUB CASE STUDY  SUBMISSION </vt:lpstr>
      <vt:lpstr>Business Objective To identify variables which are strong indicators of default and potentially use the insights in approval / rejection decision making.</vt:lpstr>
      <vt:lpstr>PowerPoint Presentation</vt:lpstr>
      <vt:lpstr>Exploring distribution of Loan amount</vt:lpstr>
      <vt:lpstr>Understanding the loan status</vt:lpstr>
      <vt:lpstr>Analysis by term, loan status and interest rate</vt:lpstr>
      <vt:lpstr>Condition of Loans and Purpose</vt:lpstr>
      <vt:lpstr>Analysis by State</vt:lpstr>
      <vt:lpstr>Analysis by Grade and sub-grade</vt:lpstr>
      <vt:lpstr>Analysis by Income Category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Shruti Sharma</cp:lastModifiedBy>
  <cp:revision>81</cp:revision>
  <dcterms:created xsi:type="dcterms:W3CDTF">2016-06-09T08:16:28Z</dcterms:created>
  <dcterms:modified xsi:type="dcterms:W3CDTF">2021-06-09T17:57:59Z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7c75fe-f914-45f8-9747-40a3f5d4287a_Enabled">
    <vt:lpwstr>true</vt:lpwstr>
  </property>
  <property fmtid="{D5CDD505-2E9C-101B-9397-08002B2CF9AE}" pid="3" name="MSIP_Label_fe7c75fe-f914-45f8-9747-40a3f5d4287a_SetDate">
    <vt:lpwstr>2021-04-28T10:42:21Z</vt:lpwstr>
  </property>
  <property fmtid="{D5CDD505-2E9C-101B-9397-08002B2CF9AE}" pid="4" name="MSIP_Label_fe7c75fe-f914-45f8-9747-40a3f5d4287a_Method">
    <vt:lpwstr>Standard</vt:lpwstr>
  </property>
  <property fmtid="{D5CDD505-2E9C-101B-9397-08002B2CF9AE}" pid="5" name="MSIP_Label_fe7c75fe-f914-45f8-9747-40a3f5d4287a_Name">
    <vt:lpwstr>Without Visual Marking</vt:lpwstr>
  </property>
  <property fmtid="{D5CDD505-2E9C-101B-9397-08002B2CF9AE}" pid="6" name="MSIP_Label_fe7c75fe-f914-45f8-9747-40a3f5d4287a_SiteId">
    <vt:lpwstr>6e51e1ad-c54b-4b39-b598-0ffe9ae68fef</vt:lpwstr>
  </property>
  <property fmtid="{D5CDD505-2E9C-101B-9397-08002B2CF9AE}" pid="7" name="MSIP_Label_fe7c75fe-f914-45f8-9747-40a3f5d4287a_ActionId">
    <vt:lpwstr>a4de52d6-bdde-44c0-b8fb-a4c5abab9793</vt:lpwstr>
  </property>
  <property fmtid="{D5CDD505-2E9C-101B-9397-08002B2CF9AE}" pid="8" name="MSIP_Label_fe7c75fe-f914-45f8-9747-40a3f5d4287a_ContentBits">
    <vt:lpwstr>0</vt:lpwstr>
  </property>
</Properties>
</file>