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package/2006/relationships/metadata/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sz="1800"/>
              <a:t>“lesson_plan”: ” ### Period 1 {‘Lesson_Topic’: ‘Noses’, ‘Learning_Objectives’: ‘- Students will understand the poem "Noses" by Aileen Fisher, focusing on its themes of self-awareness and humor, which aligns with NEP 2020\’s emphasis on fostering critical thinking and self-reflection.</a:t>
            </a:r>
            <a:br/>
            <a:r>
              <a:rPr sz="1800"/>
              <a:t>- They will explore the concept of self-esteem and individuality, which supports NCF 2023\’s focus on personal development and emotional intelligence.</a:t>
            </a:r>
            <a:br/>
            <a:r>
              <a:rPr sz="1800"/>
              <a:t>- Students will develop reading comprehension, vocabulary, and expressive skills, which are essential competencies in the SQAAF framework for effective communication.’, ‘Learning_Outcomes’: "- Students will describe the poet’s humorous perspective of the nose, demonstrating their understanding of the text.</a:t>
            </a:r>
            <a:br/>
            <a:r>
              <a:rPr sz="1800"/>
              <a:t>- They will answer comprehension questions accurately, which will be assessed through formative assessment methods.</a:t>
            </a:r>
            <a:br/>
            <a:r>
              <a:rPr sz="1800"/>
              <a:t>- Students will articulate their perceptions of self-features through participation in discussions and creative writing, showcasing their ability to express personal thoughts clearly.", ‘Materials_Required’: ‘- Copies of the poem "Noses" by Aileen Fisher for each student.</a:t>
            </a:r>
            <a:br/>
            <a:r>
              <a:rPr sz="1800"/>
              <a:t>- Mirrors (1 per student) for self-reflection activities.</a:t>
            </a:r>
            <a:br/>
            <a:r>
              <a:rPr sz="1800"/>
              <a:t>- Chart paper and markers for group activities.</a:t>
            </a:r>
            <a:br/>
            <a:r>
              <a:rPr sz="1800"/>
              <a:t>- Dictionaries for vocabulary enhancement.</a:t>
            </a:r>
            <a:br/>
            <a:br/>
            <a:r>
              <a:rPr b="1" sz="1800"/>
              <a:t>Preparation:</a:t>
            </a:r>
            <a:br/>
            <a:r>
              <a:rPr sz="1800"/>
              <a:t>- Ensure each student has access to a mirror and a copy of the poem.</a:t>
            </a:r>
            <a:br/>
            <a:r>
              <a:rPr sz="1800"/>
              <a:t>- Prepare chart paper and markers for interactive activities.’, ‘Prerequisite_Competencies’: "- Students should have a basic understanding of poetry and its elements, as this will allow them to appreciate the rhyme and rhythm of the poem.</a:t>
            </a:r>
            <a:br/>
            <a:r>
              <a:rPr sz="1800"/>
              <a:t>- Familiarity with rhyming words is important for understanding the poem’s structure.</a:t>
            </a:r>
            <a:br/>
            <a:r>
              <a:rPr sz="1800"/>
              <a:t>- Students should be able to express observations and thoughts verbally and in writing, as this will facilitate participation in discussions and creative activities.", ‘Prerequisite_Competency_Quiz_Questions_and_Answers’: ‘1. </a:t>
            </a:r>
            <a:r>
              <a:rPr b="1" sz="1800"/>
              <a:t>What is a poem?</a:t>
            </a:r>
            <a:br/>
            <a:r>
              <a:rPr sz="1800"/>
              <a:t>- </a:t>
            </a:r>
            <a:r>
              <a:rPr b="1" sz="1800"/>
              <a:t>Answer:</a:t>
            </a:r>
            <a:r>
              <a:rPr sz="1800"/>
              <a:t> A poem is a piece of writing that expresses emotions, experiences, and ideas, often using rhyming words and rhythm.</a:t>
            </a:r>
            <a:br/>
            <a:r>
              <a:rPr sz="1800"/>
              <a:t>- </a:t>
            </a:r>
            <a:r>
              <a:rPr b="1" sz="1800"/>
              <a:t>Instruction:</a:t>
            </a:r>
            <a:r>
              <a:rPr sz="1800"/>
              <a:t> Ask students to recall and discuss a poem they have read before to activate prior knowledge.</a:t>
            </a:r>
            <a:br/>
            <a:br/>
            <a:r>
              <a:rPr sz="1800"/>
              <a:t>2. </a:t>
            </a:r>
            <a:r>
              <a:rPr b="1" sz="1800"/>
              <a:t>Can you name a few parts of the face?</a:t>
            </a:r>
            <a:br/>
            <a:r>
              <a:rPr sz="1800"/>
              <a:t>- </a:t>
            </a:r>
            <a:r>
              <a:rPr b="1" sz="1800"/>
              <a:t>Answer:</a:t>
            </a:r>
            <a:r>
              <a:rPr sz="1800"/>
              <a:t> Nose, eyes, mouth, ears, chin.</a:t>
            </a:r>
            <a:br/>
            <a:r>
              <a:rPr sz="1800"/>
              <a:t>- </a:t>
            </a:r>
            <a:r>
              <a:rPr b="1" sz="1800"/>
              <a:t>Instruction:</a:t>
            </a:r>
            <a:r>
              <a:rPr sz="1800"/>
              <a:t> Use a quick visual quiz where students point to each part mentioned, reinforcing vocabulary through physical activity.’, ‘Step_by_Step_Instructional_Plan’: ‘</a:t>
            </a:r>
            <a:r>
              <a:rPr b="1" sz="1800"/>
              <a:t>Introduction</a:t>
            </a:r>
            <a:r>
              <a:rPr sz="1800"/>
              <a:t> (3 minutes):</a:t>
            </a:r>
            <a:br/>
            <a:r>
              <a:rPr sz="1800"/>
              <a:t>- Begin the lesson by asking students to look at themselves in mirrors and describe their noses. Encourage them to notice unique features.</a:t>
            </a:r>
            <a:br/>
            <a:r>
              <a:rPr sz="1800"/>
              <a:t>- Introduce the poem "Noses" by Aileen Fisher, explaining that it humorously explores self-observation and acceptance.</a:t>
            </a:r>
            <a:br/>
            <a:br/>
            <a:r>
              <a:rPr b="1" sz="1800"/>
              <a:t>Main Teaching Points</a:t>
            </a:r>
            <a:r>
              <a:rPr sz="1800"/>
              <a:t> (10 minutes):</a:t>
            </a:r>
            <a:br/>
            <a:r>
              <a:rPr sz="1800"/>
              <a:t>- Read the poem aloud, emphasizing rhyming words and rhythm to engage auditory learning.</a:t>
            </a:r>
            <a:br/>
            <a:r>
              <a:rPr sz="1800"/>
              <a:t>- Discuss the poet’s humorous view of the nose, highlighting specific lines that contribute to the poem\’s comedic tone.</a:t>
            </a:r>
            <a:br/>
            <a:r>
              <a:rPr sz="1800"/>
              <a:t>- Use questions such as "Why do you think the poet finds the nose funny?" to prompt critical thinking.</a:t>
            </a:r>
            <a:br/>
            <a:br/>
            <a:r>
              <a:rPr b="1" sz="1800"/>
              <a:t>Interactive Activities</a:t>
            </a:r>
            <a:r>
              <a:rPr sz="1800"/>
              <a:t> (7 minutes):</a:t>
            </a:r>
            <a:br/>
            <a:r>
              <a:rPr sz="1800"/>
              <a:t>- Have students pair up and describe each other\’s noses using adjectives from the poem. This activity encourages peer interaction and descriptive vocabulary use.</a:t>
            </a:r>
            <a:br/>
            <a:r>
              <a:rPr sz="1800"/>
              <a:t>- Conduct a group discussion on the uniqueness of self-features. Use chart paper to list adjectives and observations, encouraging every student to contribute.’, ‘Higher_Order_Thinking_Skills_HOTS’: ‘- Encourage students to analyze why the poet might have chosen the nose as a subject of humor. Ask, "What makes the nose a funny feature compared to others?"</a:t>
            </a:r>
            <a:br/>
            <a:r>
              <a:rPr sz="1800"/>
              <a:t>- Challenge students to create a short poem about another facial feature they find interesting, fostering creativity and application of poetry techniques.’, ‘Curriculum_Integration_and_Multidisciplinary_Perspectives’: ‘- Integrate science by discussing the function of the nose in the human body, such as breathing and sensing smells, linking to basic biology.</a:t>
            </a:r>
            <a:br/>
            <a:r>
              <a:rPr sz="1800"/>
              <a:t>- Incorporate art by having students draw a self-portrait focusing on their nose, enhancing their observation and artistic skills.’, ‘Complex_Concepts_Teaching_Iterations’: "- The concept of humor in self-observation may be challenging. Use visual aids, such as cartoons of noses, to depict humor.</a:t>
            </a:r>
            <a:br/>
            <a:r>
              <a:rPr sz="1800"/>
              <a:t>- Reiterate the poem’s rhymes and humor through repeated readings, allowing students to internalize the rhythm and comedic elements.", ‘Real_Life_Applications’: ‘- Discuss how self-awareness and acceptance can influence personal confidence and interactions, relating the poem’s theme to situations like making new friends or facing new experiences.</a:t>
            </a:r>
            <a:br/>
            <a:r>
              <a:rPr sz="1800"/>
              <a:t>- Share anecdotes of famous personalities who use humor to build self-esteem, such as comedians and public speakers.’, ‘Enhanced_Recall_through_Repetition’: ‘- Recite the poem multiple times, each time focusing on different sections to reinforce memory and understanding.</a:t>
            </a:r>
            <a:br/>
            <a:r>
              <a:rPr sz="1800"/>
              <a:t>- Assign students to practice reading the poem aloud at home, helping them internalize the rhythm and vocabulary.’, ‘Summary_of_the_Lesson’: ‘- Recap the main points of the poem, emphasizing self-acceptance and humor as key themes.</a:t>
            </a:r>
            <a:br/>
            <a:r>
              <a:rPr sz="1800"/>
              <a:t>- Address any misconceptions about self-features, reinforcing the idea that diversity is natural and valuable.’, ‘Home_Assessments’: ‘- Instruct students to write a short paragraph or poem about a feature they appreciate about themselves, encouraging self-reflection and creative writing.</a:t>
            </a:r>
            <a:br/>
            <a:r>
              <a:rPr sz="1800"/>
              <a:t>- Encourage them to practice reading the poem to a family member, reinforcing oral skills and family engagement.’, ‘Additional_Considerations’: "- </a:t>
            </a:r>
            <a:r>
              <a:rPr b="1" sz="1800"/>
              <a:t>Inclusivity:</a:t>
            </a:r>
            <a:r>
              <a:rPr sz="1800"/>
              <a:t> Ensure activities are accessible to all students, including those with visual or speech impairments, by providing alternative resources like tactile or auditory materials.</a:t>
            </a:r>
            <a:br/>
            <a:r>
              <a:rPr sz="1800"/>
              <a:t>- </a:t>
            </a:r>
            <a:r>
              <a:rPr b="1" sz="1800"/>
              <a:t>Assessment Strategies:</a:t>
            </a:r>
            <a:r>
              <a:rPr sz="1800"/>
              <a:t> Use formative assessments such as observing participation in discussions and reviewing written assignments to gauge understanding.</a:t>
            </a:r>
            <a:br/>
            <a:r>
              <a:rPr sz="1800"/>
              <a:t>- </a:t>
            </a:r>
            <a:r>
              <a:rPr b="1" sz="1800"/>
              <a:t>Teacher Tips:</a:t>
            </a:r>
            <a:r>
              <a:rPr sz="1800"/>
              <a:t> Encourage a supportive classroom environment by praising students’ unique contributions and gently guiding those who may be shy or reluctant to participate.", ‘Web_Resources’: [‘</a:t>
            </a:r>
            <a:br/>
            <a:br/>
            <a:r>
              <a:rPr sz="1800"/>
              <a:t>### YouTube Videos:</a:t>
            </a:r>
            <a:br/>
            <a:r>
              <a:rPr sz="1800"/>
              <a:t>https://www.youtube.com/watch?v=FPBsgv7AtGY</a:t>
            </a:r>
            <a:br/>
            <a:br/>
            <a:r>
              <a:rPr sz="1800"/>
              <a:t>https://www.youtube.com/watch?v=eAbEyFG9_aU’], ’Quiz_/_Assignment’: [‘### Quiz: Understanding the Poem "Noses" by Aileen Fisher</a:t>
            </a:r>
            <a:br/>
            <a:br/>
            <a:r>
              <a:rPr sz="1800"/>
              <a:t>#### Multiple Choice Questions</a:t>
            </a:r>
            <a:br/>
            <a:br/>
            <a:r>
              <a:rPr sz="1800"/>
              <a:t>1. </a:t>
            </a:r>
            <a:r>
              <a:rPr b="1" sz="1800"/>
              <a:t>What is the main theme of the poem "Noses"?</a:t>
            </a:r>
            <a:br/>
            <a:r>
              <a:rPr sz="1800"/>
              <a:t>- a) Adventure</a:t>
            </a:r>
            <a:br/>
            <a:r>
              <a:rPr sz="1800"/>
              <a:t>- b) Self-awareness and humor</a:t>
            </a:r>
            <a:br/>
            <a:r>
              <a:rPr sz="1800"/>
              <a:t>- c) Friendship</a:t>
            </a:r>
            <a:br/>
            <a:r>
              <a:rPr sz="1800"/>
              <a:t>- d) Nature</a:t>
            </a:r>
            <a:br/>
            <a:br/>
            <a:r>
              <a:rPr sz="1800"/>
              <a:t>2. </a:t>
            </a:r>
            <a:r>
              <a:rPr b="1" sz="1800"/>
              <a:t>Why does the poet find the nose a humorous feature?</a:t>
            </a:r>
            <a:br/>
            <a:r>
              <a:rPr sz="1800"/>
              <a:t>- a) Because it is the smallest part of the face</a:t>
            </a:r>
            <a:br/>
            <a:r>
              <a:rPr sz="1800"/>
              <a:t>- b) Because it has a funny shape and is always in sight</a:t>
            </a:r>
            <a:br/>
            <a:r>
              <a:rPr sz="1800"/>
              <a:t>- c) Because it makes funny noises</a:t>
            </a:r>
            <a:br/>
            <a:r>
              <a:rPr sz="1800"/>
              <a:t>- d) Because it is covered in freckles</a:t>
            </a:r>
            <a:br/>
            <a:br/>
            <a:r>
              <a:rPr sz="1800"/>
              <a:t>3. </a:t>
            </a:r>
            <a:r>
              <a:rPr b="1" sz="1800"/>
              <a:t>Which of these activities did the poem encourage the students to do?</a:t>
            </a:r>
            <a:br/>
            <a:r>
              <a:rPr sz="1800"/>
              <a:t>- a) Write a story</a:t>
            </a:r>
            <a:br/>
            <a:r>
              <a:rPr sz="1800"/>
              <a:t>- b) Draw a landscape</a:t>
            </a:r>
            <a:br/>
            <a:r>
              <a:rPr sz="1800"/>
              <a:t>- c) Describe their noses</a:t>
            </a:r>
            <a:br/>
            <a:r>
              <a:rPr sz="1800"/>
              <a:t>- d) Sing a song</a:t>
            </a:r>
            <a:br/>
            <a:br/>
            <a:r>
              <a:rPr sz="1800"/>
              <a:t>4. </a:t>
            </a:r>
            <a:r>
              <a:rPr b="1" sz="1800"/>
              <a:t>What skill is primarily developed when students discuss their self-features?</a:t>
            </a:r>
            <a:br/>
            <a:r>
              <a:rPr sz="1800"/>
              <a:t>- a) Mathematical skills</a:t>
            </a:r>
            <a:br/>
            <a:r>
              <a:rPr sz="1800"/>
              <a:t>- b) Expressive and descriptive skills</a:t>
            </a:r>
            <a:br/>
            <a:r>
              <a:rPr sz="1800"/>
              <a:t>- c) Physical strength</a:t>
            </a:r>
            <a:br/>
            <a:r>
              <a:rPr sz="1800"/>
              <a:t>- d) Cooking skills</a:t>
            </a:r>
            <a:br/>
            <a:br/>
            <a:r>
              <a:rPr sz="1800"/>
              <a:t>5. </a:t>
            </a:r>
            <a:r>
              <a:rPr b="1" sz="1800"/>
              <a:t>What literary element is emphasized in the poem "Noses"?</a:t>
            </a:r>
            <a:br/>
            <a:r>
              <a:rPr sz="1800"/>
              <a:t>- a) Alliteration</a:t>
            </a:r>
            <a:br/>
            <a:r>
              <a:rPr sz="1800"/>
              <a:t>- b) Rhyming words and rhythm</a:t>
            </a:r>
            <a:br/>
            <a:r>
              <a:rPr sz="1800"/>
              <a:t>- c) Metaphors</a:t>
            </a:r>
            <a:br/>
            <a:r>
              <a:rPr sz="1800"/>
              <a:t>- d) Similes</a:t>
            </a:r>
            <a:br/>
            <a:br/>
            <a:r>
              <a:rPr sz="1800"/>
              <a:t>#### True or False</a:t>
            </a:r>
            <a:br/>
            <a:br/>
            <a:r>
              <a:rPr sz="1800"/>
              <a:t>6. </a:t>
            </a:r>
            <a:r>
              <a:rPr b="1" sz="1800"/>
              <a:t>The poem "Noses" encourages students to appreciate their individuality.</a:t>
            </a:r>
            <a:br/>
            <a:r>
              <a:rPr sz="1800"/>
              <a:t>- True</a:t>
            </a:r>
            <a:br/>
            <a:r>
              <a:rPr sz="1800"/>
              <a:t>- False</a:t>
            </a:r>
            <a:br/>
            <a:br/>
            <a:r>
              <a:rPr sz="1800"/>
              <a:t>7. </a:t>
            </a:r>
            <a:r>
              <a:rPr b="1" sz="1800"/>
              <a:t>The poem is meant to make students feel embarrassed about their noses.</a:t>
            </a:r>
            <a:br/>
            <a:r>
              <a:rPr sz="1800"/>
              <a:t>- True</a:t>
            </a:r>
            <a:br/>
            <a:r>
              <a:rPr sz="1800"/>
              <a:t>- False</a:t>
            </a:r>
            <a:br/>
            <a:br/>
            <a:r>
              <a:rPr sz="1800"/>
              <a:t>8. </a:t>
            </a:r>
            <a:r>
              <a:rPr b="1" sz="1800"/>
              <a:t>Understanding the poem requires knowledge of rhyming words.</a:t>
            </a:r>
            <a:br/>
            <a:r>
              <a:rPr sz="1800"/>
              <a:t>- True</a:t>
            </a:r>
            <a:br/>
            <a:r>
              <a:rPr sz="1800"/>
              <a:t>- False</a:t>
            </a:r>
            <a:br/>
            <a:br/>
            <a:r>
              <a:rPr sz="1800"/>
              <a:t>#### Short Answer Questions</a:t>
            </a:r>
            <a:br/>
            <a:br/>
            <a:r>
              <a:rPr sz="1800"/>
              <a:t>9. </a:t>
            </a:r>
            <a:r>
              <a:rPr b="1" sz="1800"/>
              <a:t>Describe in your own words why the nose might be considered a funny feature according to the poem.</a:t>
            </a:r>
            <a:br/>
            <a:br/>
            <a:r>
              <a:rPr sz="1800"/>
              <a:t>10. </a:t>
            </a:r>
            <a:r>
              <a:rPr b="1" sz="1800"/>
              <a:t>How does the poem "Noses" help in building self-esteem among students? Provide an example from the lesson plan.</a:t>
            </a:r>
            <a:br/>
            <a:br/>
            <a:r>
              <a:rPr sz="1800"/>
              <a:t>These questions are designed to assess the comprehension of the poem, encourage critical thinking, and promote self-reflection and appreciation of individuality among the students, aligning with the educational frameworks NEP 2020, NCF 2023, and SQAAF.’]}</a:t>
            </a:r>
          </a:p>
          <a:p>
            <a:pPr lvl="0" indent="0" marL="0">
              <a:buNone/>
            </a:pPr>
            <a:r>
              <a:rPr sz="1800"/>
              <a:t>### Period 2 {‘Lesson_Topic’: ‘The Little Fir Tree’, ‘Learning_Objectives’: "- Understand the story ‘The Little Fir Tree’ and its underlying themes of gratitude and self-acceptance.</a:t>
            </a:r>
            <a:br/>
            <a:r>
              <a:rPr sz="1800"/>
              <a:t>- Analyze the motivations of characters and how their choices impact outcomes.</a:t>
            </a:r>
            <a:br/>
            <a:r>
              <a:rPr sz="1800"/>
              <a:t>- Expand vocabulary and foster creative expression through the medium of storytelling.", ‘Learning_Outcomes’: "- Students will be able to retell ‘The Little Fir Tree’ in their own words, focusing on the fir tree’s journey and experiences.</a:t>
            </a:r>
            <a:br/>
            <a:r>
              <a:rPr sz="1800"/>
              <a:t>- Students will identify and articulate the moral lessons embedded in the narrative.</a:t>
            </a:r>
            <a:br/>
            <a:r>
              <a:rPr sz="1800"/>
              <a:t>- Students will create visual depictions of the story’s key events, enhancing understanding and creative expression.", ‘Materials_Required’: "- 1 copy of the storybook ‘The Little Fir Tree’ for reading aloud</a:t>
            </a:r>
            <a:br/>
            <a:r>
              <a:rPr sz="1800"/>
              <a:t>- Art supplies including: 20 sheets of drawing paper, crayons, and markers</a:t>
            </a:r>
            <a:br/>
            <a:r>
              <a:rPr sz="1800"/>
              <a:t>- Whiteboard and colored markers for vocabulary and key point illustrations</a:t>
            </a:r>
            <a:br/>
            <a:r>
              <a:rPr sz="1800"/>
              <a:t>- Visual aids depicting different types of trees for introductory discussion", ‘Prerequisite_Competencies’: ‘- Students should be able to listen attentively to a story and follow along.</a:t>
            </a:r>
            <a:br/>
            <a:r>
              <a:rPr sz="1800"/>
              <a:t>- Basic understanding of plant life, particularly tree characteristics, to appreciate the fir tree’s transformation.</a:t>
            </a:r>
            <a:br/>
            <a:r>
              <a:rPr sz="1800"/>
              <a:t>- Ability to express personal thoughts and opinions to engage in discussions about the story.’, ‘Prerequisite_Competency_Quiz_Questions_and_Answers’: ‘1. What do trees need to grow?</a:t>
            </a:r>
            <a:br/>
            <a:r>
              <a:rPr sz="1800"/>
              <a:t>- </a:t>
            </a:r>
            <a:r>
              <a:rPr b="1" sz="1800"/>
              <a:t>Answer:</a:t>
            </a:r>
            <a:r>
              <a:rPr sz="1800"/>
              <a:t> Trees need sunlight, water, air, and soil to grow.</a:t>
            </a:r>
            <a:br/>
            <a:br/>
            <a:r>
              <a:rPr sz="1800"/>
              <a:t>2. Can you name any trees you’ve seen?</a:t>
            </a:r>
            <a:br/>
            <a:r>
              <a:rPr sz="1800"/>
              <a:t>- </a:t>
            </a:r>
            <a:r>
              <a:rPr b="1" sz="1800"/>
              <a:t>Answer:</a:t>
            </a:r>
            <a:r>
              <a:rPr sz="1800"/>
              <a:t> Examples include oak, pine, fir, etc.</a:t>
            </a:r>
            <a:br/>
            <a:br/>
            <a:r>
              <a:rPr b="1" sz="1800"/>
              <a:t>Instructions for administering the quiz:</a:t>
            </a:r>
            <a:br/>
            <a:r>
              <a:rPr sz="1800"/>
              <a:t>- Begin with a brief introduction on trees and their importance.</a:t>
            </a:r>
            <a:br/>
            <a:r>
              <a:rPr sz="1800"/>
              <a:t>- Ask the quiz questions orally and have students answer either individually or in pairs.</a:t>
            </a:r>
            <a:br/>
            <a:r>
              <a:rPr sz="1800"/>
              <a:t>- Use student responses to gauge their understanding and readiness for the lesson.’, ‘Step_by_Step_Instructional_Plan’: "### Introduction (5 minutes)</a:t>
            </a:r>
            <a:br/>
            <a:r>
              <a:rPr sz="1800"/>
              <a:t>- Begin the lesson with a visual display of different types of trees using visual aids. Ask students to name these trees, prompting discussion about their features.</a:t>
            </a:r>
            <a:br/>
            <a:r>
              <a:rPr sz="1800"/>
              <a:t>- Introduce the story ‘The Little Fir Tree’ by sharing its main character, the fir tree, and hinting at its special journey and wishes.</a:t>
            </a:r>
            <a:br/>
            <a:br/>
            <a:r>
              <a:rPr sz="1800"/>
              <a:t>### Main Teaching Points (10 minutes)</a:t>
            </a:r>
            <a:br/>
            <a:r>
              <a:rPr sz="1800"/>
              <a:t>- Read ‘The Little Fir Tree’ aloud to the class, using expressive voice modulation to maintain engagement. Pause at key points to explain difficult vocabulary and discuss events.</a:t>
            </a:r>
            <a:br/>
            <a:r>
              <a:rPr sz="1800"/>
              <a:t>- Highlight the fir tree’s wishes and the subsequent outcomes, encouraging students to think about why the tree made certain choices.</a:t>
            </a:r>
            <a:br/>
            <a:r>
              <a:rPr sz="1800"/>
              <a:t>- Discuss the themes of gratitude and self-acceptance, connecting them to the fir tree’s realization at the end of the story.</a:t>
            </a:r>
            <a:br/>
            <a:br/>
            <a:r>
              <a:rPr sz="1800"/>
              <a:t>### Interactive Activities (5 minutes)</a:t>
            </a:r>
            <a:br/>
            <a:r>
              <a:rPr sz="1800"/>
              <a:t>- Divide the class into small groups of 4-5 students. Provide each group with art supplies to create a storyboard that illustrates the fir tree’s wishes and their consequences.</a:t>
            </a:r>
            <a:br/>
            <a:r>
              <a:rPr sz="1800"/>
              <a:t>- Facilitate a brief role-play session where students act out key scenes from the story, focusing on the fir tree’s emotions and realizations.", ‘Higher_Order_Thinking_Skills_HOTS’: ‘- Ask students to analyze the consequences of the fir tree\’s wishes and suggest alternative outcomes if different choices were made.</a:t>
            </a:r>
            <a:br/>
            <a:r>
              <a:rPr sz="1800"/>
              <a:t>- Encourage students to reflect on personal experiences by asking: "Can you think of a time when you wished for something, and how did it turn out?"</a:t>
            </a:r>
            <a:br/>
            <a:r>
              <a:rPr sz="1800"/>
              <a:t>- Support students by prompting them with questions like "What might have happened if the fir tree had been content from the start?"’, ‘Curriculum_Integration_and_Multidisciplinary_Perspectives’: ‘- </a:t>
            </a:r>
            <a:r>
              <a:rPr b="1" sz="1800"/>
              <a:t>Environmental Science:</a:t>
            </a:r>
            <a:r>
              <a:rPr sz="1800"/>
              <a:t> Discuss the role of trees in ecosystems, linking the story’s themes to real-world environmental conservation efforts.</a:t>
            </a:r>
            <a:br/>
            <a:r>
              <a:rPr sz="1800"/>
              <a:t>- </a:t>
            </a:r>
            <a:r>
              <a:rPr b="1" sz="1800"/>
              <a:t>Social Studies:</a:t>
            </a:r>
            <a:r>
              <a:rPr sz="1800"/>
              <a:t> Explore similar cultural tales or fables that emphasize themes of gratitude and self-acceptance, encouraging students to draw parallels.’, ‘Complex_Concepts_Teaching_Iterations’: "- Use a variety of storytelling techniques, such as drawing and acting, to reinforce the moral of self-acceptance.</a:t>
            </a:r>
            <a:br/>
            <a:r>
              <a:rPr sz="1800"/>
              <a:t>- Compare ‘The Little Fir Tree’ with other stories or fables that share similar lessons, such as ‘The Ugly Duckling’, to highlight the universal theme of appreciating one’s qualities.", ‘Real_Life_Applications’: ‘- Discuss how being content with what we have can lead to happiness, using examples from the story to illustrate this point.</a:t>
            </a:r>
            <a:br/>
            <a:r>
              <a:rPr sz="1800"/>
              <a:t>- Explore ways that students can appreciate and conserve nature, such as participating in community clean-up events or planting trees.’, ‘Enhanced_Recall_through_Repetition’: "- Encourage students to retell ‘The Little Fir Tree’ in different formats, such as creating a comic strip or performing a short skit, to reinforce comprehension and retention.</a:t>
            </a:r>
            <a:br/>
            <a:r>
              <a:rPr sz="1800"/>
              <a:t>- Use flashcards with key vocabulary and phrases from the story for memory games, helping students to remember and use these terms effectively.", ‘Summary_of_the_Lesson’: ‘- Recap the fir tree’s journey, emphasizing the lessons learned about self-acceptance and gratitude.</a:t>
            </a:r>
            <a:br/>
            <a:r>
              <a:rPr sz="1800"/>
              <a:t>- Invite students to share their favorite part of the story and what they learned from it.</a:t>
            </a:r>
            <a:br/>
            <a:r>
              <a:rPr sz="1800"/>
              <a:t>- Clarify any lingering questions or misconceptions about the story’s themes.’, ‘Home_Assessments’: ‘- Assign students to draw their favorite scene from the story and write a sentence explaining why they chose it.</a:t>
            </a:r>
            <a:br/>
            <a:r>
              <a:rPr sz="1800"/>
              <a:t>- Encourage students to share the story with family members and discuss its moral, fostering communication and reflection at home.’, ‘Additional_Considerations’: "- </a:t>
            </a:r>
            <a:r>
              <a:rPr b="1" sz="1800"/>
              <a:t>Inclusivity:</a:t>
            </a:r>
            <a:r>
              <a:rPr sz="1800"/>
              <a:t> Use visual aids and varied activities to support different learning styles. Encourage participation by allowing students to express their understanding through art or drama.</a:t>
            </a:r>
            <a:br/>
            <a:r>
              <a:rPr sz="1800"/>
              <a:t>- </a:t>
            </a:r>
            <a:r>
              <a:rPr b="1" sz="1800"/>
              <a:t>Assessment Strategies:</a:t>
            </a:r>
            <a:r>
              <a:rPr sz="1800"/>
              <a:t> Conduct formative assessments through observation during group activities and discussions. Use students’ storyboards and role-plays as a basis for evaluating their understanding.</a:t>
            </a:r>
            <a:br/>
            <a:r>
              <a:rPr sz="1800"/>
              <a:t>- </a:t>
            </a:r>
            <a:r>
              <a:rPr b="1" sz="1800"/>
              <a:t>Teacher Tips:</a:t>
            </a:r>
            <a:r>
              <a:rPr sz="1800"/>
              <a:t> Be sensitive to students’ interpretations of the story, allowing them to explore their personal connections. Foster a supportive environment where every student’s contribution is valued.", ‘Web_Resources’: [‘</a:t>
            </a:r>
            <a:br/>
            <a:br/>
            <a:r>
              <a:rPr sz="1800"/>
              <a:t>### YouTube Videos:</a:t>
            </a:r>
            <a:br/>
            <a:r>
              <a:rPr sz="1800"/>
              <a:t>https://www.youtube.com/watch?v=FPBsgv7AtGY</a:t>
            </a:r>
            <a:br/>
            <a:br/>
            <a:r>
              <a:rPr sz="1800"/>
              <a:t>https://www.youtube.com/watch?v=anmLXpLn58M’], ’Quiz_/_Assignment’: [‘### Quiz: "The Little Fir Tree"</a:t>
            </a:r>
            <a:br/>
            <a:br/>
            <a:r>
              <a:rPr sz="1800"/>
              <a:t>#### Section 1: Comprehension Questions</a:t>
            </a:r>
            <a:br/>
            <a:r>
              <a:rPr sz="1800"/>
              <a:t>1. </a:t>
            </a:r>
            <a:r>
              <a:rPr b="1" sz="1800"/>
              <a:t>What is the main character of the story "The Little Fir Tree"?</a:t>
            </a:r>
            <a:br/>
            <a:r>
              <a:rPr sz="1800"/>
              <a:t>- A. A Pine Tree</a:t>
            </a:r>
            <a:br/>
            <a:r>
              <a:rPr sz="1800"/>
              <a:t>- B. A Fir Tree</a:t>
            </a:r>
            <a:br/>
            <a:r>
              <a:rPr sz="1800"/>
              <a:t>- C. An Oak Tree</a:t>
            </a:r>
            <a:br/>
            <a:r>
              <a:rPr sz="1800"/>
              <a:t>- </a:t>
            </a:r>
            <a:r>
              <a:rPr b="1" sz="1800"/>
              <a:t>Answer:</a:t>
            </a:r>
            <a:r>
              <a:rPr sz="1800"/>
              <a:t> B. A Fir Tree</a:t>
            </a:r>
            <a:br/>
            <a:br/>
            <a:r>
              <a:rPr sz="1800"/>
              <a:t>2. </a:t>
            </a:r>
            <a:r>
              <a:rPr b="1" sz="1800"/>
              <a:t>What does the fir tree wish for at the beginning of the story?</a:t>
            </a:r>
            <a:br/>
            <a:r>
              <a:rPr sz="1800"/>
              <a:t>- A. More sunlight</a:t>
            </a:r>
            <a:br/>
            <a:r>
              <a:rPr sz="1800"/>
              <a:t>- B. To be taller</a:t>
            </a:r>
            <a:br/>
            <a:r>
              <a:rPr sz="1800"/>
              <a:t>- C. To have different leaves</a:t>
            </a:r>
            <a:br/>
            <a:r>
              <a:rPr sz="1800"/>
              <a:t>- </a:t>
            </a:r>
            <a:r>
              <a:rPr b="1" sz="1800"/>
              <a:t>Answer:</a:t>
            </a:r>
            <a:r>
              <a:rPr sz="1800"/>
              <a:t> C. To have different leaves</a:t>
            </a:r>
            <a:br/>
            <a:br/>
            <a:r>
              <a:rPr sz="1800"/>
              <a:t>3. </a:t>
            </a:r>
            <a:r>
              <a:rPr b="1" sz="1800"/>
              <a:t>Why is the fir tree initially unhappy?</a:t>
            </a:r>
            <a:br/>
            <a:r>
              <a:rPr sz="1800"/>
              <a:t>- A. It is too tall</a:t>
            </a:r>
            <a:br/>
            <a:r>
              <a:rPr sz="1800"/>
              <a:t>- B. It does not like its leaves</a:t>
            </a:r>
            <a:br/>
            <a:r>
              <a:rPr sz="1800"/>
              <a:t>- C. It is growing in the wrong place</a:t>
            </a:r>
            <a:br/>
            <a:r>
              <a:rPr sz="1800"/>
              <a:t>- </a:t>
            </a:r>
            <a:r>
              <a:rPr b="1" sz="1800"/>
              <a:t>Answer:</a:t>
            </a:r>
            <a:r>
              <a:rPr sz="1800"/>
              <a:t> B. It does not like its leaves</a:t>
            </a:r>
            <a:br/>
            <a:br/>
            <a:r>
              <a:rPr sz="1800"/>
              <a:t>#### Section 2: Vocabulary Enhancement</a:t>
            </a:r>
            <a:br/>
            <a:r>
              <a:rPr sz="1800"/>
              <a:t>4. </a:t>
            </a:r>
            <a:r>
              <a:rPr b="1" sz="1800"/>
              <a:t>What does the word "gratitude" mean?</a:t>
            </a:r>
            <a:br/>
            <a:r>
              <a:rPr sz="1800"/>
              <a:t>- A. Being thankful</a:t>
            </a:r>
            <a:br/>
            <a:r>
              <a:rPr sz="1800"/>
              <a:t>- B. Being sad</a:t>
            </a:r>
            <a:br/>
            <a:r>
              <a:rPr sz="1800"/>
              <a:t>- C. Being angry</a:t>
            </a:r>
            <a:br/>
            <a:r>
              <a:rPr sz="1800"/>
              <a:t>- </a:t>
            </a:r>
            <a:r>
              <a:rPr b="1" sz="1800"/>
              <a:t>Answer:</a:t>
            </a:r>
            <a:r>
              <a:rPr sz="1800"/>
              <a:t> A. Being thankful</a:t>
            </a:r>
            <a:br/>
            <a:br/>
            <a:r>
              <a:rPr sz="1800"/>
              <a:t>5. </a:t>
            </a:r>
            <a:r>
              <a:rPr b="1" sz="1800"/>
              <a:t>What does "self-acceptance" refer to in the story?</a:t>
            </a:r>
            <a:br/>
            <a:r>
              <a:rPr sz="1800"/>
              <a:t>- A. Being content with who you are</a:t>
            </a:r>
            <a:br/>
            <a:r>
              <a:rPr sz="1800"/>
              <a:t>- B. Changing yourself completely</a:t>
            </a:r>
            <a:br/>
            <a:r>
              <a:rPr sz="1800"/>
              <a:t>- C. Ignoring everyone else</a:t>
            </a:r>
            <a:br/>
            <a:r>
              <a:rPr sz="1800"/>
              <a:t>- </a:t>
            </a:r>
            <a:r>
              <a:rPr b="1" sz="1800"/>
              <a:t>Answer:</a:t>
            </a:r>
            <a:r>
              <a:rPr sz="1800"/>
              <a:t> A. Being content with who you are</a:t>
            </a:r>
            <a:br/>
            <a:br/>
            <a:r>
              <a:rPr sz="1800"/>
              <a:t>#### Section 3: Analytical Questions</a:t>
            </a:r>
            <a:br/>
            <a:r>
              <a:rPr sz="1800"/>
              <a:t>6. </a:t>
            </a:r>
            <a:r>
              <a:rPr b="1" sz="1800"/>
              <a:t>How do the fir tree’s wishes impact its happiness?</a:t>
            </a:r>
            <a:br/>
            <a:r>
              <a:rPr sz="1800"/>
              <a:t>- A. The fir tree becomes happier</a:t>
            </a:r>
            <a:br/>
            <a:r>
              <a:rPr sz="1800"/>
              <a:t>- B. The fir tree remains unhappy</a:t>
            </a:r>
            <a:br/>
            <a:r>
              <a:rPr sz="1800"/>
              <a:t>- C. The fir tree\’s happiness doesn\’t change</a:t>
            </a:r>
            <a:br/>
            <a:r>
              <a:rPr sz="1800"/>
              <a:t>- </a:t>
            </a:r>
            <a:r>
              <a:rPr b="1" sz="1800"/>
              <a:t>Answer:</a:t>
            </a:r>
            <a:r>
              <a:rPr sz="1800"/>
              <a:t> B. The fir tree remains unhappy</a:t>
            </a:r>
            <a:br/>
            <a:br/>
            <a:r>
              <a:rPr sz="1800"/>
              <a:t>7. </a:t>
            </a:r>
            <a:r>
              <a:rPr b="1" sz="1800"/>
              <a:t>What lesson does the fir tree learn by the end of the story?</a:t>
            </a:r>
            <a:br/>
            <a:r>
              <a:rPr sz="1800"/>
              <a:t>- A. How to grow faster</a:t>
            </a:r>
            <a:br/>
            <a:r>
              <a:rPr sz="1800"/>
              <a:t>- B. The importance of being content with oneself</a:t>
            </a:r>
            <a:br/>
            <a:r>
              <a:rPr sz="1800"/>
              <a:t>- C. How to make new friends</a:t>
            </a:r>
            <a:br/>
            <a:r>
              <a:rPr sz="1800"/>
              <a:t>- </a:t>
            </a:r>
            <a:r>
              <a:rPr b="1" sz="1800"/>
              <a:t>Answer:</a:t>
            </a:r>
            <a:r>
              <a:rPr sz="1800"/>
              <a:t> B. The importance of being content with oneself</a:t>
            </a:r>
            <a:br/>
            <a:br/>
            <a:r>
              <a:rPr sz="1800"/>
              <a:t>#### Section 4: Creative Thinking</a:t>
            </a:r>
            <a:br/>
            <a:r>
              <a:rPr sz="1800"/>
              <a:t>8. </a:t>
            </a:r>
            <a:r>
              <a:rPr b="1" sz="1800"/>
              <a:t>If you could change one of the fir tree’s wishes, what would it be and why?</a:t>
            </a:r>
            <a:br/>
            <a:r>
              <a:rPr sz="1800"/>
              <a:t>- </a:t>
            </a:r>
            <a:r>
              <a:rPr b="1" sz="1800"/>
              <a:t>Answer:</a:t>
            </a:r>
            <a:r>
              <a:rPr sz="1800"/>
              <a:t> </a:t>
            </a:r>
            <a:r>
              <a:rPr i="1" sz="1800"/>
              <a:t>(Open-ended for students to express their creative thoughts)</a:t>
            </a:r>
            <a:br/>
            <a:br/>
            <a:r>
              <a:rPr sz="1800"/>
              <a:t>9. </a:t>
            </a:r>
            <a:r>
              <a:rPr b="1" sz="1800"/>
              <a:t>Can you draw a picture or write a short paragraph about a time you wished for something?</a:t>
            </a:r>
            <a:br/>
            <a:r>
              <a:rPr sz="1800"/>
              <a:t>- </a:t>
            </a:r>
            <a:r>
              <a:rPr b="1" sz="1800"/>
              <a:t>Answer:</a:t>
            </a:r>
            <a:r>
              <a:rPr sz="1800"/>
              <a:t> </a:t>
            </a:r>
            <a:r>
              <a:rPr i="1" sz="1800"/>
              <a:t>(Open-ended for students to share personal experiences)</a:t>
            </a:r>
            <a:br/>
            <a:br/>
            <a:r>
              <a:rPr sz="1800"/>
              <a:t>This quiz is designed to align with the learning objectives and outcomes outlined in the lesson plan, encouraging comprehension, vocabulary development, and creative expression, while adhering to NEP 2020, NCF 2023, and SQAAF guidelines.’]}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2025-01-03T05:23:50Z</dcterms:created>
  <dcterms:modified xsi:type="dcterms:W3CDTF">2025-01-03T05:23:50Z</dcterms:modified>
</cp:coreProperties>
</file>

<file path=docProps/custom.xml><?xml version="1.0" encoding="utf-8"?>
<Properties xmlns="http://schemas.openxmlformats.org/officeDocument/2006/custom-properties" xmlns:vt="http://schemas.openxmlformats.org/officeDocument/2006/docPropsVTypes"/>
</file>