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package/2006/relationships/metadata/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presProps" Target="presProps.xml"/><Relationship Id="rId32" Type="http://schemas.openxmlformats.org/officeDocument/2006/relationships/viewProps" Target="viewProps.xml"/><Relationship Id="rId33" Type="http://schemas.openxmlformats.org/officeDocument/2006/relationships/theme" Target="theme/theme1.xml"/><Relationship Id="rId3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sz="1800"/>
              <a:t>“lesson_plan”: ” — Class 1 — ### Lesson Topic:</a:t>
            </a:r>
          </a:p>
          <a:p>
            <a:pPr lvl="0" indent="0" marL="0">
              <a:buNone/>
            </a:pPr>
            <a:r>
              <a:rPr sz="1800"/>
              <a:t>Planning and Estimating for a School Trip</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Complex Concepts Teaching Iterations:</a:t>
            </a:r>
          </a:p>
        </p:txBody>
      </p:sp>
      <p:sp>
        <p:nvSpPr>
          <p:cNvPr id="3" name="Content Placeholder 2"/>
          <p:cNvSpPr>
            <a:spLocks noGrp="1"/>
          </p:cNvSpPr>
          <p:nvPr>
            <p:ph idx="1"/>
          </p:nvPr>
        </p:nvSpPr>
        <p:spPr/>
        <p:txBody>
          <a:bodyPr/>
          <a:lstStyle/>
          <a:p>
            <a:pPr lvl="0"/>
            <a:r>
              <a:rPr b="1" sz="1800"/>
              <a:t>Time</a:t>
            </a:r>
            <a:r>
              <a:rPr sz="1800"/>
              <a:t>: 1 minute</a:t>
            </a:r>
          </a:p>
          <a:p>
            <a:pPr lvl="0"/>
            <a:r>
              <a:rPr b="1" sz="1800"/>
              <a:t>Challenging Idea</a:t>
            </a:r>
            <a:r>
              <a:rPr sz="1800"/>
              <a:t>: Estimation can be tricky.</a:t>
            </a:r>
          </a:p>
          <a:p>
            <a:pPr lvl="0"/>
            <a:r>
              <a:rPr b="1" sz="1800"/>
              <a:t>Alternative Explanations</a:t>
            </a:r>
            <a:r>
              <a:rPr sz="1800"/>
              <a:t>: Use real-life examples, such as planning a family picnic, to illustrate the concept of estimation.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Real-Life Applications:</a:t>
            </a:r>
          </a:p>
        </p:txBody>
      </p:sp>
      <p:sp>
        <p:nvSpPr>
          <p:cNvPr id="3" name="Content Placeholder 2"/>
          <p:cNvSpPr>
            <a:spLocks noGrp="1"/>
          </p:cNvSpPr>
          <p:nvPr>
            <p:ph idx="1"/>
          </p:nvPr>
        </p:nvSpPr>
        <p:spPr/>
        <p:txBody>
          <a:bodyPr/>
          <a:lstStyle/>
          <a:p>
            <a:pPr lvl="0"/>
            <a:r>
              <a:rPr b="1" sz="1800"/>
              <a:t>Planning Transportation for Family Vacations</a:t>
            </a:r>
            <a:r>
              <a:rPr sz="1800"/>
              <a:t>: Discuss how families calculate seats needed in cars or buses.</a:t>
            </a:r>
          </a:p>
          <a:p>
            <a:pPr lvl="0"/>
            <a:r>
              <a:rPr b="1" sz="1800"/>
              <a:t>Organizing Field Trips</a:t>
            </a:r>
            <a:r>
              <a:rPr sz="1800"/>
              <a:t>: Explain the importance of planning logistics such as transportation for class trips.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Enhanced Recall through Repetition:</a:t>
            </a:r>
          </a:p>
        </p:txBody>
      </p:sp>
      <p:sp>
        <p:nvSpPr>
          <p:cNvPr id="3" name="Content Placeholder 2"/>
          <p:cNvSpPr>
            <a:spLocks noGrp="1"/>
          </p:cNvSpPr>
          <p:nvPr>
            <p:ph idx="1"/>
          </p:nvPr>
        </p:nvSpPr>
        <p:spPr/>
        <p:txBody>
          <a:bodyPr/>
          <a:lstStyle/>
          <a:p>
            <a:pPr lvl="0"/>
            <a:r>
              <a:rPr b="1" sz="1800"/>
              <a:t>Activity</a:t>
            </a:r>
            <a:r>
              <a:rPr sz="1800"/>
              <a:t>: Practice calculating with different numbers of children and buses. Use role-play scenarios to reinforce learning.</a:t>
            </a:r>
          </a:p>
          <a:p>
            <a:pPr lvl="0"/>
            <a:r>
              <a:rPr b="1" sz="1800"/>
              <a:t>Incorporation</a:t>
            </a:r>
            <a:r>
              <a:rPr sz="1800"/>
              <a:t>: Rotate numbers and scenarios weekly to maintain interest and engagement.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Summary of the Lesson:</a:t>
            </a:r>
          </a:p>
        </p:txBody>
      </p:sp>
      <p:sp>
        <p:nvSpPr>
          <p:cNvPr id="3" name="Content Placeholder 2"/>
          <p:cNvSpPr>
            <a:spLocks noGrp="1"/>
          </p:cNvSpPr>
          <p:nvPr>
            <p:ph idx="1"/>
          </p:nvPr>
        </p:nvSpPr>
        <p:spPr/>
        <p:txBody>
          <a:bodyPr/>
          <a:lstStyle/>
          <a:p>
            <a:pPr lvl="0"/>
            <a:r>
              <a:rPr b="1" sz="1800"/>
              <a:t>Recap</a:t>
            </a:r>
            <a:r>
              <a:rPr sz="1800"/>
              <a:t>: Review the total number of children, calculation of bus seats, and estimation process.</a:t>
            </a:r>
          </a:p>
          <a:p>
            <a:pPr lvl="0"/>
            <a:r>
              <a:rPr b="1" sz="1800"/>
              <a:t>Reinforcement</a:t>
            </a:r>
            <a:r>
              <a:rPr sz="1800"/>
              <a:t>: Use a quick oral quiz or ask students to summarize the lesson in their own words.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Home Assessments:</a:t>
            </a:r>
          </a:p>
        </p:txBody>
      </p:sp>
      <p:sp>
        <p:nvSpPr>
          <p:cNvPr id="3" name="Content Placeholder 2"/>
          <p:cNvSpPr>
            <a:spLocks noGrp="1"/>
          </p:cNvSpPr>
          <p:nvPr>
            <p:ph idx="1"/>
          </p:nvPr>
        </p:nvSpPr>
        <p:spPr/>
        <p:txBody>
          <a:bodyPr/>
          <a:lstStyle/>
          <a:p>
            <a:pPr lvl="0"/>
            <a:r>
              <a:rPr b="1" sz="1800"/>
              <a:t>Assignment</a:t>
            </a:r>
            <a:r>
              <a:rPr sz="1800"/>
              <a:t>: Estimate the number of buses for a hypothetical trip with 150 students, using knowledge gained.</a:t>
            </a:r>
          </a:p>
          <a:p>
            <a:pPr lvl="0"/>
            <a:r>
              <a:rPr b="1" sz="1800"/>
              <a:t>Assessment Criteria</a:t>
            </a:r>
            <a:r>
              <a:rPr sz="1800"/>
              <a:t>: Clarity in calculation and reasoning, correct use of arithmetic operations.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Additional Considerations:</a:t>
            </a:r>
          </a:p>
        </p:txBody>
      </p:sp>
      <p:sp>
        <p:nvSpPr>
          <p:cNvPr id="3" name="Content Placeholder 2"/>
          <p:cNvSpPr>
            <a:spLocks noGrp="1"/>
          </p:cNvSpPr>
          <p:nvPr>
            <p:ph idx="1"/>
          </p:nvPr>
        </p:nvSpPr>
        <p:spPr/>
        <p:txBody>
          <a:bodyPr/>
          <a:lstStyle/>
          <a:p>
            <a:pPr lvl="0"/>
            <a:r>
              <a:rPr b="1" sz="1800"/>
              <a:t>Inclusivity</a:t>
            </a:r>
            <a:r>
              <a:rPr sz="1800"/>
              <a:t>: Use diverse grouping to ensure all students, including those with different learning needs, are supported.</a:t>
            </a:r>
          </a:p>
          <a:p>
            <a:pPr lvl="0"/>
            <a:r>
              <a:rPr b="1" sz="1800"/>
              <a:t>Assessment Strategies</a:t>
            </a:r>
            <a:r>
              <a:rPr sz="1800"/>
              <a:t>: Use formative assessments like observations and student reflections throughout the lesson.</a:t>
            </a:r>
          </a:p>
          <a:p>
            <a:pPr lvl="0"/>
            <a:r>
              <a:rPr b="1" sz="1800"/>
              <a:t>Teacher Tips</a:t>
            </a:r>
            <a:r>
              <a:rPr sz="1800"/>
              <a:t>: Be prepared for varied answers in estimation and encourage open discussion about different problem-solving techniques.</a:t>
            </a:r>
          </a:p>
          <a:p>
            <a:pPr lvl="0" indent="0" marL="0">
              <a:buNone/>
            </a:pPr>
            <a:r>
              <a:rPr sz="1800"/>
              <a:t>—-WEB RESOURCES —</a:t>
            </a:r>
          </a:p>
          <a:p>
            <a:pPr lvl="0" indent="0" marL="0">
              <a:buNone/>
            </a:pPr>
            <a:r>
              <a:rPr sz="1800"/>
              <a:t>Resources: YouTube Video: https://www.youtube.com/watch?v=ipy-ufz73WI</a:t>
            </a:r>
          </a:p>
          <a:p>
            <a:pPr lvl="0" indent="0" marL="0">
              <a:buNone/>
            </a:pPr>
            <a:r>
              <a:rPr sz="1800"/>
              <a:t>—-None— </a:t>
            </a:r>
            <a:r>
              <a:rPr b="1" sz="1800"/>
              <a:t>Quiz</a:t>
            </a:r>
          </a:p>
          <a:p>
            <a:pPr lvl="0" indent="-342900" marL="342900">
              <a:buAutoNum type="arabicPeriod"/>
            </a:pPr>
            <a:r>
              <a:rPr b="1" sz="1800"/>
              <a:t>Calculating the Number of Buses Needed:</a:t>
            </a:r>
          </a:p>
          <a:p>
            <a:pPr lvl="1"/>
            <a:r>
              <a:rPr sz="1800"/>
              <a:t>If there are 75 students going on a trip and each bus can hold 50 students, how many buses are needed?</a:t>
            </a:r>
          </a:p>
          <a:p>
            <a:pPr lvl="1"/>
            <a:r>
              <a:rPr b="1" sz="1800"/>
              <a:t>Answer:</a:t>
            </a:r>
            <a:r>
              <a:rPr sz="1800"/>
              <a:t> 2 buses (since 75 ÷ 50 = 1.5, round up to 2).</a:t>
            </a:r>
          </a:p>
          <a:p>
            <a:pPr lvl="0" indent="-342900" marL="342900">
              <a:buAutoNum type="arabicPeriod"/>
            </a:pPr>
            <a:r>
              <a:rPr b="1" sz="1800"/>
              <a:t>Estimation Skills:</a:t>
            </a:r>
          </a:p>
          <a:p>
            <a:pPr lvl="1"/>
            <a:r>
              <a:rPr sz="1800"/>
              <a:t>Estimate how many buses are needed if there are 120 students and each bus has 40 seats.</a:t>
            </a:r>
          </a:p>
          <a:p>
            <a:pPr lvl="1"/>
            <a:r>
              <a:rPr b="1" sz="1800"/>
              <a:t>Answer:</a:t>
            </a:r>
            <a:r>
              <a:rPr sz="1800"/>
              <a:t> 3 buses (since 120 ÷ 40 = 3).</a:t>
            </a:r>
          </a:p>
          <a:p>
            <a:pPr lvl="0" indent="-342900" marL="342900">
              <a:buAutoNum type="arabicPeriod"/>
            </a:pPr>
            <a:r>
              <a:rPr b="1" sz="1800"/>
              <a:t>Collaborative Problem-Solving:</a:t>
            </a:r>
          </a:p>
          <a:p>
            <a:pPr lvl="1"/>
            <a:r>
              <a:rPr sz="1800"/>
              <a:t>Discuss with your group: If one bus can’t be used, how would you rearrange the students if there are 100 students and 2 buses with 50 seats each?</a:t>
            </a:r>
          </a:p>
          <a:p>
            <a:pPr lvl="1"/>
            <a:r>
              <a:rPr b="1" sz="1800"/>
              <a:t>Answer:</a:t>
            </a:r>
            <a:r>
              <a:rPr sz="1800"/>
              <a:t> Rearrange to use another bus or split the students into smaller groups and adjust accordingly.</a:t>
            </a:r>
          </a:p>
          <a:p>
            <a:pPr lvl="0" indent="0" marL="0">
              <a:buNone/>
            </a:pPr>
            <a:r>
              <a:rPr b="1" sz="1800"/>
              <a:t>Assignment</a:t>
            </a:r>
          </a:p>
          <a:p>
            <a:pPr lvl="0" indent="-342900" marL="342900">
              <a:buAutoNum type="arabicPeriod"/>
            </a:pPr>
            <a:r>
              <a:rPr b="1" sz="1800"/>
              <a:t>Real-World Application:</a:t>
            </a:r>
          </a:p>
          <a:p>
            <a:pPr lvl="1"/>
            <a:r>
              <a:rPr sz="1800"/>
              <a:t>Plan a hypothetical school trip for 180 students. Calculate how many buses are needed if each bus can accommodate 45 students. Provide a detailed explanation of your estimation and calculation process.</a:t>
            </a:r>
          </a:p>
          <a:p>
            <a:pPr lvl="1"/>
            <a:r>
              <a:rPr b="1" sz="1800"/>
              <a:t>Expected Calculation:</a:t>
            </a:r>
            <a:r>
              <a:rPr sz="1800"/>
              <a:t> 180 ÷ 45 = 4 buses.</a:t>
            </a:r>
          </a:p>
          <a:p>
            <a:pPr lvl="0" indent="-342900" marL="342900">
              <a:buAutoNum type="arabicPeriod"/>
            </a:pPr>
            <a:r>
              <a:rPr b="1" sz="1800"/>
              <a:t>Estimation and Arithmetic Skills:</a:t>
            </a:r>
          </a:p>
          <a:p>
            <a:pPr lvl="1"/>
            <a:r>
              <a:rPr sz="1800"/>
              <a:t>You have been tasked to estimate the number of buses needed for 230 students, with each bus having 60 seats. Explain your approach and reasoning.</a:t>
            </a:r>
          </a:p>
          <a:p>
            <a:pPr lvl="1"/>
            <a:r>
              <a:rPr b="1" sz="1800"/>
              <a:t>Expected Calculation:</a:t>
            </a:r>
            <a:r>
              <a:rPr sz="1800"/>
              <a:t> 230 ÷ 60 = 3.833; round up to 4 buses.</a:t>
            </a:r>
          </a:p>
          <a:p>
            <a:pPr lvl="0" indent="-342900" marL="342900">
              <a:buAutoNum type="arabicPeriod"/>
            </a:pPr>
            <a:r>
              <a:rPr b="1" sz="1800"/>
              <a:t>Critical Thinking:</a:t>
            </a:r>
          </a:p>
          <a:p>
            <a:pPr lvl="1"/>
            <a:r>
              <a:rPr sz="1800"/>
              <a:t>Imagine you are planning a trip where buses have different seating capacities (30, 40, and 50 seats). If there are 210 students, how would you allocate them to minimize the number of buses required? Provide a strategy and justify your choices.</a:t>
            </a:r>
          </a:p>
          <a:p>
            <a:pPr lvl="1"/>
            <a:r>
              <a:rPr b="1" sz="1800"/>
              <a:t>Sample Strategy:</a:t>
            </a:r>
            <a:r>
              <a:rPr sz="1800"/>
              <a:t> Use 3 buses with 50 seats (150 students) and 2 buses with 30 seats (60 students), total 5 buses.</a:t>
            </a:r>
          </a:p>
          <a:p>
            <a:pPr lvl="0" indent="0" marL="0">
              <a:buNone/>
            </a:pPr>
            <a:r>
              <a:rPr sz="1800"/>
              <a:t>Both the quiz and assignment are designed to reinforce the lesson’s objectives, ensuring students practice estimation, arithmetic, and collaborative problem-solving skills in line with the specified curriculum standards.</a:t>
            </a:r>
          </a:p>
          <a:p>
            <a:pPr lvl="0" indent="0" marL="0">
              <a:buNone/>
            </a:pPr>
            <a:r>
              <a:rPr sz="1800"/>
              <a:t>— Class 2 — ### Lesson Topic:</a:t>
            </a:r>
          </a:p>
          <a:p>
            <a:pPr lvl="0" indent="0" marL="0">
              <a:buNone/>
            </a:pPr>
            <a:r>
              <a:rPr sz="1800"/>
              <a:t>Journey and Time Estimation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Learning Objectives:</a:t>
            </a:r>
          </a:p>
        </p:txBody>
      </p:sp>
      <p:sp>
        <p:nvSpPr>
          <p:cNvPr id="3" name="Content Placeholder 2"/>
          <p:cNvSpPr>
            <a:spLocks noGrp="1"/>
          </p:cNvSpPr>
          <p:nvPr>
            <p:ph idx="1"/>
          </p:nvPr>
        </p:nvSpPr>
        <p:spPr/>
        <p:txBody>
          <a:bodyPr/>
          <a:lstStyle/>
          <a:p>
            <a:pPr lvl="0"/>
            <a:r>
              <a:rPr b="1" sz="1800"/>
              <a:t>Learn to calculate travel time and distances:</a:t>
            </a:r>
            <a:r>
              <a:rPr sz="1800"/>
              <a:t> This objective aligns with curriculum standards by integrating mathematical concepts of time calculation with practical applications. Understanding travel time and distances helps students develop critical thinking and problem-solving skills, essential for real-life situations.</a:t>
            </a:r>
          </a:p>
          <a:p>
            <a:pPr lvl="0"/>
            <a:r>
              <a:rPr b="1" sz="1800"/>
              <a:t>Understand the concept of estimation in real-life scenarios like travel:</a:t>
            </a:r>
            <a:r>
              <a:rPr sz="1800"/>
              <a:t> Estimation is a fundamental skill that aids in making quick and efficient decisions. This objective supports student development by enhancing their ability to make informed predictions, fostering independence and confidence in everyday tasks.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Learning Outcomes:</a:t>
            </a:r>
          </a:p>
        </p:txBody>
      </p:sp>
      <p:sp>
        <p:nvSpPr>
          <p:cNvPr id="3" name="Content Placeholder 2"/>
          <p:cNvSpPr>
            <a:spLocks noGrp="1"/>
          </p:cNvSpPr>
          <p:nvPr>
            <p:ph idx="1"/>
          </p:nvPr>
        </p:nvSpPr>
        <p:spPr/>
        <p:txBody>
          <a:bodyPr/>
          <a:lstStyle/>
          <a:p>
            <a:pPr lvl="0"/>
            <a:r>
              <a:rPr b="1" sz="1800"/>
              <a:t>Students will be able to estimate travel time based on given distances:</a:t>
            </a:r>
            <a:r>
              <a:rPr sz="1800"/>
              <a:t> Measurable indicators include the ability to use basic arithmetic to calculate estimated travel times. This can be assessed through class activities where students estimate travel times for different scenarios.</a:t>
            </a:r>
          </a:p>
          <a:p>
            <a:pPr lvl="0"/>
            <a:r>
              <a:rPr b="1" sz="1800"/>
              <a:t>Students will understand how to use time-related data to make predictions:</a:t>
            </a:r>
            <a:r>
              <a:rPr sz="1800"/>
              <a:t> Outcomes can be assessed by giving students real-life problems where they have to predict arrival times based on various factors like speed and distance.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Materials Required:</a:t>
            </a:r>
          </a:p>
        </p:txBody>
      </p:sp>
      <p:sp>
        <p:nvSpPr>
          <p:cNvPr id="3" name="Content Placeholder 2"/>
          <p:cNvSpPr>
            <a:spLocks noGrp="1"/>
          </p:cNvSpPr>
          <p:nvPr>
            <p:ph idx="1"/>
          </p:nvPr>
        </p:nvSpPr>
        <p:spPr/>
        <p:txBody>
          <a:bodyPr/>
          <a:lstStyle/>
          <a:p>
            <a:pPr lvl="0"/>
            <a:r>
              <a:rPr b="1" sz="1800"/>
              <a:t>Maps showing the route from the school to Bhopal:</a:t>
            </a:r>
            <a:r>
              <a:rPr sz="1800"/>
              <a:t> 1 per group of students, ensuring all can view and discuss the route.</a:t>
            </a:r>
          </a:p>
          <a:p>
            <a:pPr lvl="0"/>
            <a:r>
              <a:rPr b="1" sz="1800"/>
              <a:t>Clocks or timers:</a:t>
            </a:r>
            <a:r>
              <a:rPr sz="1800"/>
              <a:t> 5 clocks or timers for group activities to simulate travel times.</a:t>
            </a:r>
          </a:p>
          <a:p>
            <a:pPr lvl="0"/>
            <a:r>
              <a:rPr b="1" sz="1800"/>
              <a:t>Worksheets with time calculation problems:</a:t>
            </a:r>
            <a:r>
              <a:rPr sz="1800"/>
              <a:t> 20 copies, one for each student. Prepare these with problems related to the lesson for practice and assessment.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Prerequisite Competencies:</a:t>
            </a:r>
          </a:p>
        </p:txBody>
      </p:sp>
      <p:sp>
        <p:nvSpPr>
          <p:cNvPr id="3" name="Content Placeholder 2"/>
          <p:cNvSpPr>
            <a:spLocks noGrp="1"/>
          </p:cNvSpPr>
          <p:nvPr>
            <p:ph idx="1"/>
          </p:nvPr>
        </p:nvSpPr>
        <p:spPr/>
        <p:txBody>
          <a:bodyPr/>
          <a:lstStyle/>
          <a:p>
            <a:pPr lvl="0"/>
            <a:r>
              <a:rPr b="1" sz="1800"/>
              <a:t>Basic understanding of time (hours and minutes):</a:t>
            </a:r>
            <a:r>
              <a:rPr sz="1800"/>
              <a:t> Essential for students to comprehend how travel time is calculated. Activation activity: Ask students to read different times on the clock and discuss daily routines involving time.</a:t>
            </a:r>
          </a:p>
          <a:p>
            <a:pPr lvl="0"/>
            <a:r>
              <a:rPr b="1" sz="1800"/>
              <a:t>Familiarity with simple calculations and word problems:</a:t>
            </a:r>
            <a:r>
              <a:rPr sz="1800"/>
              <a:t> Necessary to perform basic arithmetic operations required for time estimation. Activation activity: Simple math puzzles or word problems can be introduced to refresh these skills.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Learning Objectives:</a:t>
            </a:r>
          </a:p>
        </p:txBody>
      </p:sp>
      <p:sp>
        <p:nvSpPr>
          <p:cNvPr id="3" name="Content Placeholder 2"/>
          <p:cNvSpPr>
            <a:spLocks noGrp="1"/>
          </p:cNvSpPr>
          <p:nvPr>
            <p:ph idx="1"/>
          </p:nvPr>
        </p:nvSpPr>
        <p:spPr/>
        <p:txBody>
          <a:bodyPr/>
          <a:lstStyle/>
          <a:p>
            <a:pPr lvl="0"/>
            <a:r>
              <a:rPr b="1" sz="1800"/>
              <a:t>Calculating the Number of Buses Needed for a Trip</a:t>
            </a:r>
            <a:r>
              <a:rPr sz="1800"/>
              <a:t>: This aligns with curriculum standards by integrating practical math applications into real-world scenarios. Understanding this helps students develop logistical thinking and planning skills necessary for daily life and future responsibilities.</a:t>
            </a:r>
          </a:p>
          <a:p>
            <a:pPr lvl="0"/>
            <a:r>
              <a:rPr b="1" sz="1800"/>
              <a:t>Developing Estimation and Arithmetic Skills</a:t>
            </a:r>
            <a:r>
              <a:rPr sz="1800"/>
              <a:t>: Estimation is a foundational skill in mathematics, aiding in quick mental calculations and decision-making. By engaging in basic arithmetic, students enhance their computational fluency, an essential part of the NCF 2023 guidelines.</a:t>
            </a:r>
          </a:p>
          <a:p>
            <a:pPr lvl="0"/>
            <a:r>
              <a:rPr b="1" sz="1800"/>
              <a:t>Encouraging Collaborative Problem-Solving and Discussion</a:t>
            </a:r>
            <a:r>
              <a:rPr sz="1800"/>
              <a:t>: Collaborative skills are emphasized in NEP 2020 to prepare students for teamwork in professional environments. Discussion fosters communication skills and critical thinking, encouraging a deeper understanding of diverse viewpoints.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Prerequisite Competency Quiz Questions and Answers:</a:t>
            </a:r>
          </a:p>
        </p:txBody>
      </p:sp>
      <p:sp>
        <p:nvSpPr>
          <p:cNvPr id="3" name="Content Placeholder 2"/>
          <p:cNvSpPr>
            <a:spLocks noGrp="1"/>
          </p:cNvSpPr>
          <p:nvPr>
            <p:ph idx="1"/>
          </p:nvPr>
        </p:nvSpPr>
        <p:spPr/>
        <p:txBody>
          <a:bodyPr/>
          <a:lstStyle/>
          <a:p>
            <a:pPr lvl="0" indent="-342900" marL="342900">
              <a:buAutoNum type="arabicPeriod"/>
            </a:pPr>
            <a:r>
              <a:rPr b="1" sz="1800"/>
              <a:t>How long does it take to refill one bus?</a:t>
            </a:r>
          </a:p>
          <a:p>
            <a:pPr lvl="1"/>
            <a:r>
              <a:rPr b="1" sz="1800"/>
              <a:t>Context:</a:t>
            </a:r>
            <a:r>
              <a:rPr sz="1800"/>
              <a:t> Discuss the refueling process and its importance in a journey.</a:t>
            </a:r>
          </a:p>
          <a:p>
            <a:pPr lvl="1"/>
            <a:r>
              <a:rPr b="1" sz="1800"/>
              <a:t>Answer:</a:t>
            </a:r>
            <a:r>
              <a:rPr sz="1800"/>
              <a:t> 15 minutes</a:t>
            </a:r>
          </a:p>
          <a:p>
            <a:pPr lvl="1"/>
            <a:r>
              <a:rPr b="1" sz="1800"/>
              <a:t>Instructions:</a:t>
            </a:r>
            <a:r>
              <a:rPr sz="1800"/>
              <a:t> Conduct this quiz orally and ask students to reason their answers. Evaluate their understanding of time intervals.</a:t>
            </a:r>
          </a:p>
          <a:p>
            <a:pPr lvl="0" indent="-342900" marL="342900">
              <a:buAutoNum type="arabicPeriod"/>
            </a:pPr>
            <a:r>
              <a:rPr b="1" sz="1800"/>
              <a:t>If the journey is 70 km and buses travel 35 km per hour, how long will it take?</a:t>
            </a:r>
          </a:p>
          <a:p>
            <a:pPr lvl="1"/>
            <a:r>
              <a:rPr b="1" sz="1800"/>
              <a:t>Context:</a:t>
            </a:r>
            <a:r>
              <a:rPr sz="1800"/>
              <a:t> Explain the calculation of time using speed and distance.</a:t>
            </a:r>
          </a:p>
          <a:p>
            <a:pPr lvl="1"/>
            <a:r>
              <a:rPr b="1" sz="1800"/>
              <a:t>Answer:</a:t>
            </a:r>
            <a:r>
              <a:rPr sz="1800"/>
              <a:t> 2 hours</a:t>
            </a:r>
          </a:p>
          <a:p>
            <a:pPr lvl="1"/>
            <a:r>
              <a:rPr b="1" sz="1800"/>
              <a:t>Instructions:</a:t>
            </a:r>
            <a:r>
              <a:rPr sz="1800"/>
              <a:t> Ask students to perform this calculation on paper, highlighting how they derived their answer.</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Step-by-Step Instructional Plan:</a:t>
            </a:r>
          </a:p>
        </p:txBody>
      </p:sp>
      <p:sp>
        <p:nvSpPr>
          <p:cNvPr id="3" name="Content Placeholder 2"/>
          <p:cNvSpPr>
            <a:spLocks noGrp="1"/>
          </p:cNvSpPr>
          <p:nvPr>
            <p:ph idx="1"/>
          </p:nvPr>
        </p:nvSpPr>
        <p:spPr/>
        <p:txBody>
          <a:bodyPr/>
          <a:lstStyle/>
          <a:p>
            <a:pPr lvl="0" indent="0" marL="0">
              <a:spcBef>
                <a:spcPts val="3000"/>
              </a:spcBef>
              <a:buNone/>
            </a:pPr>
            <a:r>
              <a:rPr b="1" sz="1800"/>
              <a:t>Introduction (5 minutes):</a:t>
            </a:r>
          </a:p>
          <a:p>
            <a:pPr lvl="0"/>
            <a:r>
              <a:rPr b="1" sz="1800"/>
              <a:t>Script:</a:t>
            </a:r>
            <a:r>
              <a:rPr sz="1800"/>
              <a:t> "Imagine we’re going on an exciting trip to Bhopal! How long do you think it will take us to get there? Today, we’ll learn about estimating travel time and planning our journey efficiently."</a:t>
            </a:r>
          </a:p>
          <a:p>
            <a:pPr lvl="0"/>
            <a:r>
              <a:rPr b="1" sz="1800"/>
              <a:t>Questions:</a:t>
            </a:r>
            <a:r>
              <a:rPr sz="1800"/>
              <a:t> "What do we need to know to plan our travel time?" Expected response: "The distance and speed."</a:t>
            </a:r>
          </a:p>
          <a:p>
            <a:pPr lvl="0" indent="0" marL="0">
              <a:spcBef>
                <a:spcPts val="3000"/>
              </a:spcBef>
              <a:buNone/>
            </a:pPr>
            <a:r>
              <a:rPr b="1" sz="1800"/>
              <a:t>Main Teaching Points (10 minutes):</a:t>
            </a:r>
          </a:p>
          <a:p>
            <a:pPr lvl="0"/>
            <a:r>
              <a:rPr b="1" sz="1800"/>
              <a:t>Calculate total travel time:</a:t>
            </a:r>
          </a:p>
          <a:p>
            <a:pPr lvl="1"/>
            <a:r>
              <a:rPr sz="1800"/>
              <a:t>Explanation: "To find out how long our journey will take, we need to know the distance and how fast we’re traveling."</a:t>
            </a:r>
          </a:p>
          <a:p>
            <a:pPr lvl="1"/>
            <a:r>
              <a:rPr sz="1800"/>
              <a:t>Example: Demonstrate using the map to measure the distance from the school to Bhopal.</a:t>
            </a:r>
          </a:p>
          <a:p>
            <a:pPr lvl="1"/>
            <a:r>
              <a:rPr sz="1800"/>
              <a:t>Strategy: Use a visual demonstration of a clock to show how time accumulates over distance traveled.</a:t>
            </a:r>
          </a:p>
          <a:p>
            <a:pPr lvl="0"/>
            <a:r>
              <a:rPr b="1" sz="1800"/>
              <a:t>Estimate arrival times:</a:t>
            </a:r>
          </a:p>
          <a:p>
            <a:pPr lvl="1"/>
            <a:r>
              <a:rPr sz="1800"/>
              <a:t>Explanation: "Knowing our speed, we can predict when we’ll reach certain points."</a:t>
            </a:r>
          </a:p>
          <a:p>
            <a:pPr lvl="1"/>
            <a:r>
              <a:rPr sz="1800"/>
              <a:t>Example: Use a timeline on the board to mark estimated times of arrival at different landmarks.</a:t>
            </a:r>
          </a:p>
          <a:p>
            <a:pPr lvl="0" indent="0" marL="0">
              <a:spcBef>
                <a:spcPts val="3000"/>
              </a:spcBef>
              <a:buNone/>
            </a:pPr>
            <a:r>
              <a:rPr b="1" sz="1800"/>
              <a:t>Interactive Activities (5 minutes):</a:t>
            </a:r>
          </a:p>
          <a:p>
            <a:pPr lvl="0"/>
            <a:r>
              <a:rPr b="1" sz="1800"/>
              <a:t>Role-play:</a:t>
            </a:r>
          </a:p>
          <a:p>
            <a:pPr lvl="1"/>
            <a:r>
              <a:rPr sz="1800"/>
              <a:t>Instructions: Divide students into groups, assigning roles such as ‘timekeeper’ and ‘navigator’. Students will simulate a journey using maps and clocks, predicting arrival times at various checkpoints.</a:t>
            </a:r>
          </a:p>
          <a:p>
            <a:pPr lvl="1"/>
            <a:r>
              <a:rPr sz="1800"/>
              <a:t>Grouping: Groups of 4, ensuring inclusive participation.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Higher-Order Thinking Skills (HOTS):</a:t>
            </a:r>
          </a:p>
        </p:txBody>
      </p:sp>
      <p:sp>
        <p:nvSpPr>
          <p:cNvPr id="3" name="Content Placeholder 2"/>
          <p:cNvSpPr>
            <a:spLocks noGrp="1"/>
          </p:cNvSpPr>
          <p:nvPr>
            <p:ph idx="1"/>
          </p:nvPr>
        </p:nvSpPr>
        <p:spPr/>
        <p:txBody>
          <a:bodyPr/>
          <a:lstStyle/>
          <a:p>
            <a:pPr lvl="0"/>
            <a:r>
              <a:rPr b="1" sz="1800"/>
              <a:t>Question:</a:t>
            </a:r>
            <a:r>
              <a:rPr sz="1800"/>
              <a:t> "What might cause delays in your travel plans?" Encourage students to think about factors like traffic, weather, or stops.</a:t>
            </a:r>
          </a:p>
          <a:p>
            <a:pPr lvl="0"/>
            <a:r>
              <a:rPr b="1" sz="1800"/>
              <a:t>Support Tips:</a:t>
            </a:r>
            <a:r>
              <a:rPr sz="1800"/>
              <a:t> Guide students to think critically by discussing real-life experiences that involved unplanned delays.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Curriculum Integration and Multidisciplinary Perspectives:</a:t>
            </a:r>
          </a:p>
        </p:txBody>
      </p:sp>
      <p:sp>
        <p:nvSpPr>
          <p:cNvPr id="3" name="Content Placeholder 2"/>
          <p:cNvSpPr>
            <a:spLocks noGrp="1"/>
          </p:cNvSpPr>
          <p:nvPr>
            <p:ph idx="1"/>
          </p:nvPr>
        </p:nvSpPr>
        <p:spPr/>
        <p:txBody>
          <a:bodyPr/>
          <a:lstStyle/>
          <a:p>
            <a:pPr lvl="0"/>
            <a:r>
              <a:rPr b="1" sz="1800"/>
              <a:t>Math and Geography Integration:</a:t>
            </a:r>
            <a:r>
              <a:rPr sz="1800"/>
              <a:t> Use maps to explore geographical routes and calculate distances, linking mathematical calculations with geographical understanding.</a:t>
            </a:r>
          </a:p>
          <a:p>
            <a:pPr lvl="0"/>
            <a:r>
              <a:rPr b="1" sz="1800"/>
              <a:t>Cross-Curricular Activity:</a:t>
            </a:r>
            <a:r>
              <a:rPr sz="1800"/>
              <a:t> Plan a collaborative project where students research a travel destination’s history and present travel plans, integrating social studies.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Complex Concepts Teaching Iterations:</a:t>
            </a:r>
          </a:p>
        </p:txBody>
      </p:sp>
      <p:sp>
        <p:nvSpPr>
          <p:cNvPr id="3" name="Content Placeholder 2"/>
          <p:cNvSpPr>
            <a:spLocks noGrp="1"/>
          </p:cNvSpPr>
          <p:nvPr>
            <p:ph idx="1"/>
          </p:nvPr>
        </p:nvSpPr>
        <p:spPr/>
        <p:txBody>
          <a:bodyPr/>
          <a:lstStyle/>
          <a:p>
            <a:pPr lvl="0"/>
            <a:r>
              <a:rPr b="1" sz="1800"/>
              <a:t>Challenging Concept:</a:t>
            </a:r>
            <a:r>
              <a:rPr sz="1800"/>
              <a:t> Estimating travel time with variable speeds.</a:t>
            </a:r>
          </a:p>
          <a:p>
            <a:pPr lvl="0"/>
            <a:r>
              <a:rPr b="1" sz="1800"/>
              <a:t>Alternative Explanation:</a:t>
            </a:r>
            <a:r>
              <a:rPr sz="1800"/>
              <a:t> Use a story where characters travel at different speeds, illustrating how time changes with speed variations.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Real-Life Applications:</a:t>
            </a:r>
          </a:p>
        </p:txBody>
      </p:sp>
      <p:sp>
        <p:nvSpPr>
          <p:cNvPr id="3" name="Content Placeholder 2"/>
          <p:cNvSpPr>
            <a:spLocks noGrp="1"/>
          </p:cNvSpPr>
          <p:nvPr>
            <p:ph idx="1"/>
          </p:nvPr>
        </p:nvSpPr>
        <p:spPr/>
        <p:txBody>
          <a:bodyPr/>
          <a:lstStyle/>
          <a:p>
            <a:pPr lvl="0"/>
            <a:r>
              <a:rPr b="1" sz="1800"/>
              <a:t>Family Travel Planning:</a:t>
            </a:r>
            <a:r>
              <a:rPr sz="1800"/>
              <a:t> Encourage students to help plan a family trip, using maps to estimate travel time.</a:t>
            </a:r>
          </a:p>
          <a:p>
            <a:pPr lvl="0"/>
            <a:r>
              <a:rPr b="1" sz="1800"/>
              <a:t>Tour Guide Scenario:</a:t>
            </a:r>
            <a:r>
              <a:rPr sz="1800"/>
              <a:t> Discuss how tour guides use time estimation to plan sightseeing trips, ensuring a full day’s schedule is followed efficiently.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Enhanced Recall through Repetition:</a:t>
            </a:r>
          </a:p>
        </p:txBody>
      </p:sp>
      <p:sp>
        <p:nvSpPr>
          <p:cNvPr id="3" name="Content Placeholder 2"/>
          <p:cNvSpPr>
            <a:spLocks noGrp="1"/>
          </p:cNvSpPr>
          <p:nvPr>
            <p:ph idx="1"/>
          </p:nvPr>
        </p:nvSpPr>
        <p:spPr/>
        <p:txBody>
          <a:bodyPr/>
          <a:lstStyle/>
          <a:p>
            <a:pPr lvl="0"/>
            <a:r>
              <a:rPr b="1" sz="1800"/>
              <a:t>Activities:</a:t>
            </a:r>
            <a:r>
              <a:rPr sz="1800"/>
              <a:t> Regular practice with different travel scenarios in class. Use flashcards with various distances and speeds to quiz students.</a:t>
            </a:r>
          </a:p>
          <a:p>
            <a:pPr lvl="0"/>
            <a:r>
              <a:rPr b="1" sz="1800"/>
              <a:t>Repetition Strategy:</a:t>
            </a:r>
            <a:r>
              <a:rPr sz="1800"/>
              <a:t> Rotate these exercises weekly, ensuring that variations keep the content engaging.</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Summary of the Lesson (2 minutes):</a:t>
            </a:r>
          </a:p>
        </p:txBody>
      </p:sp>
      <p:sp>
        <p:nvSpPr>
          <p:cNvPr id="3" name="Content Placeholder 2"/>
          <p:cNvSpPr>
            <a:spLocks noGrp="1"/>
          </p:cNvSpPr>
          <p:nvPr>
            <p:ph idx="1"/>
          </p:nvPr>
        </p:nvSpPr>
        <p:spPr/>
        <p:txBody>
          <a:bodyPr/>
          <a:lstStyle/>
          <a:p>
            <a:pPr lvl="0"/>
            <a:r>
              <a:rPr b="1" sz="1800"/>
              <a:t>Key Points:</a:t>
            </a:r>
            <a:r>
              <a:rPr sz="1800"/>
              <a:t> Review how to calculate and estimate travel time. Reinforce the significance of these skills in planning efficiently.</a:t>
            </a:r>
          </a:p>
          <a:p>
            <a:pPr lvl="0"/>
            <a:r>
              <a:rPr b="1" sz="1800"/>
              <a:t>Reinforcement Method:</a:t>
            </a:r>
            <a:r>
              <a:rPr sz="1800"/>
              <a:t> Conduct a quick quiz, where students summarize the steps of time estimation in one sentence.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Home Assessments:</a:t>
            </a:r>
          </a:p>
        </p:txBody>
      </p:sp>
      <p:sp>
        <p:nvSpPr>
          <p:cNvPr id="3" name="Content Placeholder 2"/>
          <p:cNvSpPr>
            <a:spLocks noGrp="1"/>
          </p:cNvSpPr>
          <p:nvPr>
            <p:ph idx="1"/>
          </p:nvPr>
        </p:nvSpPr>
        <p:spPr/>
        <p:txBody>
          <a:bodyPr/>
          <a:lstStyle/>
          <a:p>
            <a:pPr lvl="0"/>
            <a:r>
              <a:rPr b="1" sz="1800"/>
              <a:t>Task:</a:t>
            </a:r>
            <a:r>
              <a:rPr sz="1800"/>
              <a:t> Calculate the travel time for a family trip to a nearby city, using the maps provided in class.</a:t>
            </a:r>
          </a:p>
          <a:p>
            <a:pPr lvl="0"/>
            <a:r>
              <a:rPr b="1" sz="1800"/>
              <a:t>Criteria:</a:t>
            </a:r>
            <a:r>
              <a:rPr sz="1800"/>
              <a:t> Assess their ability to accurately calculate and estimate time. Encourage creativity in presenting the journey plan.</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Additional Considerations:</a:t>
            </a:r>
          </a:p>
        </p:txBody>
      </p:sp>
      <p:sp>
        <p:nvSpPr>
          <p:cNvPr id="3" name="Content Placeholder 2"/>
          <p:cNvSpPr>
            <a:spLocks noGrp="1"/>
          </p:cNvSpPr>
          <p:nvPr>
            <p:ph idx="1"/>
          </p:nvPr>
        </p:nvSpPr>
        <p:spPr/>
        <p:txBody>
          <a:bodyPr/>
          <a:lstStyle/>
          <a:p>
            <a:pPr lvl="0"/>
            <a:r>
              <a:rPr b="1" sz="1800"/>
              <a:t>Inclusivity:</a:t>
            </a:r>
            <a:r>
              <a:rPr sz="1800"/>
              <a:t> Use varied instructional methods to cater to different learning styles, ensuring all students understand the lesson.</a:t>
            </a:r>
          </a:p>
          <a:p>
            <a:pPr lvl="0"/>
            <a:r>
              <a:rPr b="1" sz="1800"/>
              <a:t>Assessment Strategies:</a:t>
            </a:r>
            <a:r>
              <a:rPr sz="1800"/>
              <a:t> Employ formative assessments like quizzes and interactive activities to gauge understanding continuously.</a:t>
            </a:r>
          </a:p>
          <a:p>
            <a:pPr lvl="0"/>
            <a:r>
              <a:rPr b="1" sz="1800"/>
              <a:t>Teacher Tips:</a:t>
            </a:r>
            <a:r>
              <a:rPr sz="1800"/>
              <a:t> Anticipate potential challenges, like students struggling with time concepts, by preparing additional visual aids and simplified examples to ensure comprehension.</a:t>
            </a:r>
          </a:p>
          <a:p>
            <a:pPr lvl="0" indent="0" marL="0">
              <a:buNone/>
            </a:pPr>
            <a:r>
              <a:rPr sz="1800"/>
              <a:t>—-WEB RESOURCES —</a:t>
            </a:r>
          </a:p>
          <a:p>
            <a:pPr lvl="0" indent="0" marL="0">
              <a:buNone/>
            </a:pPr>
            <a:r>
              <a:rPr sz="1800"/>
              <a:t>Resources: YouTube Video: https://www.youtube.com/watch?v=ipy-ufz73WI</a:t>
            </a:r>
          </a:p>
          <a:p>
            <a:pPr lvl="0" indent="0" marL="0">
              <a:buNone/>
            </a:pPr>
            <a:r>
              <a:rPr sz="1800"/>
              <a:t>—-None— </a:t>
            </a:r>
            <a:r>
              <a:rPr b="1" sz="1800"/>
              <a:t>Quiz on Journey and Time Estimation</a:t>
            </a:r>
          </a:p>
          <a:p>
            <a:pPr lvl="0" indent="-342900" marL="342900">
              <a:buAutoNum type="arabicPeriod"/>
            </a:pPr>
            <a:r>
              <a:rPr b="1" sz="1800"/>
              <a:t>Question:</a:t>
            </a:r>
            <a:r>
              <a:rPr sz="1800"/>
              <a:t> If it takes 15 minutes to fill one bus, how long will it take to fill three buses?</a:t>
            </a:r>
          </a:p>
          <a:p>
            <a:pPr lvl="1"/>
            <a:r>
              <a:rPr b="1" sz="1800"/>
              <a:t>Options:</a:t>
            </a:r>
          </a:p>
          <a:p>
            <a:pPr lvl="2" indent="-342900" marL="1028700">
              <a:buAutoNum type="alphaUcParenR"/>
            </a:pPr>
            <a:r>
              <a:rPr sz="1800"/>
              <a:t>30 minutes</a:t>
            </a:r>
          </a:p>
          <a:p>
            <a:pPr lvl="2" indent="-342900" marL="1028700">
              <a:buAutoNum startAt="2" type="alphaUcParenR"/>
            </a:pPr>
            <a:r>
              <a:rPr sz="1800"/>
              <a:t>45 minutes</a:t>
            </a:r>
          </a:p>
          <a:p>
            <a:pPr lvl="2" indent="-342900" marL="1028700">
              <a:buAutoNum startAt="3" type="alphaUcParenR"/>
            </a:pPr>
            <a:r>
              <a:rPr sz="1800"/>
              <a:t>60 minutes</a:t>
            </a:r>
          </a:p>
          <a:p>
            <a:pPr lvl="1"/>
            <a:r>
              <a:rPr b="1" sz="1800"/>
              <a:t>Answer:</a:t>
            </a:r>
            <a:r>
              <a:rPr sz="1800"/>
              <a:t> B) 45 minutes</a:t>
            </a:r>
          </a:p>
          <a:p>
            <a:pPr lvl="0" indent="-342900" marL="342900">
              <a:buAutoNum type="arabicPeriod"/>
            </a:pPr>
            <a:r>
              <a:rPr b="1" sz="1800"/>
              <a:t>Question:</a:t>
            </a:r>
            <a:r>
              <a:rPr sz="1800"/>
              <a:t> If the journey is 70 km and the bus travels at 35 km per hour, how long will the journey take?</a:t>
            </a:r>
          </a:p>
          <a:p>
            <a:pPr lvl="1"/>
            <a:r>
              <a:rPr b="1" sz="1800"/>
              <a:t>Options:</a:t>
            </a:r>
          </a:p>
          <a:p>
            <a:pPr lvl="2" indent="-342900" marL="1028700">
              <a:buAutoNum type="alphaUcParenR"/>
            </a:pPr>
            <a:r>
              <a:rPr sz="1800"/>
              <a:t>1 hour</a:t>
            </a:r>
          </a:p>
          <a:p>
            <a:pPr lvl="2" indent="-342900" marL="1028700">
              <a:buAutoNum startAt="2" type="alphaUcParenR"/>
            </a:pPr>
            <a:r>
              <a:rPr sz="1800"/>
              <a:t>2 hours</a:t>
            </a:r>
          </a:p>
          <a:p>
            <a:pPr lvl="2" indent="-342900" marL="1028700">
              <a:buAutoNum startAt="3" type="alphaUcParenR"/>
            </a:pPr>
            <a:r>
              <a:rPr sz="1800"/>
              <a:t>3 hours</a:t>
            </a:r>
          </a:p>
          <a:p>
            <a:pPr lvl="1"/>
            <a:r>
              <a:rPr b="1" sz="1800"/>
              <a:t>Answer:</a:t>
            </a:r>
            <a:r>
              <a:rPr sz="1800"/>
              <a:t> B) 2 hours</a:t>
            </a:r>
          </a:p>
          <a:p>
            <a:pPr lvl="0" indent="-342900" marL="342900">
              <a:buAutoNum type="arabicPeriod"/>
            </a:pPr>
            <a:r>
              <a:rPr b="1" sz="1800"/>
              <a:t>Question:</a:t>
            </a:r>
            <a:r>
              <a:rPr sz="1800"/>
              <a:t> You have 3 checkpoints on your journey. If you spend 1 hour at each checkpoint and your travel time between checkpoints is 30 minutes, how long is your total journey time?</a:t>
            </a:r>
          </a:p>
          <a:p>
            <a:pPr lvl="1"/>
            <a:r>
              <a:rPr b="1" sz="1800"/>
              <a:t>Options:</a:t>
            </a:r>
          </a:p>
          <a:p>
            <a:pPr lvl="2" indent="-342900" marL="1028700">
              <a:buAutoNum type="alphaUcParenR"/>
            </a:pPr>
            <a:r>
              <a:rPr sz="1800"/>
              <a:t>3 hours</a:t>
            </a:r>
          </a:p>
          <a:p>
            <a:pPr lvl="2" indent="-342900" marL="1028700">
              <a:buAutoNum startAt="2" type="alphaUcParenR"/>
            </a:pPr>
            <a:r>
              <a:rPr sz="1800"/>
              <a:t>4 hours</a:t>
            </a:r>
          </a:p>
          <a:p>
            <a:pPr lvl="2" indent="-342900" marL="1028700">
              <a:buAutoNum startAt="3" type="alphaUcParenR"/>
            </a:pPr>
            <a:r>
              <a:rPr sz="1800"/>
              <a:t>4.5 hours</a:t>
            </a:r>
          </a:p>
          <a:p>
            <a:pPr lvl="1"/>
            <a:r>
              <a:rPr b="1" sz="1800"/>
              <a:t>Answer:</a:t>
            </a:r>
            <a:r>
              <a:rPr sz="1800"/>
              <a:t> C) 4.5 hours</a:t>
            </a:r>
          </a:p>
          <a:p>
            <a:pPr lvl="0" indent="-342900" marL="342900">
              <a:buAutoNum type="arabicPeriod"/>
            </a:pPr>
            <a:r>
              <a:rPr b="1" sz="1800"/>
              <a:t>Question:</a:t>
            </a:r>
            <a:r>
              <a:rPr sz="1800"/>
              <a:t> Which of these factors can cause a delay in your travel plans?</a:t>
            </a:r>
          </a:p>
          <a:p>
            <a:pPr lvl="1"/>
            <a:r>
              <a:rPr b="1" sz="1800"/>
              <a:t>Options:</a:t>
            </a:r>
          </a:p>
          <a:p>
            <a:pPr lvl="2" indent="-342900" marL="1028700">
              <a:buAutoNum type="alphaUcParenR"/>
            </a:pPr>
            <a:r>
              <a:rPr sz="1800"/>
              <a:t>Traffic</a:t>
            </a:r>
          </a:p>
          <a:p>
            <a:pPr lvl="2" indent="-342900" marL="1028700">
              <a:buAutoNum startAt="2" type="alphaUcParenR"/>
            </a:pPr>
            <a:r>
              <a:rPr sz="1800"/>
              <a:t>Weather</a:t>
            </a:r>
          </a:p>
          <a:p>
            <a:pPr lvl="2" indent="-342900" marL="1028700">
              <a:buAutoNum startAt="3" type="alphaUcParenR"/>
            </a:pPr>
            <a:r>
              <a:rPr sz="1800"/>
              <a:t>Both A and B</a:t>
            </a:r>
          </a:p>
          <a:p>
            <a:pPr lvl="1"/>
            <a:r>
              <a:rPr b="1" sz="1800"/>
              <a:t>Answer:</a:t>
            </a:r>
            <a:r>
              <a:rPr sz="1800"/>
              <a:t> C) Both A and B</a:t>
            </a:r>
          </a:p>
          <a:p>
            <a:pPr lvl="0" indent="-342900" marL="342900">
              <a:buAutoNum type="arabicPeriod"/>
            </a:pPr>
            <a:r>
              <a:rPr b="1" sz="1800"/>
              <a:t>Question:</a:t>
            </a:r>
            <a:r>
              <a:rPr sz="1800"/>
              <a:t> If a bus leaves at 9:00 AM and the journey takes 2 hours, what time will it arrive?</a:t>
            </a:r>
          </a:p>
          <a:p>
            <a:pPr lvl="1"/>
            <a:r>
              <a:rPr b="1" sz="1800"/>
              <a:t>Options:</a:t>
            </a:r>
          </a:p>
          <a:p>
            <a:pPr lvl="2" indent="-342900" marL="1028700">
              <a:buAutoNum type="alphaUcParenR"/>
            </a:pPr>
            <a:r>
              <a:rPr sz="1800"/>
              <a:t>10:00 AM</a:t>
            </a:r>
          </a:p>
          <a:p>
            <a:pPr lvl="2" indent="-342900" marL="1028700">
              <a:buAutoNum startAt="2" type="alphaUcParenR"/>
            </a:pPr>
            <a:r>
              <a:rPr sz="1800"/>
              <a:t>11:00 AM</a:t>
            </a:r>
          </a:p>
          <a:p>
            <a:pPr lvl="2" indent="-342900" marL="1028700">
              <a:buAutoNum startAt="3" type="alphaUcParenR"/>
            </a:pPr>
            <a:r>
              <a:rPr sz="1800"/>
              <a:t>12:00 PM</a:t>
            </a:r>
          </a:p>
          <a:p>
            <a:pPr lvl="1"/>
            <a:r>
              <a:rPr b="1" sz="1800"/>
              <a:t>Answer:</a:t>
            </a:r>
            <a:r>
              <a:rPr sz="1800"/>
              <a:t> B) 11:00 AM</a:t>
            </a:r>
          </a:p>
          <a:p>
            <a:pPr lvl="0" indent="0" marL="0">
              <a:buNone/>
            </a:pPr>
            <a:r>
              <a:rPr b="1" sz="1800"/>
              <a:t>Assignment on Journey and Time Estimation</a:t>
            </a:r>
          </a:p>
          <a:p>
            <a:pPr lvl="0" indent="-342900" marL="342900">
              <a:buAutoNum type="arabicPeriod"/>
            </a:pPr>
            <a:r>
              <a:rPr b="1" sz="1800"/>
              <a:t>Calculate Travel Time:</a:t>
            </a:r>
          </a:p>
          <a:p>
            <a:pPr lvl="1"/>
            <a:r>
              <a:rPr b="1" sz="1800"/>
              <a:t>Task:</a:t>
            </a:r>
            <a:r>
              <a:rPr sz="1800"/>
              <a:t> Using a map provided in class, determine the travel time from your school to a nearby city 100 km away, if the average speed is 50 km/h.</a:t>
            </a:r>
          </a:p>
          <a:p>
            <a:pPr lvl="1"/>
            <a:r>
              <a:rPr b="1" sz="1800"/>
              <a:t>Instructions:</a:t>
            </a:r>
            <a:r>
              <a:rPr sz="1800"/>
              <a:t> Show your calculations clearly, and provide an estimated arrival time if you leave at 8:00 AM.</a:t>
            </a:r>
          </a:p>
          <a:p>
            <a:pPr lvl="0" indent="-342900" marL="342900">
              <a:buAutoNum type="arabicPeriod"/>
            </a:pPr>
            <a:r>
              <a:rPr b="1" sz="1800"/>
              <a:t>Real-Life Scenario:</a:t>
            </a:r>
          </a:p>
          <a:p>
            <a:pPr lvl="1"/>
            <a:r>
              <a:rPr b="1" sz="1800"/>
              <a:t>Task:</a:t>
            </a:r>
            <a:r>
              <a:rPr sz="1800"/>
              <a:t> Plan a family trip to a place of your choice. Include the travel distance, estimated travel time, and any planned stops. Use a map to assist your planning.</a:t>
            </a:r>
          </a:p>
          <a:p>
            <a:pPr lvl="1"/>
            <a:r>
              <a:rPr b="1" sz="1800"/>
              <a:t>Instructions:</a:t>
            </a:r>
            <a:r>
              <a:rPr sz="1800"/>
              <a:t> Write a short paragraph describing your plan, including how you calculated the travel time and any factors that might affect your journey.</a:t>
            </a:r>
          </a:p>
          <a:p>
            <a:pPr lvl="0" indent="-342900" marL="342900">
              <a:buAutoNum type="arabicPeriod"/>
            </a:pPr>
            <a:r>
              <a:rPr b="1" sz="1800"/>
              <a:t>Creative Presentation:</a:t>
            </a:r>
          </a:p>
          <a:p>
            <a:pPr lvl="1"/>
            <a:r>
              <a:rPr b="1" sz="1800"/>
              <a:t>Task:</a:t>
            </a:r>
            <a:r>
              <a:rPr sz="1800"/>
              <a:t> Imagine you are a tour guide planning a day trip. Create an itinerary that includes the estimated time for each activity and travel between locations.</a:t>
            </a:r>
          </a:p>
          <a:p>
            <a:pPr lvl="1"/>
            <a:r>
              <a:rPr b="1" sz="1800"/>
              <a:t>Instructions:</a:t>
            </a:r>
            <a:r>
              <a:rPr sz="1800"/>
              <a:t> Present your itinerary in a creative format, such as a poster or a digital slideshow, highlighting how you used estimation skills to plan the day effectively.</a:t>
            </a:r>
          </a:p>
          <a:p>
            <a:pPr lvl="0" indent="-342900" marL="342900">
              <a:buAutoNum type="arabicPeriod"/>
            </a:pPr>
            <a:r>
              <a:rPr b="1" sz="1800"/>
              <a:t>Estimation Exercise:</a:t>
            </a:r>
          </a:p>
          <a:p>
            <a:pPr lvl="1"/>
            <a:r>
              <a:rPr b="1" sz="1800"/>
              <a:t>Task:</a:t>
            </a:r>
            <a:r>
              <a:rPr sz="1800"/>
              <a:t> Choose a destination within your town that you have traveled to before. Estimate the time it takes to get there and compare it with the actual time from your last visit.</a:t>
            </a:r>
          </a:p>
          <a:p>
            <a:pPr lvl="1"/>
            <a:r>
              <a:rPr b="1" sz="1800"/>
              <a:t>Instructions:</a:t>
            </a:r>
            <a:r>
              <a:rPr sz="1800"/>
              <a:t> Write a short reflection on any differences between your estimation and the actual time, and what factors might have contributed to those differences.</a:t>
            </a:r>
          </a:p>
          <a:p>
            <a:pPr lvl="0" indent="0" marL="0">
              <a:buNone/>
            </a:pPr>
            <a:r>
              <a:rPr sz="1800"/>
              <a:t>By aligning these tasks with the lesson plan, students will gain practical experience in applying their understanding of journey planning and time estimation, reinforcing the learning objectives and outcomes.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Learning Outcomes:</a:t>
            </a:r>
          </a:p>
        </p:txBody>
      </p:sp>
      <p:sp>
        <p:nvSpPr>
          <p:cNvPr id="3" name="Content Placeholder 2"/>
          <p:cNvSpPr>
            <a:spLocks noGrp="1"/>
          </p:cNvSpPr>
          <p:nvPr>
            <p:ph idx="1"/>
          </p:nvPr>
        </p:nvSpPr>
        <p:spPr/>
        <p:txBody>
          <a:bodyPr/>
          <a:lstStyle/>
          <a:p>
            <a:pPr lvl="0"/>
            <a:r>
              <a:rPr b="1" sz="1800"/>
              <a:t>Demonstrate Calculation of Total Seats Needed</a:t>
            </a:r>
            <a:r>
              <a:rPr sz="1800"/>
              <a:t>: Measurable through a student’s ability to correctly add the number of children and allocate them to buses. This can be assessed by evaluating student work on practice problems during the lesson.</a:t>
            </a:r>
          </a:p>
          <a:p>
            <a:pPr lvl="0"/>
            <a:r>
              <a:rPr b="1" sz="1800"/>
              <a:t>Accurately Estimate the Number of Buses Required</a:t>
            </a:r>
            <a:r>
              <a:rPr sz="1800"/>
              <a:t>: Students should be able to make reasonable estimates based on given data (e.g., seats per bus). This can be assessed through group activities and individual exercises.</a:t>
            </a:r>
          </a:p>
          <a:p>
            <a:pPr lvl="0"/>
            <a:r>
              <a:rPr b="1" sz="1800"/>
              <a:t>Discuss and Compare Problem-Solving Methods</a:t>
            </a:r>
            <a:r>
              <a:rPr sz="1800"/>
              <a:t>: Observable through class discussions where students articulate their reasoning and listen to others’ strategies. This can be evaluated through teacher observations and feedback during group activities.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Materials Required:</a:t>
            </a:r>
          </a:p>
        </p:txBody>
      </p:sp>
      <p:sp>
        <p:nvSpPr>
          <p:cNvPr id="3" name="Content Placeholder 2"/>
          <p:cNvSpPr>
            <a:spLocks noGrp="1"/>
          </p:cNvSpPr>
          <p:nvPr>
            <p:ph idx="1"/>
          </p:nvPr>
        </p:nvSpPr>
        <p:spPr/>
        <p:txBody>
          <a:bodyPr/>
          <a:lstStyle/>
          <a:p>
            <a:pPr lvl="0"/>
            <a:r>
              <a:rPr b="1" sz="1800"/>
              <a:t>Whiteboard and Markers</a:t>
            </a:r>
            <a:r>
              <a:rPr sz="1800"/>
              <a:t>: For illustrating problems and solutions, ensuring visibility for all students.</a:t>
            </a:r>
          </a:p>
          <a:p>
            <a:pPr lvl="0"/>
            <a:r>
              <a:rPr b="1" sz="1800"/>
              <a:t>Chart Paper</a:t>
            </a:r>
            <a:r>
              <a:rPr sz="1800"/>
              <a:t>: One per group for collaborative problem-solving, allowing students to visually represent their calculations.</a:t>
            </a:r>
          </a:p>
          <a:p>
            <a:pPr lvl="0"/>
            <a:r>
              <a:rPr b="1" sz="1800"/>
              <a:t>Calculators</a:t>
            </a:r>
            <a:r>
              <a:rPr sz="1800"/>
              <a:t>: One per student for verifying their calculations, fostering confidence in their computational skills.</a:t>
            </a:r>
          </a:p>
          <a:p>
            <a:pPr lvl="0"/>
            <a:r>
              <a:rPr b="1" sz="1800"/>
              <a:t>Printed Tables from the Chapter</a:t>
            </a:r>
            <a:r>
              <a:rPr sz="1800"/>
              <a:t>: Enough for each student to have a copy, facilitating direct application of textbook data to the problem-solving process.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Prerequisite Competencies:</a:t>
            </a:r>
          </a:p>
        </p:txBody>
      </p:sp>
      <p:sp>
        <p:nvSpPr>
          <p:cNvPr id="3" name="Content Placeholder 2"/>
          <p:cNvSpPr>
            <a:spLocks noGrp="1"/>
          </p:cNvSpPr>
          <p:nvPr>
            <p:ph idx="1"/>
          </p:nvPr>
        </p:nvSpPr>
        <p:spPr/>
        <p:txBody>
          <a:bodyPr/>
          <a:lstStyle/>
          <a:p>
            <a:pPr lvl="0"/>
            <a:r>
              <a:rPr b="1" sz="1800"/>
              <a:t>Basic Addition and Subtraction</a:t>
            </a:r>
            <a:r>
              <a:rPr sz="1800"/>
              <a:t>: Essential for calculating totals and differences, foundational for all subsequent math learning.</a:t>
            </a:r>
          </a:p>
          <a:p>
            <a:pPr lvl="0"/>
            <a:r>
              <a:rPr b="1" sz="1800"/>
              <a:t>Understanding of Place Value</a:t>
            </a:r>
            <a:r>
              <a:rPr sz="1800"/>
              <a:t>: Critical for performing accurate arithmetic operations, especially when adding large numbers.</a:t>
            </a:r>
          </a:p>
          <a:p>
            <a:pPr lvl="0"/>
            <a:r>
              <a:rPr b="1" sz="1800"/>
              <a:t>Familiarity with Word Problems</a:t>
            </a:r>
            <a:r>
              <a:rPr sz="1800"/>
              <a:t>: Helps students translate real-world scenarios into mathematical terms, a skill necessary for problem-solving in mathematics.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Prerequisite Competency Quiz Questions and Answers:</a:t>
            </a:r>
          </a:p>
        </p:txBody>
      </p:sp>
      <p:sp>
        <p:nvSpPr>
          <p:cNvPr id="3" name="Content Placeholder 2"/>
          <p:cNvSpPr>
            <a:spLocks noGrp="1"/>
          </p:cNvSpPr>
          <p:nvPr>
            <p:ph idx="1"/>
          </p:nvPr>
        </p:nvSpPr>
        <p:spPr/>
        <p:txBody>
          <a:bodyPr/>
          <a:lstStyle/>
          <a:p>
            <a:pPr lvl="0" indent="-342900" marL="342900">
              <a:buAutoNum type="arabicPeriod"/>
            </a:pPr>
            <a:r>
              <a:rPr b="1" sz="1800"/>
              <a:t>How many children are there in Class III?</a:t>
            </a:r>
          </a:p>
          <a:p>
            <a:pPr lvl="1"/>
            <a:r>
              <a:rPr i="1" sz="1800"/>
              <a:t>Answer: 42</a:t>
            </a:r>
          </a:p>
          <a:p>
            <a:pPr lvl="1"/>
            <a:r>
              <a:rPr b="1" sz="1800"/>
              <a:t>Instructions</a:t>
            </a:r>
            <a:r>
              <a:rPr sz="1800"/>
              <a:t>: Begin by asking the students to refer to the class list in their textbook. Ensure they can identify the relevant information needed to answer the question.</a:t>
            </a:r>
          </a:p>
          <a:p>
            <a:pPr lvl="0" indent="-342900" marL="342900">
              <a:buAutoNum type="arabicPeriod"/>
            </a:pPr>
            <a:r>
              <a:rPr b="1" sz="1800"/>
              <a:t>If each bus has 50 seats, how many children can fit in 2 buses?</a:t>
            </a:r>
          </a:p>
          <a:p>
            <a:pPr lvl="1"/>
            <a:r>
              <a:rPr i="1" sz="1800"/>
              <a:t>Answer: 100</a:t>
            </a:r>
          </a:p>
          <a:p>
            <a:pPr lvl="1"/>
            <a:r>
              <a:rPr b="1" sz="1800"/>
              <a:t>Instructions</a:t>
            </a:r>
            <a:r>
              <a:rPr sz="1800"/>
              <a:t>: Encourage students to use multiplication or repeated addition to solve the problem. Discuss strategies and confirm understanding through class discussion.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Step-by-Step Instructional Plan:</a:t>
            </a:r>
          </a:p>
        </p:txBody>
      </p:sp>
      <p:sp>
        <p:nvSpPr>
          <p:cNvPr id="3" name="Content Placeholder 2"/>
          <p:cNvSpPr>
            <a:spLocks noGrp="1"/>
          </p:cNvSpPr>
          <p:nvPr>
            <p:ph idx="1"/>
          </p:nvPr>
        </p:nvSpPr>
        <p:spPr/>
        <p:txBody>
          <a:bodyPr/>
          <a:lstStyle/>
          <a:p>
            <a:pPr lvl="0" indent="0" marL="0">
              <a:spcBef>
                <a:spcPts val="3000"/>
              </a:spcBef>
              <a:buNone/>
            </a:pPr>
            <a:r>
              <a:rPr b="1" sz="1800"/>
              <a:t>Introduction:</a:t>
            </a:r>
          </a:p>
          <a:p>
            <a:pPr lvl="0"/>
            <a:r>
              <a:rPr b="1" sz="1800"/>
              <a:t>Time</a:t>
            </a:r>
            <a:r>
              <a:rPr sz="1800"/>
              <a:t>: 3 minutes</a:t>
            </a:r>
          </a:p>
          <a:p>
            <a:pPr lvl="0"/>
            <a:r>
              <a:rPr b="1" sz="1800"/>
              <a:t>Script</a:t>
            </a:r>
            <a:r>
              <a:rPr sz="1800"/>
              <a:t>: "Good morning, class! Today, we are going to help plan a school trip. Imagine we are going to Bhopal, and our task is to figure out how many buses we need. Have any of you been on a school trip before? How was it organized? Let’s brainstorm!"</a:t>
            </a:r>
          </a:p>
          <a:p>
            <a:pPr lvl="0"/>
            <a:r>
              <a:rPr b="1" sz="1800"/>
              <a:t>Expected Responses</a:t>
            </a:r>
            <a:r>
              <a:rPr sz="1800"/>
              <a:t>: Students may share past experiences of trips and how many buses were used. Encourage sharing to build engagement.</a:t>
            </a:r>
          </a:p>
          <a:p>
            <a:pPr lvl="0" indent="0" marL="0">
              <a:spcBef>
                <a:spcPts val="3000"/>
              </a:spcBef>
              <a:buNone/>
            </a:pPr>
            <a:r>
              <a:rPr b="1" sz="1800"/>
              <a:t>Main Teaching Points:</a:t>
            </a:r>
          </a:p>
          <a:p>
            <a:pPr lvl="0"/>
            <a:r>
              <a:rPr b="1" sz="1800"/>
              <a:t>Time</a:t>
            </a:r>
            <a:r>
              <a:rPr sz="1800"/>
              <a:t>: 8 minutes</a:t>
            </a:r>
          </a:p>
          <a:p>
            <a:pPr lvl="0"/>
            <a:r>
              <a:rPr b="1" sz="1800"/>
              <a:t>Explanation</a:t>
            </a:r>
            <a:r>
              <a:rPr sz="1800"/>
              <a:t>:</a:t>
            </a:r>
          </a:p>
          <a:p>
            <a:pPr lvl="1"/>
            <a:r>
              <a:rPr b="1" sz="1800"/>
              <a:t>Calculating Total Number of Children</a:t>
            </a:r>
            <a:r>
              <a:rPr sz="1800"/>
              <a:t>: Use the printed tables. "Let’s add up the number of children from each class. Can someone volunteer to add Class I and II? How about the next classes?"</a:t>
            </a:r>
          </a:p>
          <a:p>
            <a:pPr lvl="1"/>
            <a:r>
              <a:rPr b="1" sz="1800"/>
              <a:t>Bus Seating Capacity and Estimation</a:t>
            </a:r>
            <a:r>
              <a:rPr sz="1800"/>
              <a:t>: "Each bus can hold 50 students. How many buses do you think we need? Let’s estimate first and then calculate."</a:t>
            </a:r>
          </a:p>
          <a:p>
            <a:pPr lvl="1"/>
            <a:r>
              <a:rPr b="1" sz="1800"/>
              <a:t>Strategies</a:t>
            </a:r>
            <a:r>
              <a:rPr sz="1800"/>
              <a:t>: Use visual aids such as drawing buses and placing representative figures or numbers inside.</a:t>
            </a:r>
          </a:p>
          <a:p>
            <a:pPr lvl="0" indent="0" marL="0">
              <a:spcBef>
                <a:spcPts val="3000"/>
              </a:spcBef>
              <a:buNone/>
            </a:pPr>
            <a:r>
              <a:rPr b="1" sz="1800"/>
              <a:t>Interactive Activities:</a:t>
            </a:r>
          </a:p>
          <a:p>
            <a:pPr lvl="0"/>
            <a:r>
              <a:rPr b="1" sz="1800"/>
              <a:t>Time</a:t>
            </a:r>
            <a:r>
              <a:rPr sz="1800"/>
              <a:t>: 5 minutes</a:t>
            </a:r>
          </a:p>
          <a:p>
            <a:pPr lvl="0"/>
            <a:r>
              <a:rPr b="1" sz="1800"/>
              <a:t>Instructions</a:t>
            </a:r>
            <a:r>
              <a:rPr sz="1800"/>
              <a:t>:</a:t>
            </a:r>
          </a:p>
          <a:p>
            <a:pPr lvl="1"/>
            <a:r>
              <a:rPr b="1" sz="1800"/>
              <a:t>Grouping</a:t>
            </a:r>
            <a:r>
              <a:rPr sz="1800"/>
              <a:t>: Divide the class into groups of 4. Each group will calculate the total number of children and estimate the buses needed using their chart paper.</a:t>
            </a:r>
          </a:p>
          <a:p>
            <a:pPr lvl="1"/>
            <a:r>
              <a:rPr b="1" sz="1800"/>
              <a:t>Facilitation</a:t>
            </a:r>
            <a:r>
              <a:rPr sz="1800"/>
              <a:t>: Walk around, observe, and assist groups. Encourage students to discuss their methods and findings.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Higher-Order Thinking Skills (HOTS):</a:t>
            </a:r>
          </a:p>
        </p:txBody>
      </p:sp>
      <p:sp>
        <p:nvSpPr>
          <p:cNvPr id="3" name="Content Placeholder 2"/>
          <p:cNvSpPr>
            <a:spLocks noGrp="1"/>
          </p:cNvSpPr>
          <p:nvPr>
            <p:ph idx="1"/>
          </p:nvPr>
        </p:nvSpPr>
        <p:spPr/>
        <p:txBody>
          <a:bodyPr/>
          <a:lstStyle/>
          <a:p>
            <a:pPr lvl="0"/>
            <a:r>
              <a:rPr b="1" sz="1800"/>
              <a:t>Time</a:t>
            </a:r>
            <a:r>
              <a:rPr sz="1800"/>
              <a:t>: 2 minutes</a:t>
            </a:r>
          </a:p>
          <a:p>
            <a:pPr lvl="0"/>
            <a:r>
              <a:rPr b="1" sz="1800"/>
              <a:t>Tasks</a:t>
            </a:r>
            <a:r>
              <a:rPr sz="1800"/>
              <a:t>: Ask, "What if one bus breaks down? How can we rearrange the students?" Encourage students to think critically and creatively about solutions.</a:t>
            </a:r>
          </a:p>
          <a:p>
            <a:pPr lvl="0"/>
            <a:r>
              <a:rPr b="1" sz="1800"/>
              <a:t>Support Tips</a:t>
            </a:r>
            <a:r>
              <a:rPr sz="1800"/>
              <a:t>: Prompt students to consider splitting groups or combining with other trips.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Curriculum Integration and Multidisciplinary Perspectives:</a:t>
            </a:r>
          </a:p>
        </p:txBody>
      </p:sp>
      <p:sp>
        <p:nvSpPr>
          <p:cNvPr id="3" name="Content Placeholder 2"/>
          <p:cNvSpPr>
            <a:spLocks noGrp="1"/>
          </p:cNvSpPr>
          <p:nvPr>
            <p:ph idx="1"/>
          </p:nvPr>
        </p:nvSpPr>
        <p:spPr/>
        <p:txBody>
          <a:bodyPr/>
          <a:lstStyle/>
          <a:p>
            <a:pPr lvl="0"/>
            <a:r>
              <a:rPr b="1" sz="1800"/>
              <a:t>Time</a:t>
            </a:r>
            <a:r>
              <a:rPr sz="1800"/>
              <a:t>: 1 minute</a:t>
            </a:r>
          </a:p>
          <a:p>
            <a:pPr lvl="0"/>
            <a:r>
              <a:rPr b="1" sz="1800"/>
              <a:t>Connections</a:t>
            </a:r>
            <a:r>
              <a:rPr sz="1800"/>
              <a:t>: Discuss the geographical location of Bhopal and historical sites like Bhimbetka.</a:t>
            </a:r>
          </a:p>
          <a:p>
            <a:pPr lvl="0"/>
            <a:r>
              <a:rPr b="1" sz="1800"/>
              <a:t>Collaborative Projects</a:t>
            </a:r>
            <a:r>
              <a:rPr sz="1800"/>
              <a:t>: Suggest creating a project about the history and geography of Bhopal, integrating social studies and language arts.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2024-12-27T03:00:09Z</dcterms:created>
  <dcterms:modified xsi:type="dcterms:W3CDTF">2024-12-27T03:00:09Z</dcterms:modified>
</cp:coreProperties>
</file>

<file path=docProps/custom.xml><?xml version="1.0" encoding="utf-8"?>
<Properties xmlns="http://schemas.openxmlformats.org/officeDocument/2006/custom-properties" xmlns:vt="http://schemas.openxmlformats.org/officeDocument/2006/docPropsVTypes"/>
</file>