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Lesson Topic</a:t>
            </a:r>
          </a:p>
        </p:txBody>
      </p:sp>
      <p:sp>
        <p:nvSpPr>
          <p:cNvPr id="3" name="Content Placeholder 2"/>
          <p:cNvSpPr>
            <a:spLocks noGrp="1"/>
          </p:cNvSpPr>
          <p:nvPr>
            <p:ph idx="1"/>
          </p:nvPr>
        </p:nvSpPr>
        <p:spPr/>
        <p:txBody>
          <a:bodyPr/>
          <a:lstStyle/>
          <a:p>
            <a:pPr algn="l"/>
            <a:r>
              <a:rPr sz="1600" b="1" i="0"/>
              <a:t>Badal Finds Moti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Higher Order Thinking Skills HOTS</a:t>
            </a:r>
          </a:p>
        </p:txBody>
      </p:sp>
      <p:sp>
        <p:nvSpPr>
          <p:cNvPr id="3" name="Content Placeholder 2"/>
          <p:cNvSpPr>
            <a:spLocks noGrp="1"/>
          </p:cNvSpPr>
          <p:nvPr>
            <p:ph idx="1"/>
          </p:nvPr>
        </p:nvSpPr>
        <p:spPr/>
        <p:txBody>
          <a:bodyPr/>
          <a:lstStyle/>
          <a:p>
            <a:pPr algn="l"/>
            <a:r>
              <a:rPr sz="1600" b="1" i="0"/>
              <a:t>Pose the question: "Why do you think Badal wanted to keep Moti? What would you do in his place?" Encourage students to think critically about empathy and responsibility. Support students by guiding them through reasoning processes and connecting to personal experiences.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Curriculum Integration and Multidisciplinary Perspectives</a:t>
            </a:r>
          </a:p>
        </p:txBody>
      </p:sp>
      <p:sp>
        <p:nvSpPr>
          <p:cNvPr id="3" name="Content Placeholder 2"/>
          <p:cNvSpPr>
            <a:spLocks noGrp="1"/>
          </p:cNvSpPr>
          <p:nvPr>
            <p:ph idx="1"/>
          </p:nvPr>
        </p:nvSpPr>
        <p:spPr/>
        <p:txBody>
          <a:bodyPr/>
          <a:lstStyle/>
          <a:p>
            <a:pPr algn="l"/>
            <a:r>
              <a:rPr sz="1600" b="1" i="0"/>
              <a:t>Connect the story to Environmental Studies by discussing how animals like Moti adapt to living in various environments. Encourage students to think about how different animals might find food and shelter in their environments. Propose a drawing activity where students illustrate an animal adapting to a new environment.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Complex Concepts Teaching Iterations</a:t>
            </a:r>
          </a:p>
        </p:txBody>
      </p:sp>
      <p:sp>
        <p:nvSpPr>
          <p:cNvPr id="3" name="Content Placeholder 2"/>
          <p:cNvSpPr>
            <a:spLocks noGrp="1"/>
          </p:cNvSpPr>
          <p:nvPr>
            <p:ph idx="1"/>
          </p:nvPr>
        </p:nvSpPr>
        <p:spPr/>
        <p:txBody>
          <a:bodyPr/>
          <a:lstStyle/>
          <a:p>
            <a:pPr algn="l"/>
            <a:r>
              <a:rPr sz="1600" b="1" i="0"/>
              <a:t>Focus on the past tense verb formation by explaining the rules of adding 'ed' to regular verbs. Provide examples and engage students in practicing with verbs not in the story. Use rhythmic clapping to reinforce verb forms, helping students remember through auditory repetition.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Real Life Applications</a:t>
            </a:r>
          </a:p>
        </p:txBody>
      </p:sp>
      <p:sp>
        <p:nvSpPr>
          <p:cNvPr id="3" name="Content Placeholder 2"/>
          <p:cNvSpPr>
            <a:spLocks noGrp="1"/>
          </p:cNvSpPr>
          <p:nvPr>
            <p:ph idx="1"/>
          </p:nvPr>
        </p:nvSpPr>
        <p:spPr/>
        <p:txBody>
          <a:bodyPr/>
          <a:lstStyle/>
          <a:p>
            <a:pPr algn="l"/>
            <a:r>
              <a:rPr sz="1600" b="1" i="0"/>
              <a:t>Discuss real-life scenarios where students might find a stray animal and the responsibilities involved in caring for it. Relate it to Badal's actions and decisions. Share a story of a famous person or a local hero who rescued an animal, emphasizing the impact of kindness and responsibility.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Enhanced Recall through Repetition</a:t>
            </a:r>
          </a:p>
        </p:txBody>
      </p:sp>
      <p:sp>
        <p:nvSpPr>
          <p:cNvPr id="3" name="Content Placeholder 2"/>
          <p:cNvSpPr>
            <a:spLocks noGrp="1"/>
          </p:cNvSpPr>
          <p:nvPr>
            <p:ph idx="1"/>
          </p:nvPr>
        </p:nvSpPr>
        <p:spPr/>
        <p:txBody>
          <a:bodyPr/>
          <a:lstStyle/>
          <a:p>
            <a:pPr algn="l"/>
            <a:r>
              <a:rPr sz="1600" b="1" i="0"/>
              <a:t>Create a story map on the whiteboard showing the sequence of events in the story. Review it multiple times during the lesson, inviting students to fill in parts they remember. Use the story map to reinforce understanding of the plot and past tense verbs.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Summary of the Lesson</a:t>
            </a:r>
          </a:p>
        </p:txBody>
      </p:sp>
      <p:sp>
        <p:nvSpPr>
          <p:cNvPr id="3" name="Content Placeholder 2"/>
          <p:cNvSpPr>
            <a:spLocks noGrp="1"/>
          </p:cNvSpPr>
          <p:nvPr>
            <p:ph idx="1"/>
          </p:nvPr>
        </p:nvSpPr>
        <p:spPr/>
        <p:txBody>
          <a:bodyPr/>
          <a:lstStyle/>
          <a:p>
            <a:pPr algn="l"/>
            <a:r>
              <a:rPr sz="1600" b="1" i="0"/>
              <a:t>Conclude by summarizing the main events: Badal finding Moti, their growing friendship, and Moti's role in helping Badal. Reinforce the formation of past tense verbs and their usage. Invite students to share one thing they learned about taking care of pets.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Home Assessments</a:t>
            </a:r>
          </a:p>
        </p:txBody>
      </p:sp>
      <p:sp>
        <p:nvSpPr>
          <p:cNvPr id="3" name="Content Placeholder 2"/>
          <p:cNvSpPr>
            <a:spLocks noGrp="1"/>
          </p:cNvSpPr>
          <p:nvPr>
            <p:ph idx="1"/>
          </p:nvPr>
        </p:nvSpPr>
        <p:spPr/>
        <p:txBody>
          <a:bodyPr/>
          <a:lstStyle/>
          <a:p>
            <a:pPr algn="l"/>
            <a:r>
              <a:rPr sz="1600" b="1" i="0"/>
              <a:t>Assign students to write a short paragraph about a time they helped an animal or pet, ensuring they use past tense verbs. Provide criteria such as clarity, use of past tense, and creativity. Assess the paragraphs based on these criteria to reinforce lesson objectives.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Additional Considerations</a:t>
            </a:r>
          </a:p>
        </p:txBody>
      </p:sp>
      <p:sp>
        <p:nvSpPr>
          <p:cNvPr id="3" name="Content Placeholder 2"/>
          <p:cNvSpPr>
            <a:spLocks noGrp="1"/>
          </p:cNvSpPr>
          <p:nvPr>
            <p:ph idx="1"/>
          </p:nvPr>
        </p:nvSpPr>
        <p:spPr/>
        <p:txBody>
          <a:bodyPr/>
          <a:lstStyle/>
          <a:p>
            <a:pPr algn="l"/>
            <a:r>
              <a:rPr sz="1600" b="1" i="0"/>
              <a:t>Inclusivity: Adapt activities to ensure all students, including those with learning disabilities, can participate. Use visual aids and pair students strategically.</a:t>
            </a:r>
          </a:p>
          <a:p>
            <a:pPr algn="l"/>
            <a:r>
              <a:rPr sz="1600" b="1" i="0"/>
              <a:t>Assessment Strategies: Use formative assessments like oral questioning and peer activities to gauge understanding throughout the lesson.</a:t>
            </a:r>
          </a:p>
          <a:p>
            <a:pPr algn="l"/>
            <a:r>
              <a:rPr sz="1600" b="1" i="0"/>
              <a:t>Teacher Tips: Be prepared to offer multiple examples of past tense verbs and encourage peer support. Anticipate questions about pet care and have additional anecdotes ready to share.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Web Resources</a:t>
            </a:r>
          </a:p>
        </p:txBody>
      </p:sp>
      <p:sp>
        <p:nvSpPr>
          <p:cNvPr id="3" name="Content Placeholder 2"/>
          <p:cNvSpPr>
            <a:spLocks noGrp="1"/>
          </p:cNvSpPr>
          <p:nvPr>
            <p:ph idx="1"/>
          </p:nvPr>
        </p:nvSpPr>
        <p:spPr/>
        <p:txBody>
          <a:bodyPr/>
          <a:lstStyle/>
          <a:p>
            <a:pPr algn="l"/>
          </a:p>
          <a:p>
            <a:pPr algn="l"/>
          </a:p>
          <a:p>
            <a:pPr algn="l"/>
            <a:r>
              <a:rPr sz="1600" b="1" i="0"/>
              <a:t>https://www.youtube.com/watch?v=eBWklHaeaFgYouTube Videos:</a:t>
            </a:r>
          </a:p>
          <a:p>
            <a:pPr algn="l"/>
            <a:r>
              <a:rPr sz="1600" b="1" i="0"/>
              <a:t>https://www.youtube.com/watch?v=8IAAimtPRKo</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Lesson Topic</a:t>
            </a:r>
          </a:p>
        </p:txBody>
      </p:sp>
      <p:sp>
        <p:nvSpPr>
          <p:cNvPr id="3" name="Content Placeholder 2"/>
          <p:cNvSpPr>
            <a:spLocks noGrp="1"/>
          </p:cNvSpPr>
          <p:nvPr>
            <p:ph idx="1"/>
          </p:nvPr>
        </p:nvSpPr>
        <p:spPr/>
        <p:txBody>
          <a:bodyPr/>
          <a:lstStyle/>
          <a:p>
            <a:pPr algn="l"/>
            <a:r>
              <a:rPr sz="1600" b="1" i="0"/>
              <a:t>Moti Saves Badal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Learning Objectives</a:t>
            </a:r>
          </a:p>
        </p:txBody>
      </p:sp>
      <p:sp>
        <p:nvSpPr>
          <p:cNvPr id="3" name="Content Placeholder 2"/>
          <p:cNvSpPr>
            <a:spLocks noGrp="1"/>
          </p:cNvSpPr>
          <p:nvPr>
            <p:ph idx="1"/>
          </p:nvPr>
        </p:nvSpPr>
        <p:spPr/>
        <p:txBody>
          <a:bodyPr/>
          <a:lstStyle/>
          <a:p>
            <a:pPr algn="l"/>
            <a:r>
              <a:rPr sz="1600" b="1" i="0"/>
              <a:t>Understand the story setting and characters.</a:t>
            </a:r>
          </a:p>
          <a:p>
            <a:pPr algn="l"/>
            <a:r>
              <a:rPr sz="1600" b="1" i="0"/>
              <a:t>Identify the sequence of events leading to Badal finding Moti.</a:t>
            </a:r>
          </a:p>
          <a:p>
            <a:pPr algn="l"/>
            <a:r>
              <a:rPr sz="1600" b="1" i="0"/>
              <a:t>Recognize the use of past tense verbs and their formation.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Learning Objectives</a:t>
            </a:r>
          </a:p>
        </p:txBody>
      </p:sp>
      <p:sp>
        <p:nvSpPr>
          <p:cNvPr id="3" name="Content Placeholder 2"/>
          <p:cNvSpPr>
            <a:spLocks noGrp="1"/>
          </p:cNvSpPr>
          <p:nvPr>
            <p:ph idx="1"/>
          </p:nvPr>
        </p:nvSpPr>
        <p:spPr/>
        <p:txBody>
          <a:bodyPr/>
          <a:lstStyle/>
          <a:p>
            <a:pPr algn="l"/>
            <a:r>
              <a:rPr sz="1600" b="1" i="0"/>
              <a:t>Understand the climax and resolution of the story.</a:t>
            </a:r>
          </a:p>
          <a:p>
            <a:pPr algn="l"/>
            <a:r>
              <a:rPr sz="1600" b="1" i="0"/>
              <a:t>Recognize the role of Moti in saving Badal.</a:t>
            </a:r>
          </a:p>
          <a:p>
            <a:pPr algn="l"/>
            <a:r>
              <a:rPr sz="1600" b="1" i="0"/>
              <a:t>Discuss the moral of the story.</a:t>
            </a:r>
          </a:p>
          <a:p>
            <a:pPr algn="l"/>
            <a:r>
              <a:rPr sz="1600" b="1" i="0"/>
              <a:t>These objectives align with curriculum standards by promoting reading comprehension, critical thinking, and moral understanding.</a:t>
            </a:r>
          </a:p>
          <a:p>
            <a:pPr algn="l"/>
            <a:r>
              <a:rPr sz="1600" b="1" i="0"/>
              <a:t>Understanding the resolution helps students learn problem-solving and narrative structures, which are crucial for literacy development.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Learning Outcomes</a:t>
            </a:r>
          </a:p>
        </p:txBody>
      </p:sp>
      <p:sp>
        <p:nvSpPr>
          <p:cNvPr id="3" name="Content Placeholder 2"/>
          <p:cNvSpPr>
            <a:spLocks noGrp="1"/>
          </p:cNvSpPr>
          <p:nvPr>
            <p:ph idx="1"/>
          </p:nvPr>
        </p:nvSpPr>
        <p:spPr/>
        <p:txBody>
          <a:bodyPr/>
          <a:lstStyle/>
          <a:p>
            <a:pPr algn="l"/>
            <a:r>
              <a:rPr sz="1600" b="1" i="0"/>
              <a:t>Students will describe the events leading to Badal being rescued, demonstrating comprehension of the story's climax.</a:t>
            </a:r>
          </a:p>
          <a:p>
            <a:pPr algn="l"/>
            <a:r>
              <a:rPr sz="1600" b="1" i="0"/>
              <a:t>Students will explain the significance of Moti's actions, indicating an understanding of character roles and actions.</a:t>
            </a:r>
          </a:p>
          <a:p>
            <a:pPr algn="l"/>
            <a:r>
              <a:rPr sz="1600" b="1" i="0"/>
              <a:t>Students will articulate the story’s moral, showing their ability to infer themes and lessons.</a:t>
            </a:r>
          </a:p>
          <a:p>
            <a:pPr algn="l"/>
            <a:r>
              <a:rPr sz="1600" b="1" i="0"/>
              <a:t>These outcomes can be assessed through retelling exercises, discussions, and a written reflection on the story’s moral.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Materials Required</a:t>
            </a:r>
          </a:p>
        </p:txBody>
      </p:sp>
      <p:sp>
        <p:nvSpPr>
          <p:cNvPr id="3" name="Content Placeholder 2"/>
          <p:cNvSpPr>
            <a:spLocks noGrp="1"/>
          </p:cNvSpPr>
          <p:nvPr>
            <p:ph idx="1"/>
          </p:nvPr>
        </p:nvSpPr>
        <p:spPr/>
        <p:txBody>
          <a:bodyPr/>
          <a:lstStyle/>
          <a:p>
            <a:pPr algn="l"/>
            <a:r>
              <a:rPr sz="1600" b="1" i="0"/>
              <a:t>Storybook or printed text of 'Badal and Moti' for each student or pair.</a:t>
            </a:r>
          </a:p>
          <a:p>
            <a:pPr algn="l"/>
            <a:r>
              <a:rPr sz="1600" b="1" i="0"/>
              <a:t>20 drawing sheets and crayons, one set for each student.</a:t>
            </a:r>
          </a:p>
          <a:p>
            <a:pPr algn="l"/>
            <a:r>
              <a:rPr sz="1600" b="1" i="0"/>
              <a:t>Audio recording of the 'Badal and Moti' story, prepared and tested for clarity and volume.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Prerequisite Competencies</a:t>
            </a:r>
          </a:p>
        </p:txBody>
      </p:sp>
      <p:sp>
        <p:nvSpPr>
          <p:cNvPr id="3" name="Content Placeholder 2"/>
          <p:cNvSpPr>
            <a:spLocks noGrp="1"/>
          </p:cNvSpPr>
          <p:nvPr>
            <p:ph idx="1"/>
          </p:nvPr>
        </p:nvSpPr>
        <p:spPr/>
        <p:txBody>
          <a:bodyPr/>
          <a:lstStyle/>
          <a:p>
            <a:pPr algn="l"/>
            <a:r>
              <a:rPr sz="1600" b="1" i="0"/>
              <a:t>Ability to recount a story sequence is essential as it forms the foundation for understanding narrative flow and events.</a:t>
            </a:r>
          </a:p>
          <a:p>
            <a:pPr algn="l"/>
            <a:r>
              <a:rPr sz="1600" b="1" i="0"/>
              <a:t>Basic understanding of problem-solving in stories aids in recognizing how characters overcome challenges.</a:t>
            </a:r>
          </a:p>
          <a:p>
            <a:pPr algn="l"/>
            <a:r>
              <a:rPr sz="1600" b="1" i="0"/>
              <a:t>Activities such as recalling a simple story and discussing how problems were solved can activate these competencies.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Prerequisite Competency Quiz Questions and Answers</a:t>
            </a:r>
          </a:p>
        </p:txBody>
      </p:sp>
      <p:sp>
        <p:nvSpPr>
          <p:cNvPr id="3" name="Content Placeholder 2"/>
          <p:cNvSpPr>
            <a:spLocks noGrp="1"/>
          </p:cNvSpPr>
          <p:nvPr>
            <p:ph idx="1"/>
          </p:nvPr>
        </p:nvSpPr>
        <p:spPr/>
        <p:txBody>
          <a:bodyPr/>
          <a:lstStyle/>
          <a:p>
            <a:pPr algn="l"/>
            <a:r>
              <a:rPr sz="1600" b="1" i="0"/>
              <a:t>Q1: What do you do when you face a problem?</a:t>
            </a:r>
          </a:p>
          <a:p>
            <a:pPr algn="l"/>
            <a:r>
              <a:rPr sz="1600" b="1" i="0"/>
              <a:t>A1: I try to find a solution or ask for help.</a:t>
            </a:r>
          </a:p>
          <a:p>
            <a:pPr algn="l"/>
            <a:r>
              <a:rPr sz="1600" b="1" i="0"/>
              <a:t>Q2: What does 'moral of the story' mean?</a:t>
            </a:r>
          </a:p>
          <a:p>
            <a:pPr algn="l"/>
            <a:r>
              <a:rPr sz="1600" b="1" i="0"/>
              <a:t>A2: It is the lesson that the story teaches us.</a:t>
            </a:r>
          </a:p>
          <a:p>
            <a:pPr algn="l"/>
            <a:r>
              <a:rPr sz="1600" b="1" i="0"/>
              <a:t>Administer the quiz orally at the start of the class to gauge students' prior understanding. Use responses to tailor discussions to student needs.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Introduction</a:t>
            </a:r>
          </a:p>
        </p:txBody>
      </p:sp>
      <p:sp>
        <p:nvSpPr>
          <p:cNvPr id="3" name="Content Placeholder 2"/>
          <p:cNvSpPr>
            <a:spLocks noGrp="1"/>
          </p:cNvSpPr>
          <p:nvPr>
            <p:ph idx="1"/>
          </p:nvPr>
        </p:nvSpPr>
        <p:spPr/>
        <p:txBody>
          <a:bodyPr/>
          <a:lstStyle/>
          <a:p>
            <a:pPr algn="l"/>
            <a:r>
              <a:rPr sz="1600" b="1" i="0"/>
              <a:t>Begin with a warm greeting and introduce the story briefly. Play an audio recording of the story’s climax to engage auditory learners.</a:t>
            </a:r>
          </a:p>
          <a:p>
            <a:pPr algn="l"/>
            <a:r>
              <a:rPr sz="1600" b="1" i="0"/>
              <a:t>Ask students, "What happened when Moti helped Badal?" Encourage students to recall and share their thoughts about this part of the story.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Main Teaching Points</a:t>
            </a:r>
          </a:p>
        </p:txBody>
      </p:sp>
      <p:sp>
        <p:nvSpPr>
          <p:cNvPr id="3" name="Content Placeholder 2"/>
          <p:cNvSpPr>
            <a:spLocks noGrp="1"/>
          </p:cNvSpPr>
          <p:nvPr>
            <p:ph idx="1"/>
          </p:nvPr>
        </p:nvSpPr>
        <p:spPr/>
        <p:txBody>
          <a:bodyPr/>
          <a:lstStyle/>
          <a:p>
            <a:pPr algn="l"/>
            <a:r>
              <a:rPr sz="1600" b="1" i="0"/>
              <a:t>Discuss the sequence of events leading to Moti saving Badal, emphasizing the narrative of problem and resolution.</a:t>
            </a:r>
          </a:p>
          <a:p>
            <a:pPr algn="l"/>
            <a:r>
              <a:rPr sz="1600" b="1" i="0"/>
              <a:t>Highlight Moti's actions, discussing attributes like bravery and loyalty. Use visuals from the storybook to illustrate key moments.</a:t>
            </a:r>
          </a:p>
          <a:p>
            <a:pPr algn="l"/>
            <a:r>
              <a:rPr sz="1600" b="1" i="0"/>
              <a:t>Explain how Moti's loyalty and quick thinking were crucial in the rescue, fostering an understanding of positive character traits.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Interactive Activities</a:t>
            </a:r>
          </a:p>
        </p:txBody>
      </p:sp>
      <p:sp>
        <p:nvSpPr>
          <p:cNvPr id="3" name="Content Placeholder 2"/>
          <p:cNvSpPr>
            <a:spLocks noGrp="1"/>
          </p:cNvSpPr>
          <p:nvPr>
            <p:ph idx="1"/>
          </p:nvPr>
        </p:nvSpPr>
        <p:spPr/>
        <p:txBody>
          <a:bodyPr/>
          <a:lstStyle/>
          <a:p>
            <a:pPr algn="l"/>
            <a:r>
              <a:rPr sz="1600" b="1" i="0"/>
              <a:t>Divide the class into small groups of 4-5 students for a drawing activity where each group illustrates a scene from the story where Moti helps Badal.</a:t>
            </a:r>
          </a:p>
          <a:p>
            <a:pPr algn="l"/>
            <a:r>
              <a:rPr sz="1600" b="1" i="0"/>
              <a:t>Facilitate a group discussion around the question: "What would you do if you were in Moti's place?" Encourage students to share and listen to different perspectives, fostering empathy and understanding.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Higher Order Thinking Skills HOTS</a:t>
            </a:r>
          </a:p>
        </p:txBody>
      </p:sp>
      <p:sp>
        <p:nvSpPr>
          <p:cNvPr id="3" name="Content Placeholder 2"/>
          <p:cNvSpPr>
            <a:spLocks noGrp="1"/>
          </p:cNvSpPr>
          <p:nvPr>
            <p:ph idx="1"/>
          </p:nvPr>
        </p:nvSpPr>
        <p:spPr/>
        <p:txBody>
          <a:bodyPr/>
          <a:lstStyle/>
          <a:p>
            <a:pPr algn="l"/>
            <a:r>
              <a:rPr sz="1600" b="1" i="0"/>
              <a:t>Ask students to think about alternative endings by posing the question, "What could have happened if Moti did not act the way he did?" Encourage them to brainstorm and share their ideas.</a:t>
            </a:r>
          </a:p>
          <a:p>
            <a:pPr algn="l"/>
            <a:r>
              <a:rPr sz="1600" b="1" i="0"/>
              <a:t>Provide guidance by suggesting they consider different scenarios and outcomes, supporting them in developing creative thinking and reasoning skills.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Curriculum Integration and Multidisciplinary Perspectives</a:t>
            </a:r>
          </a:p>
        </p:txBody>
      </p:sp>
      <p:sp>
        <p:nvSpPr>
          <p:cNvPr id="3" name="Content Placeholder 2"/>
          <p:cNvSpPr>
            <a:spLocks noGrp="1"/>
          </p:cNvSpPr>
          <p:nvPr>
            <p:ph idx="1"/>
          </p:nvPr>
        </p:nvSpPr>
        <p:spPr/>
        <p:txBody>
          <a:bodyPr/>
          <a:lstStyle/>
          <a:p>
            <a:pPr algn="l"/>
            <a:r>
              <a:rPr sz="1600" b="1" i="0"/>
              <a:t>Connect the story to Social Studies by discussing the roles of community helpers, such as how Moti acted as a 'helper' for Badal.</a:t>
            </a:r>
          </a:p>
          <a:p>
            <a:pPr algn="l"/>
            <a:r>
              <a:rPr sz="1600" b="1" i="0"/>
              <a:t>Propose a collaborative project where students create a poster about teamwork and helping others, integrating art and social studies.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Learning Outcomes</a:t>
            </a:r>
          </a:p>
        </p:txBody>
      </p:sp>
      <p:sp>
        <p:nvSpPr>
          <p:cNvPr id="3" name="Content Placeholder 2"/>
          <p:cNvSpPr>
            <a:spLocks noGrp="1"/>
          </p:cNvSpPr>
          <p:nvPr>
            <p:ph idx="1"/>
          </p:nvPr>
        </p:nvSpPr>
        <p:spPr/>
        <p:txBody>
          <a:bodyPr/>
          <a:lstStyle/>
          <a:p>
            <a:pPr algn="l"/>
            <a:r>
              <a:rPr sz="1600" b="1" i="0"/>
              <a:t>Students will be able to narrate the initial part of the story.</a:t>
            </a:r>
          </a:p>
          <a:p>
            <a:pPr algn="l"/>
            <a:r>
              <a:rPr sz="1600" b="1" i="0"/>
              <a:t>Students will demonstrate comprehension by answering related questions.</a:t>
            </a:r>
          </a:p>
          <a:p>
            <a:pPr algn="l"/>
            <a:r>
              <a:rPr sz="1600" b="1" i="0"/>
              <a:t>Students will correctly form past tense verbs with 'ed'.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Complex Concepts Teaching Iterations</a:t>
            </a:r>
          </a:p>
        </p:txBody>
      </p:sp>
      <p:sp>
        <p:nvSpPr>
          <p:cNvPr id="3" name="Content Placeholder 2"/>
          <p:cNvSpPr>
            <a:spLocks noGrp="1"/>
          </p:cNvSpPr>
          <p:nvPr>
            <p:ph idx="1"/>
          </p:nvPr>
        </p:nvSpPr>
        <p:spPr/>
        <p:txBody>
          <a:bodyPr/>
          <a:lstStyle/>
          <a:p>
            <a:pPr algn="l"/>
            <a:r>
              <a:rPr sz="1600" b="1" i="0"/>
              <a:t>Identify the cause-and-effect relationship as a complex concept in the story.</a:t>
            </a:r>
          </a:p>
          <a:p>
            <a:pPr algn="l"/>
            <a:r>
              <a:rPr sz="1600" b="1" i="0"/>
              <a:t>Offer alternative teaching methods such as role-playing or dramatization to help students understand how Moti's actions led to Badal's rescue.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Real Life Applications</a:t>
            </a:r>
          </a:p>
        </p:txBody>
      </p:sp>
      <p:sp>
        <p:nvSpPr>
          <p:cNvPr id="3" name="Content Placeholder 2"/>
          <p:cNvSpPr>
            <a:spLocks noGrp="1"/>
          </p:cNvSpPr>
          <p:nvPr>
            <p:ph idx="1"/>
          </p:nvPr>
        </p:nvSpPr>
        <p:spPr/>
        <p:txBody>
          <a:bodyPr/>
          <a:lstStyle/>
          <a:p>
            <a:pPr algn="l"/>
            <a:r>
              <a:rPr sz="1600" b="1" i="0"/>
              <a:t>Discuss real-life situations where helping others is important, such as community service projects or assisting someone in need.</a:t>
            </a:r>
          </a:p>
          <a:p>
            <a:pPr algn="l"/>
            <a:r>
              <a:rPr sz="1600" b="1" i="0"/>
              <a:t>Share a story or anecdote about a time when someone helped another in a meaningful way, drawing parallels to Moti's actions to make the lesson relatable.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Enhanced Recall through Repetition</a:t>
            </a:r>
          </a:p>
        </p:txBody>
      </p:sp>
      <p:sp>
        <p:nvSpPr>
          <p:cNvPr id="3" name="Content Placeholder 2"/>
          <p:cNvSpPr>
            <a:spLocks noGrp="1"/>
          </p:cNvSpPr>
          <p:nvPr>
            <p:ph idx="1"/>
          </p:nvPr>
        </p:nvSpPr>
        <p:spPr/>
        <p:txBody>
          <a:bodyPr/>
          <a:lstStyle/>
          <a:p>
            <a:pPr algn="l"/>
            <a:r>
              <a:rPr sz="1600" b="1" i="0"/>
              <a:t>Encourage students to retell the story in their own words, focusing on key events, to reinforce their understanding.</a:t>
            </a:r>
          </a:p>
          <a:p>
            <a:pPr algn="l"/>
            <a:r>
              <a:rPr sz="1600" b="1" i="0"/>
              <a:t>Use varied activities such as storytelling circles, where each student adds a part to the story to maintain engagement and avoid redundancy.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Summary of the Lesson</a:t>
            </a:r>
          </a:p>
        </p:txBody>
      </p:sp>
      <p:sp>
        <p:nvSpPr>
          <p:cNvPr id="3" name="Content Placeholder 2"/>
          <p:cNvSpPr>
            <a:spLocks noGrp="1"/>
          </p:cNvSpPr>
          <p:nvPr>
            <p:ph idx="1"/>
          </p:nvPr>
        </p:nvSpPr>
        <p:spPr/>
        <p:txBody>
          <a:bodyPr/>
          <a:lstStyle/>
          <a:p>
            <a:pPr algn="l"/>
            <a:r>
              <a:rPr sz="1600" b="1" i="0"/>
              <a:t>Summarize the main points by revisiting Moti's heroic actions and the resolution of the story.</a:t>
            </a:r>
          </a:p>
          <a:p>
            <a:pPr algn="l"/>
            <a:r>
              <a:rPr sz="1600" b="1" i="0"/>
              <a:t>Clarify any doubts students may have about the story’s message and the events that transpired.</a:t>
            </a:r>
          </a:p>
          <a:p>
            <a:pPr algn="l"/>
            <a:r>
              <a:rPr sz="1600" b="1" i="0"/>
              <a:t>Reinforce learning through a quick quiz where students answer questions about key events and the moral.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Home Assessments</a:t>
            </a:r>
          </a:p>
        </p:txBody>
      </p:sp>
      <p:sp>
        <p:nvSpPr>
          <p:cNvPr id="3" name="Content Placeholder 2"/>
          <p:cNvSpPr>
            <a:spLocks noGrp="1"/>
          </p:cNvSpPr>
          <p:nvPr>
            <p:ph idx="1"/>
          </p:nvPr>
        </p:nvSpPr>
        <p:spPr/>
        <p:txBody>
          <a:bodyPr/>
          <a:lstStyle/>
          <a:p>
            <a:pPr algn="l"/>
            <a:r>
              <a:rPr sz="1600" b="1" i="0"/>
              <a:t>Assign students to write a few sentences about what they learned from Moti’s actions in the story, focusing on the themes of bravery and loyalty.</a:t>
            </a:r>
          </a:p>
          <a:p>
            <a:pPr algn="l"/>
            <a:r>
              <a:rPr sz="1600" b="1" i="0"/>
              <a:t>Assess based on clarity of thought, connection to the story, and understanding of the moral lesson.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Additional Considerations</a:t>
            </a:r>
          </a:p>
        </p:txBody>
      </p:sp>
      <p:sp>
        <p:nvSpPr>
          <p:cNvPr id="3" name="Content Placeholder 2"/>
          <p:cNvSpPr>
            <a:spLocks noGrp="1"/>
          </p:cNvSpPr>
          <p:nvPr>
            <p:ph idx="1"/>
          </p:nvPr>
        </p:nvSpPr>
        <p:spPr/>
        <p:txBody>
          <a:bodyPr/>
          <a:lstStyle/>
          <a:p>
            <a:pPr algn="l"/>
            <a:r>
              <a:rPr sz="1600" b="1" i="0"/>
              <a:t>Inclusivity: Ensure activities accommodate diverse learning styles by using auditory, visual, and kinesthetic approaches.</a:t>
            </a:r>
          </a:p>
          <a:p>
            <a:pPr algn="l"/>
            <a:r>
              <a:rPr sz="1600" b="1" i="0"/>
              <a:t>Assessment Strategies: Use formative assessments like oral questions and observations during activities to gauge understanding.</a:t>
            </a:r>
          </a:p>
          <a:p>
            <a:pPr algn="l"/>
            <a:r>
              <a:rPr sz="1600" b="1" i="0"/>
              <a:t>Teacher Tips: Anticipate potential challenges such as varying comprehension levels and offer additional support to students who may need it. Encourage peer support and collaboration.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Web Resources</a:t>
            </a:r>
          </a:p>
        </p:txBody>
      </p:sp>
      <p:sp>
        <p:nvSpPr>
          <p:cNvPr id="3" name="Content Placeholder 2"/>
          <p:cNvSpPr>
            <a:spLocks noGrp="1"/>
          </p:cNvSpPr>
          <p:nvPr>
            <p:ph idx="1"/>
          </p:nvPr>
        </p:nvSpPr>
        <p:spPr/>
        <p:txBody>
          <a:bodyPr/>
          <a:lstStyle/>
          <a:p>
            <a:pPr algn="l"/>
          </a:p>
          <a:p>
            <a:pPr algn="l"/>
          </a:p>
          <a:p>
            <a:pPr algn="l"/>
            <a:r>
              <a:rPr sz="1600" b="1" i="0"/>
              <a:t>https://www.youtube.com/watch?v=eBWklHaeaFgYouTube Videos:</a:t>
            </a:r>
          </a:p>
          <a:p>
            <a:pPr algn="l"/>
            <a:r>
              <a:rPr sz="1600" b="1" i="0"/>
              <a:t>https://www.youtube.com/watch?v=8IAAimtPRKo</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Materials Required</a:t>
            </a:r>
          </a:p>
        </p:txBody>
      </p:sp>
      <p:sp>
        <p:nvSpPr>
          <p:cNvPr id="3" name="Content Placeholder 2"/>
          <p:cNvSpPr>
            <a:spLocks noGrp="1"/>
          </p:cNvSpPr>
          <p:nvPr>
            <p:ph idx="1"/>
          </p:nvPr>
        </p:nvSpPr>
        <p:spPr/>
        <p:txBody>
          <a:bodyPr/>
          <a:lstStyle/>
          <a:p>
            <a:pPr algn="l"/>
            <a:r>
              <a:rPr sz="1600" b="1" i="0"/>
              <a:t>Storybook or printed text of "Badal and Moti"</a:t>
            </a:r>
          </a:p>
          <a:p>
            <a:pPr algn="l"/>
            <a:r>
              <a:rPr sz="1600" b="1" i="0"/>
              <a:t>Whiteboard and markers</a:t>
            </a:r>
          </a:p>
          <a:p>
            <a:pPr algn="l"/>
            <a:r>
              <a:rPr sz="1600" b="1" i="0"/>
              <a:t>Flashcards with past tense verbs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Prerequisite Competencies</a:t>
            </a:r>
          </a:p>
        </p:txBody>
      </p:sp>
      <p:sp>
        <p:nvSpPr>
          <p:cNvPr id="3" name="Content Placeholder 2"/>
          <p:cNvSpPr>
            <a:spLocks noGrp="1"/>
          </p:cNvSpPr>
          <p:nvPr>
            <p:ph idx="1"/>
          </p:nvPr>
        </p:nvSpPr>
        <p:spPr/>
        <p:txBody>
          <a:bodyPr/>
          <a:lstStyle/>
          <a:p>
            <a:pPr algn="l"/>
            <a:r>
              <a:rPr sz="1600" b="1" i="0"/>
              <a:t>Basic understanding of storytelling elements (characters, setting) is essential to follow the narrative and identify the plot progression.</a:t>
            </a:r>
          </a:p>
          <a:p>
            <a:pPr algn="l"/>
            <a:r>
              <a:rPr sz="1600" b="1" i="0"/>
              <a:t>Familiarity with simple present tense verbs is necessary to understand the transition to past tense forms.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Prerequisite Competency Quiz Questions and Answers</a:t>
            </a:r>
          </a:p>
        </p:txBody>
      </p:sp>
      <p:sp>
        <p:nvSpPr>
          <p:cNvPr id="3" name="Content Placeholder 2"/>
          <p:cNvSpPr>
            <a:spLocks noGrp="1"/>
          </p:cNvSpPr>
          <p:nvPr>
            <p:ph idx="1"/>
          </p:nvPr>
        </p:nvSpPr>
        <p:spPr/>
        <p:txBody>
          <a:bodyPr/>
          <a:lstStyle/>
          <a:p>
            <a:pPr algn="l"/>
            <a:r>
              <a:rPr sz="1600" b="1" i="0"/>
              <a:t>Q1: What is a character in a story? </a:t>
            </a:r>
          </a:p>
          <a:p>
            <a:pPr algn="l"/>
            <a:r>
              <a:rPr sz="1600" b="1" i="0"/>
              <a:t>A1: A character is a person or animal in a story.</a:t>
            </a:r>
          </a:p>
          <a:p>
            <a:pPr algn="l"/>
          </a:p>
          <a:p>
            <a:pPr algn="l"/>
            <a:r>
              <a:rPr sz="1600" b="1" i="0"/>
              <a:t>Q2: What is the present tense of the verb "played"? </a:t>
            </a:r>
          </a:p>
          <a:p>
            <a:pPr algn="l"/>
            <a:r>
              <a:rPr sz="1600" b="1" i="0"/>
              <a:t>A2: The present tense is "play."</a:t>
            </a:r>
          </a:p>
          <a:p>
            <a:pPr algn="l"/>
          </a:p>
          <a:p>
            <a:pPr algn="l"/>
            <a:r>
              <a:rPr sz="1600" b="1" i="0"/>
              <a:t>Administer the quiz using oral questioning, ensuring each student answers at least one question. Use responses to gauge readiness for the lesson.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Introduction</a:t>
            </a:r>
          </a:p>
        </p:txBody>
      </p:sp>
      <p:sp>
        <p:nvSpPr>
          <p:cNvPr id="3" name="Content Placeholder 2"/>
          <p:cNvSpPr>
            <a:spLocks noGrp="1"/>
          </p:cNvSpPr>
          <p:nvPr>
            <p:ph idx="1"/>
          </p:nvPr>
        </p:nvSpPr>
        <p:spPr/>
        <p:txBody>
          <a:bodyPr/>
          <a:lstStyle/>
          <a:p>
            <a:pPr algn="l"/>
            <a:r>
              <a:rPr sz="1600" b="1" i="0"/>
              <a:t>Begin by asking students, "Does anyone have a pet? How do you take care of them?" Listen to responses and encourage students to share their experiences with pets. Introduce the story "Badal and Moti" by explaining that it is about a boy and his special bond with a puppy he finds.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Main Teaching Points</a:t>
            </a:r>
          </a:p>
        </p:txBody>
      </p:sp>
      <p:sp>
        <p:nvSpPr>
          <p:cNvPr id="3" name="Content Placeholder 2"/>
          <p:cNvSpPr>
            <a:spLocks noGrp="1"/>
          </p:cNvSpPr>
          <p:nvPr>
            <p:ph idx="1"/>
          </p:nvPr>
        </p:nvSpPr>
        <p:spPr/>
        <p:txBody>
          <a:bodyPr/>
          <a:lstStyle/>
          <a:p>
            <a:pPr algn="l"/>
            <a:r>
              <a:rPr sz="1600" b="1" i="0"/>
              <a:t>Read the first part of the story aloud, focusing on the moment Badal finds Moti. Pause to discuss the setting—Badal's village—and the sequence of events leading to finding Moti. Highlight key vocabulary and use the whiteboard to write down past tense verbs like "lived," "brought," and "named."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600" b="1" i="0"/>
              <a:t>Interactive Activities</a:t>
            </a:r>
          </a:p>
        </p:txBody>
      </p:sp>
      <p:sp>
        <p:nvSpPr>
          <p:cNvPr id="3" name="Content Placeholder 2"/>
          <p:cNvSpPr>
            <a:spLocks noGrp="1"/>
          </p:cNvSpPr>
          <p:nvPr>
            <p:ph idx="1"/>
          </p:nvPr>
        </p:nvSpPr>
        <p:spPr/>
        <p:txBody>
          <a:bodyPr/>
          <a:lstStyle/>
          <a:p>
            <a:pPr algn="l"/>
            <a:r>
              <a:rPr sz="1600" b="1" i="0"/>
              <a:t>Divide the class into pairs and distribute flashcards with present and past tense verbs. Instruct students to match them. Encourage pairs to discuss the flashcards and form sentences using both tenses. Facilitate a class discussion where pairs share their sentences and experiences finding Moti like Badal.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