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xiv.org/help/ap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AI-Powered Research Agent using IBM Granite &amp; IBM Cloud Lite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24353"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Name: Shruti Sudhir Shimpi</a:t>
            </a:r>
          </a:p>
          <a:p>
            <a:r>
              <a:rPr lang="en-US" sz="2000" b="1" dirty="0">
                <a:solidFill>
                  <a:schemeClr val="accent1">
                    <a:lumMod val="75000"/>
                  </a:schemeClr>
                </a:solidFill>
                <a:latin typeface="Arial" pitchFamily="34" charset="0"/>
                <a:cs typeface="Arial" pitchFamily="34" charset="0"/>
              </a:rPr>
              <a:t>College: Pimpri Chinchwad College of Engineering</a:t>
            </a:r>
          </a:p>
          <a:p>
            <a:r>
              <a:rPr lang="en-US" sz="2000" b="1" dirty="0">
                <a:solidFill>
                  <a:schemeClr val="accent1">
                    <a:lumMod val="75000"/>
                  </a:schemeClr>
                </a:solidFill>
                <a:latin typeface="Arial" pitchFamily="34" charset="0"/>
                <a:cs typeface="Arial" pitchFamily="34" charset="0"/>
              </a:rPr>
              <a:t>Department: </a:t>
            </a:r>
            <a:r>
              <a:rPr lang="en-US" sz="2000" b="1">
                <a:solidFill>
                  <a:schemeClr val="accent1">
                    <a:lumMod val="75000"/>
                  </a:schemeClr>
                </a:solidFill>
                <a:latin typeface="Arial" pitchFamily="34" charset="0"/>
                <a:cs typeface="Arial" pitchFamily="34" charset="0"/>
              </a:rPr>
              <a:t>Information Technology</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t>IBM Granite Foundation Models Documentation – IBM Research</a:t>
            </a:r>
          </a:p>
          <a:p>
            <a:r>
              <a:rPr lang="en-IN" sz="2400" dirty="0"/>
              <a:t>IBM Cloud Foundry Documentation – IBM Cloud Docs</a:t>
            </a:r>
          </a:p>
          <a:p>
            <a:r>
              <a:rPr lang="en-IN" sz="2400" dirty="0" err="1"/>
              <a:t>arXiv</a:t>
            </a:r>
            <a:r>
              <a:rPr lang="en-IN" sz="2400" dirty="0"/>
              <a:t> API – </a:t>
            </a:r>
            <a:r>
              <a:rPr lang="en-IN" sz="2400" dirty="0">
                <a:hlinkClick r:id="rId2"/>
              </a:rPr>
              <a:t>https://arxiv.org/help/api</a:t>
            </a:r>
            <a:endParaRPr lang="en-IN" sz="2400" dirty="0"/>
          </a:p>
          <a:p>
            <a:r>
              <a:rPr lang="en-IN" sz="2400" dirty="0"/>
              <a:t>Semantic Scholar API – https://api.semanticscholar.org</a:t>
            </a:r>
          </a:p>
          <a:p>
            <a:r>
              <a:rPr lang="en-IN" sz="2400" dirty="0" err="1"/>
              <a:t>CrossRef</a:t>
            </a:r>
            <a:r>
              <a:rPr lang="en-IN" sz="2400" dirty="0"/>
              <a:t> Citation API – https://www.crossref.org/</a:t>
            </a:r>
          </a:p>
          <a:p>
            <a:r>
              <a:rPr lang="en-IN" sz="2400" dirty="0"/>
              <a:t>Python </a:t>
            </a:r>
            <a:r>
              <a:rPr lang="en-IN" sz="2400" dirty="0" err="1"/>
              <a:t>ReportLab</a:t>
            </a:r>
            <a:r>
              <a:rPr lang="en-IN" sz="2400" dirty="0"/>
              <a:t> Documentation – https://www.reportlab.com/docs/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8" name="Content Placeholder 7">
            <a:extLst>
              <a:ext uri="{FF2B5EF4-FFF2-40B4-BE49-F238E27FC236}">
                <a16:creationId xmlns:a16="http://schemas.microsoft.com/office/drawing/2014/main" id="{82E5C767-694A-B504-4B55-6640E2BBBC9B}"/>
              </a:ext>
            </a:extLst>
          </p:cNvPr>
          <p:cNvPicPr>
            <a:picLocks noGrp="1" noChangeAspect="1"/>
          </p:cNvPicPr>
          <p:nvPr>
            <p:ph idx="1"/>
          </p:nvPr>
        </p:nvPicPr>
        <p:blipFill>
          <a:blip r:embed="rId2"/>
          <a:stretch>
            <a:fillRect/>
          </a:stretch>
        </p:blipFill>
        <p:spPr>
          <a:xfrm>
            <a:off x="3124178" y="1328720"/>
            <a:ext cx="5943643" cy="4619659"/>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ACD208D-0D1E-B932-52CB-FB33EB8A82D1}"/>
              </a:ext>
            </a:extLst>
          </p:cNvPr>
          <p:cNvPicPr>
            <a:picLocks noGrp="1" noChangeAspect="1"/>
          </p:cNvPicPr>
          <p:nvPr>
            <p:ph idx="1"/>
          </p:nvPr>
        </p:nvPicPr>
        <p:blipFill>
          <a:blip r:embed="rId2"/>
          <a:stretch>
            <a:fillRect/>
          </a:stretch>
        </p:blipFill>
        <p:spPr>
          <a:xfrm>
            <a:off x="3305154" y="1895462"/>
            <a:ext cx="5581691" cy="3486175"/>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t>In academic and industrial research, gathering relevant literature, summarizing papers, managing references, and drafting reports are time-consuming and repetitive tasks. Researchers often struggle with the overwhelming volume of publications and lack of centralized tools to automate the research workflow. There is a need for an intelligent system that can assist researchers by automating these tasks and enhancing the efficiency and quality of research</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200" dirty="0"/>
              <a:t>The proposed system is an </a:t>
            </a:r>
            <a:r>
              <a:rPr lang="en-US" sz="1200" b="1" dirty="0"/>
              <a:t>AI-powered Research Agent</a:t>
            </a:r>
            <a:r>
              <a:rPr lang="en-US" sz="1200" dirty="0"/>
              <a:t> designed to assist researchers by automating various stages of the research process. This agent will:</a:t>
            </a:r>
          </a:p>
          <a:p>
            <a:r>
              <a:rPr lang="en-US" sz="1200" dirty="0"/>
              <a:t>Understand user-input research questions using natural language processing.</a:t>
            </a:r>
          </a:p>
          <a:p>
            <a:r>
              <a:rPr lang="en-US" sz="1200" dirty="0"/>
              <a:t>Search and retrieve relevant academic papers from open-access repositories.</a:t>
            </a:r>
          </a:p>
          <a:p>
            <a:r>
              <a:rPr lang="en-US" sz="1200" dirty="0"/>
              <a:t>Summarize the content of these papers using large language models.</a:t>
            </a:r>
          </a:p>
          <a:p>
            <a:r>
              <a:rPr lang="en-US" sz="1200" dirty="0"/>
              <a:t>Manage and format citations in standard formats like APA or </a:t>
            </a:r>
            <a:r>
              <a:rPr lang="en-US" sz="1200" dirty="0" err="1"/>
              <a:t>BibTeX</a:t>
            </a:r>
            <a:r>
              <a:rPr lang="en-US" sz="1200" dirty="0"/>
              <a:t>.</a:t>
            </a:r>
          </a:p>
          <a:p>
            <a:r>
              <a:rPr lang="en-US" sz="1200" dirty="0"/>
              <a:t>Draft components of a research paper (e.g., abstract, literature review).</a:t>
            </a:r>
          </a:p>
          <a:p>
            <a:r>
              <a:rPr lang="en-US" sz="1200" dirty="0"/>
              <a:t>Generate downloadable reports including summaries and references.</a:t>
            </a:r>
          </a:p>
          <a:p>
            <a:r>
              <a:rPr lang="en-US" sz="1200" dirty="0"/>
              <a:t>This intelligent agent is integrated with IBM Cloud Lite services and powered by IBM Granite foundation models to ensure a scalable and efficient solution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graphicFrame>
        <p:nvGraphicFramePr>
          <p:cNvPr id="4" name="Content Placeholder 3">
            <a:extLst>
              <a:ext uri="{FF2B5EF4-FFF2-40B4-BE49-F238E27FC236}">
                <a16:creationId xmlns:a16="http://schemas.microsoft.com/office/drawing/2014/main" id="{2C7F31C6-1ECD-A60F-9D93-5DF751088FEB}"/>
              </a:ext>
            </a:extLst>
          </p:cNvPr>
          <p:cNvGraphicFramePr>
            <a:graphicFrameLocks noGrp="1"/>
          </p:cNvGraphicFramePr>
          <p:nvPr>
            <p:ph idx="1"/>
          </p:nvPr>
        </p:nvGraphicFramePr>
        <p:xfrm>
          <a:off x="581025" y="1992630"/>
          <a:ext cx="11029950" cy="3291840"/>
        </p:xfrm>
        <a:graphic>
          <a:graphicData uri="http://schemas.openxmlformats.org/drawingml/2006/table">
            <a:tbl>
              <a:tblPr/>
              <a:tblGrid>
                <a:gridCol w="5514975">
                  <a:extLst>
                    <a:ext uri="{9D8B030D-6E8A-4147-A177-3AD203B41FA5}">
                      <a16:colId xmlns:a16="http://schemas.microsoft.com/office/drawing/2014/main" val="2039505516"/>
                    </a:ext>
                  </a:extLst>
                </a:gridCol>
                <a:gridCol w="5514975">
                  <a:extLst>
                    <a:ext uri="{9D8B030D-6E8A-4147-A177-3AD203B41FA5}">
                      <a16:colId xmlns:a16="http://schemas.microsoft.com/office/drawing/2014/main" val="178000827"/>
                    </a:ext>
                  </a:extLst>
                </a:gridCol>
              </a:tblGrid>
              <a:tr h="0">
                <a:tc>
                  <a:txBody>
                    <a:bodyPr/>
                    <a:lstStyle/>
                    <a:p>
                      <a:r>
                        <a:rPr lang="en-IN"/>
                        <a:t>Component</a:t>
                      </a:r>
                    </a:p>
                  </a:txBody>
                  <a:tcPr anchor="ctr">
                    <a:lnL>
                      <a:noFill/>
                    </a:lnL>
                    <a:lnR>
                      <a:noFill/>
                    </a:lnR>
                    <a:lnT>
                      <a:noFill/>
                    </a:lnT>
                    <a:lnB>
                      <a:noFill/>
                    </a:lnB>
                    <a:noFill/>
                  </a:tcPr>
                </a:tc>
                <a:tc>
                  <a:txBody>
                    <a:bodyPr/>
                    <a:lstStyle/>
                    <a:p>
                      <a:r>
                        <a:rPr lang="en-IN"/>
                        <a:t>Technology/Tool Used</a:t>
                      </a:r>
                    </a:p>
                  </a:txBody>
                  <a:tcPr anchor="ctr">
                    <a:lnL>
                      <a:noFill/>
                    </a:lnL>
                    <a:lnR>
                      <a:noFill/>
                    </a:lnR>
                    <a:lnT>
                      <a:noFill/>
                    </a:lnT>
                    <a:lnB>
                      <a:noFill/>
                    </a:lnB>
                    <a:noFill/>
                  </a:tcPr>
                </a:tc>
                <a:extLst>
                  <a:ext uri="{0D108BD9-81ED-4DB2-BD59-A6C34878D82A}">
                    <a16:rowId xmlns:a16="http://schemas.microsoft.com/office/drawing/2014/main" val="1725772392"/>
                  </a:ext>
                </a:extLst>
              </a:tr>
              <a:tr h="0">
                <a:tc>
                  <a:txBody>
                    <a:bodyPr/>
                    <a:lstStyle/>
                    <a:p>
                      <a:r>
                        <a:rPr lang="en-IN"/>
                        <a:t>Natural Language Processing</a:t>
                      </a:r>
                    </a:p>
                  </a:txBody>
                  <a:tcPr anchor="ctr">
                    <a:lnL>
                      <a:noFill/>
                    </a:lnL>
                    <a:lnR>
                      <a:noFill/>
                    </a:lnR>
                    <a:lnT>
                      <a:noFill/>
                    </a:lnT>
                    <a:lnB>
                      <a:noFill/>
                    </a:lnB>
                    <a:noFill/>
                  </a:tcPr>
                </a:tc>
                <a:tc>
                  <a:txBody>
                    <a:bodyPr/>
                    <a:lstStyle/>
                    <a:p>
                      <a:r>
                        <a:rPr lang="en-IN" b="1"/>
                        <a:t>IBM Granite Foundation Model</a:t>
                      </a:r>
                      <a:endParaRPr lang="en-IN"/>
                    </a:p>
                  </a:txBody>
                  <a:tcPr anchor="ctr">
                    <a:lnL>
                      <a:noFill/>
                    </a:lnL>
                    <a:lnR>
                      <a:noFill/>
                    </a:lnR>
                    <a:lnT>
                      <a:noFill/>
                    </a:lnT>
                    <a:lnB>
                      <a:noFill/>
                    </a:lnB>
                    <a:noFill/>
                  </a:tcPr>
                </a:tc>
                <a:extLst>
                  <a:ext uri="{0D108BD9-81ED-4DB2-BD59-A6C34878D82A}">
                    <a16:rowId xmlns:a16="http://schemas.microsoft.com/office/drawing/2014/main" val="3914857059"/>
                  </a:ext>
                </a:extLst>
              </a:tr>
              <a:tr h="0">
                <a:tc>
                  <a:txBody>
                    <a:bodyPr/>
                    <a:lstStyle/>
                    <a:p>
                      <a:r>
                        <a:rPr lang="en-IN"/>
                        <a:t>Backend Development</a:t>
                      </a:r>
                    </a:p>
                  </a:txBody>
                  <a:tcPr anchor="ctr">
                    <a:lnL>
                      <a:noFill/>
                    </a:lnL>
                    <a:lnR>
                      <a:noFill/>
                    </a:lnR>
                    <a:lnT>
                      <a:noFill/>
                    </a:lnT>
                    <a:lnB>
                      <a:noFill/>
                    </a:lnB>
                    <a:noFill/>
                  </a:tcPr>
                </a:tc>
                <a:tc>
                  <a:txBody>
                    <a:bodyPr/>
                    <a:lstStyle/>
                    <a:p>
                      <a:r>
                        <a:rPr lang="en-IN" b="1"/>
                        <a:t>Python (Flask)</a:t>
                      </a:r>
                      <a:endParaRPr lang="en-IN"/>
                    </a:p>
                  </a:txBody>
                  <a:tcPr anchor="ctr">
                    <a:lnL>
                      <a:noFill/>
                    </a:lnL>
                    <a:lnR>
                      <a:noFill/>
                    </a:lnR>
                    <a:lnT>
                      <a:noFill/>
                    </a:lnT>
                    <a:lnB>
                      <a:noFill/>
                    </a:lnB>
                    <a:noFill/>
                  </a:tcPr>
                </a:tc>
                <a:extLst>
                  <a:ext uri="{0D108BD9-81ED-4DB2-BD59-A6C34878D82A}">
                    <a16:rowId xmlns:a16="http://schemas.microsoft.com/office/drawing/2014/main" val="1529083602"/>
                  </a:ext>
                </a:extLst>
              </a:tr>
              <a:tr h="0">
                <a:tc>
                  <a:txBody>
                    <a:bodyPr/>
                    <a:lstStyle/>
                    <a:p>
                      <a:r>
                        <a:rPr lang="en-IN"/>
                        <a:t>Frontend (UI)</a:t>
                      </a:r>
                    </a:p>
                  </a:txBody>
                  <a:tcPr anchor="ctr">
                    <a:lnL>
                      <a:noFill/>
                    </a:lnL>
                    <a:lnR>
                      <a:noFill/>
                    </a:lnR>
                    <a:lnT>
                      <a:noFill/>
                    </a:lnT>
                    <a:lnB>
                      <a:noFill/>
                    </a:lnB>
                    <a:noFill/>
                  </a:tcPr>
                </a:tc>
                <a:tc>
                  <a:txBody>
                    <a:bodyPr/>
                    <a:lstStyle/>
                    <a:p>
                      <a:r>
                        <a:rPr lang="en-IN" b="1"/>
                        <a:t>HTML, CSS, JS (Optional)</a:t>
                      </a:r>
                      <a:endParaRPr lang="en-IN"/>
                    </a:p>
                  </a:txBody>
                  <a:tcPr anchor="ctr">
                    <a:lnL>
                      <a:noFill/>
                    </a:lnL>
                    <a:lnR>
                      <a:noFill/>
                    </a:lnR>
                    <a:lnT>
                      <a:noFill/>
                    </a:lnT>
                    <a:lnB>
                      <a:noFill/>
                    </a:lnB>
                    <a:noFill/>
                  </a:tcPr>
                </a:tc>
                <a:extLst>
                  <a:ext uri="{0D108BD9-81ED-4DB2-BD59-A6C34878D82A}">
                    <a16:rowId xmlns:a16="http://schemas.microsoft.com/office/drawing/2014/main" val="3438563137"/>
                  </a:ext>
                </a:extLst>
              </a:tr>
              <a:tr h="0">
                <a:tc>
                  <a:txBody>
                    <a:bodyPr/>
                    <a:lstStyle/>
                    <a:p>
                      <a:r>
                        <a:rPr lang="en-IN"/>
                        <a:t>Paper Retrieval</a:t>
                      </a:r>
                    </a:p>
                  </a:txBody>
                  <a:tcPr anchor="ctr">
                    <a:lnL>
                      <a:noFill/>
                    </a:lnL>
                    <a:lnR>
                      <a:noFill/>
                    </a:lnR>
                    <a:lnT>
                      <a:noFill/>
                    </a:lnT>
                    <a:lnB>
                      <a:noFill/>
                    </a:lnB>
                    <a:noFill/>
                  </a:tcPr>
                </a:tc>
                <a:tc>
                  <a:txBody>
                    <a:bodyPr/>
                    <a:lstStyle/>
                    <a:p>
                      <a:r>
                        <a:rPr lang="en-IN" b="1"/>
                        <a:t>arXiv API / Semantic Scholar API</a:t>
                      </a:r>
                      <a:endParaRPr lang="en-IN"/>
                    </a:p>
                  </a:txBody>
                  <a:tcPr anchor="ctr">
                    <a:lnL>
                      <a:noFill/>
                    </a:lnL>
                    <a:lnR>
                      <a:noFill/>
                    </a:lnR>
                    <a:lnT>
                      <a:noFill/>
                    </a:lnT>
                    <a:lnB>
                      <a:noFill/>
                    </a:lnB>
                    <a:noFill/>
                  </a:tcPr>
                </a:tc>
                <a:extLst>
                  <a:ext uri="{0D108BD9-81ED-4DB2-BD59-A6C34878D82A}">
                    <a16:rowId xmlns:a16="http://schemas.microsoft.com/office/drawing/2014/main" val="3238498534"/>
                  </a:ext>
                </a:extLst>
              </a:tr>
              <a:tr h="0">
                <a:tc>
                  <a:txBody>
                    <a:bodyPr/>
                    <a:lstStyle/>
                    <a:p>
                      <a:r>
                        <a:rPr lang="en-IN"/>
                        <a:t>Citation Management</a:t>
                      </a:r>
                    </a:p>
                  </a:txBody>
                  <a:tcPr anchor="ctr">
                    <a:lnL>
                      <a:noFill/>
                    </a:lnL>
                    <a:lnR>
                      <a:noFill/>
                    </a:lnR>
                    <a:lnT>
                      <a:noFill/>
                    </a:lnT>
                    <a:lnB>
                      <a:noFill/>
                    </a:lnB>
                    <a:noFill/>
                  </a:tcPr>
                </a:tc>
                <a:tc>
                  <a:txBody>
                    <a:bodyPr/>
                    <a:lstStyle/>
                    <a:p>
                      <a:r>
                        <a:rPr lang="en-IN" b="1"/>
                        <a:t>CrossRef API / Custom Formatter</a:t>
                      </a:r>
                      <a:endParaRPr lang="en-IN"/>
                    </a:p>
                  </a:txBody>
                  <a:tcPr anchor="ctr">
                    <a:lnL>
                      <a:noFill/>
                    </a:lnL>
                    <a:lnR>
                      <a:noFill/>
                    </a:lnR>
                    <a:lnT>
                      <a:noFill/>
                    </a:lnT>
                    <a:lnB>
                      <a:noFill/>
                    </a:lnB>
                    <a:noFill/>
                  </a:tcPr>
                </a:tc>
                <a:extLst>
                  <a:ext uri="{0D108BD9-81ED-4DB2-BD59-A6C34878D82A}">
                    <a16:rowId xmlns:a16="http://schemas.microsoft.com/office/drawing/2014/main" val="1507841819"/>
                  </a:ext>
                </a:extLst>
              </a:tr>
              <a:tr h="0">
                <a:tc>
                  <a:txBody>
                    <a:bodyPr/>
                    <a:lstStyle/>
                    <a:p>
                      <a:r>
                        <a:rPr lang="en-IN"/>
                        <a:t>Report Generation</a:t>
                      </a:r>
                    </a:p>
                  </a:txBody>
                  <a:tcPr anchor="ctr">
                    <a:lnL>
                      <a:noFill/>
                    </a:lnL>
                    <a:lnR>
                      <a:noFill/>
                    </a:lnR>
                    <a:lnT>
                      <a:noFill/>
                    </a:lnT>
                    <a:lnB>
                      <a:noFill/>
                    </a:lnB>
                    <a:noFill/>
                  </a:tcPr>
                </a:tc>
                <a:tc>
                  <a:txBody>
                    <a:bodyPr/>
                    <a:lstStyle/>
                    <a:p>
                      <a:r>
                        <a:rPr lang="en-IN" b="1"/>
                        <a:t>Python-docx / ReportLab (PDF)</a:t>
                      </a:r>
                      <a:endParaRPr lang="en-IN"/>
                    </a:p>
                  </a:txBody>
                  <a:tcPr anchor="ctr">
                    <a:lnL>
                      <a:noFill/>
                    </a:lnL>
                    <a:lnR>
                      <a:noFill/>
                    </a:lnR>
                    <a:lnT>
                      <a:noFill/>
                    </a:lnT>
                    <a:lnB>
                      <a:noFill/>
                    </a:lnB>
                    <a:noFill/>
                  </a:tcPr>
                </a:tc>
                <a:extLst>
                  <a:ext uri="{0D108BD9-81ED-4DB2-BD59-A6C34878D82A}">
                    <a16:rowId xmlns:a16="http://schemas.microsoft.com/office/drawing/2014/main" val="2010172460"/>
                  </a:ext>
                </a:extLst>
              </a:tr>
              <a:tr h="0">
                <a:tc>
                  <a:txBody>
                    <a:bodyPr/>
                    <a:lstStyle/>
                    <a:p>
                      <a:r>
                        <a:rPr lang="en-IN"/>
                        <a:t>Cloud Deployment</a:t>
                      </a:r>
                    </a:p>
                  </a:txBody>
                  <a:tcPr anchor="ctr">
                    <a:lnL>
                      <a:noFill/>
                    </a:lnL>
                    <a:lnR>
                      <a:noFill/>
                    </a:lnR>
                    <a:lnT>
                      <a:noFill/>
                    </a:lnT>
                    <a:lnB>
                      <a:noFill/>
                    </a:lnB>
                    <a:noFill/>
                  </a:tcPr>
                </a:tc>
                <a:tc>
                  <a:txBody>
                    <a:bodyPr/>
                    <a:lstStyle/>
                    <a:p>
                      <a:r>
                        <a:rPr lang="en-US" b="1"/>
                        <a:t>IBM Cloud Foundry / IBM Code Engine</a:t>
                      </a:r>
                      <a:endParaRPr lang="en-US"/>
                    </a:p>
                  </a:txBody>
                  <a:tcPr anchor="ctr">
                    <a:lnL>
                      <a:noFill/>
                    </a:lnL>
                    <a:lnR>
                      <a:noFill/>
                    </a:lnR>
                    <a:lnT>
                      <a:noFill/>
                    </a:lnT>
                    <a:lnB>
                      <a:noFill/>
                    </a:lnB>
                    <a:noFill/>
                  </a:tcPr>
                </a:tc>
                <a:extLst>
                  <a:ext uri="{0D108BD9-81ED-4DB2-BD59-A6C34878D82A}">
                    <a16:rowId xmlns:a16="http://schemas.microsoft.com/office/drawing/2014/main" val="3602446711"/>
                  </a:ext>
                </a:extLst>
              </a:tr>
              <a:tr h="0">
                <a:tc>
                  <a:txBody>
                    <a:bodyPr/>
                    <a:lstStyle/>
                    <a:p>
                      <a:r>
                        <a:rPr lang="en-IN"/>
                        <a:t>Data Storage</a:t>
                      </a:r>
                    </a:p>
                  </a:txBody>
                  <a:tcPr anchor="ctr">
                    <a:lnL>
                      <a:noFill/>
                    </a:lnL>
                    <a:lnR>
                      <a:noFill/>
                    </a:lnR>
                    <a:lnT>
                      <a:noFill/>
                    </a:lnT>
                    <a:lnB>
                      <a:noFill/>
                    </a:lnB>
                    <a:noFill/>
                  </a:tcPr>
                </a:tc>
                <a:tc>
                  <a:txBody>
                    <a:bodyPr/>
                    <a:lstStyle/>
                    <a:p>
                      <a:r>
                        <a:rPr lang="en-IN" b="1" dirty="0"/>
                        <a:t>IBM Cloud Object Storage (Lite Tier)</a:t>
                      </a:r>
                      <a:endParaRPr lang="en-IN" dirty="0"/>
                    </a:p>
                  </a:txBody>
                  <a:tcPr anchor="ctr">
                    <a:lnL>
                      <a:noFill/>
                    </a:lnL>
                    <a:lnR>
                      <a:noFill/>
                    </a:lnR>
                    <a:lnT>
                      <a:noFill/>
                    </a:lnT>
                    <a:lnB>
                      <a:noFill/>
                    </a:lnB>
                    <a:noFill/>
                  </a:tcPr>
                </a:tc>
                <a:extLst>
                  <a:ext uri="{0D108BD9-81ED-4DB2-BD59-A6C34878D82A}">
                    <a16:rowId xmlns:a16="http://schemas.microsoft.com/office/drawing/2014/main" val="635603088"/>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20000"/>
          </a:bodyPr>
          <a:lstStyle/>
          <a:p>
            <a:r>
              <a:rPr lang="en-IN" sz="1400" b="1" dirty="0"/>
              <a:t>🔸 Main Workflow Algorithm</a:t>
            </a:r>
          </a:p>
          <a:p>
            <a:r>
              <a:rPr lang="en-IN" sz="1400" b="1" dirty="0"/>
              <a:t>Input Parsing</a:t>
            </a:r>
            <a:r>
              <a:rPr lang="en-IN" sz="1400" dirty="0"/>
              <a:t>:</a:t>
            </a:r>
            <a:br>
              <a:rPr lang="en-IN" sz="1400" dirty="0"/>
            </a:br>
            <a:r>
              <a:rPr lang="en-IN" sz="1400" dirty="0"/>
              <a:t>Accept user query (e.g., “Recent trends in quantum computing”).</a:t>
            </a:r>
          </a:p>
          <a:p>
            <a:r>
              <a:rPr lang="en-IN" sz="1400" b="1" dirty="0"/>
              <a:t>Keyword Extraction</a:t>
            </a:r>
            <a:r>
              <a:rPr lang="en-IN" sz="1400" dirty="0"/>
              <a:t>:</a:t>
            </a:r>
            <a:br>
              <a:rPr lang="en-IN" sz="1400" dirty="0"/>
            </a:br>
            <a:r>
              <a:rPr lang="en-IN" sz="1400" dirty="0"/>
              <a:t>IBM Granite LLM extracts keywords and intent.</a:t>
            </a:r>
          </a:p>
          <a:p>
            <a:r>
              <a:rPr lang="en-IN" sz="1400" b="1" dirty="0"/>
              <a:t>Literature Search</a:t>
            </a:r>
            <a:r>
              <a:rPr lang="en-IN" sz="1400" dirty="0"/>
              <a:t>:</a:t>
            </a:r>
            <a:br>
              <a:rPr lang="en-IN" sz="1400" dirty="0"/>
            </a:br>
            <a:r>
              <a:rPr lang="en-IN" sz="1400" dirty="0"/>
              <a:t>Query academic APIs (</a:t>
            </a:r>
            <a:r>
              <a:rPr lang="en-IN" sz="1400" dirty="0" err="1"/>
              <a:t>arXiv</a:t>
            </a:r>
            <a:r>
              <a:rPr lang="en-IN" sz="1400" dirty="0"/>
              <a:t>/Semantic Scholar) with extracted terms.</a:t>
            </a:r>
          </a:p>
          <a:p>
            <a:r>
              <a:rPr lang="en-IN" sz="1400" b="1" dirty="0"/>
              <a:t>Summarization</a:t>
            </a:r>
            <a:r>
              <a:rPr lang="en-IN" sz="1400" dirty="0"/>
              <a:t>:</a:t>
            </a:r>
            <a:br>
              <a:rPr lang="en-IN" sz="1400" dirty="0"/>
            </a:br>
            <a:r>
              <a:rPr lang="en-IN" sz="1400" dirty="0"/>
              <a:t>Fetch abstracts and use Granite LLM to generate concise summaries.</a:t>
            </a:r>
          </a:p>
          <a:p>
            <a:r>
              <a:rPr lang="en-IN" sz="1400" b="1" dirty="0"/>
              <a:t>Citation Management</a:t>
            </a:r>
            <a:r>
              <a:rPr lang="en-IN" sz="1400" dirty="0"/>
              <a:t>:</a:t>
            </a:r>
            <a:br>
              <a:rPr lang="en-IN" sz="1400" dirty="0"/>
            </a:br>
            <a:r>
              <a:rPr lang="en-IN" sz="1400" dirty="0"/>
              <a:t>Extract and format metadata for each article.</a:t>
            </a:r>
          </a:p>
          <a:p>
            <a:r>
              <a:rPr lang="en-IN" sz="1400" b="1" dirty="0"/>
              <a:t>Draft Generation</a:t>
            </a:r>
            <a:r>
              <a:rPr lang="en-IN" sz="1400" dirty="0"/>
              <a:t>:</a:t>
            </a:r>
            <a:br>
              <a:rPr lang="en-IN" sz="1400" dirty="0"/>
            </a:br>
            <a:r>
              <a:rPr lang="en-IN" sz="1400" dirty="0"/>
              <a:t>Based on summarized content, auto-generate literature review or abstract.</a:t>
            </a:r>
          </a:p>
          <a:p>
            <a:r>
              <a:rPr lang="en-IN" sz="1400" b="1" dirty="0"/>
              <a:t>Report Compilation</a:t>
            </a:r>
            <a:r>
              <a:rPr lang="en-IN" sz="1400" dirty="0"/>
              <a:t>:</a:t>
            </a:r>
            <a:br>
              <a:rPr lang="en-IN" sz="1400" dirty="0"/>
            </a:br>
            <a:r>
              <a:rPr lang="en-IN" sz="1400" dirty="0"/>
              <a:t>Compile summaries and references into a downloadable document.</a:t>
            </a:r>
          </a:p>
          <a:p>
            <a:r>
              <a:rPr lang="en-IN" sz="1400" b="1" dirty="0"/>
              <a:t>🔸 Deployment</a:t>
            </a:r>
          </a:p>
          <a:p>
            <a:r>
              <a:rPr lang="en-IN" sz="1400" dirty="0"/>
              <a:t>Backend is containerized and deployed using </a:t>
            </a:r>
            <a:r>
              <a:rPr lang="en-IN" sz="1400" b="1" dirty="0"/>
              <a:t>IBM Cloud Foundry</a:t>
            </a:r>
            <a:r>
              <a:rPr lang="en-IN" sz="1400" dirty="0"/>
              <a:t>.</a:t>
            </a:r>
          </a:p>
          <a:p>
            <a:r>
              <a:rPr lang="en-IN" sz="1400" dirty="0"/>
              <a:t>IBM Granite Foundation Model is invoked through API calls or integrated directly into the logic layer.</a:t>
            </a:r>
          </a:p>
          <a:p>
            <a:r>
              <a:rPr lang="en-IN" sz="1400" dirty="0"/>
              <a:t>Data (PDFs, summaries, </a:t>
            </a:r>
            <a:r>
              <a:rPr lang="en-IN" sz="1400" dirty="0" err="1"/>
              <a:t>BibTeX</a:t>
            </a:r>
            <a:r>
              <a:rPr lang="en-IN" sz="1400" dirty="0"/>
              <a:t> files) is stored in </a:t>
            </a:r>
            <a:r>
              <a:rPr lang="en-IN" sz="1400" b="1" dirty="0"/>
              <a:t>IBM Cloud Object Storage</a:t>
            </a:r>
            <a:r>
              <a:rPr lang="en-IN" sz="1400" dirty="0"/>
              <a: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Research Agent significantly improves research efficiency by automating literature review and citation tasks. Using IBM Granite's powerful NLP capabilities and IBM Cloud's deployment services, the system delivers accurate, quick, and organized results tailored to user queries. It minimizes manual effort, speeds up the research process, and offers a reliable tool for both academic and industry researchers.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ProjectTemplate_ml</Template>
  <TotalTime>0</TotalTime>
  <Words>719</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AI-Powered Research Agent using IBM Granite &amp; IBM Cloud Lite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Shruti Shimpi</dc:creator>
  <cp:lastModifiedBy>Shruti Shimpi</cp:lastModifiedBy>
  <cp:revision>1</cp:revision>
  <dcterms:created xsi:type="dcterms:W3CDTF">2025-08-05T07:29:53Z</dcterms:created>
  <dcterms:modified xsi:type="dcterms:W3CDTF">2025-08-05T07:30:42Z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