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D65F10-A336-46C1-96D1-22ECE4FA2CD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300341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D65F10-A336-46C1-96D1-22ECE4FA2CD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357309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D65F10-A336-46C1-96D1-22ECE4FA2CD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123055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D65F10-A336-46C1-96D1-22ECE4FA2CD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B5CE0-7074-44E1-8267-1ED4C7F206D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6177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D65F10-A336-46C1-96D1-22ECE4FA2CD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304364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D65F10-A336-46C1-96D1-22ECE4FA2CDA}"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1674369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D65F10-A336-46C1-96D1-22ECE4FA2CDA}"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1060742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65F10-A336-46C1-96D1-22ECE4FA2CD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240377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65F10-A336-46C1-96D1-22ECE4FA2CD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308558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65F10-A336-46C1-96D1-22ECE4FA2CD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371968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65F10-A336-46C1-96D1-22ECE4FA2CD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80820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65F10-A336-46C1-96D1-22ECE4FA2CD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199228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65F10-A336-46C1-96D1-22ECE4FA2CDA}"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27567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D65F10-A336-46C1-96D1-22ECE4FA2CDA}"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246744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65F10-A336-46C1-96D1-22ECE4FA2CDA}"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64498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D65F10-A336-46C1-96D1-22ECE4FA2CD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3055503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D65F10-A336-46C1-96D1-22ECE4FA2CD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B5CE0-7074-44E1-8267-1ED4C7F206D2}" type="slidenum">
              <a:rPr lang="en-IN" smtClean="0"/>
              <a:t>‹#›</a:t>
            </a:fld>
            <a:endParaRPr lang="en-IN"/>
          </a:p>
        </p:txBody>
      </p:sp>
    </p:spTree>
    <p:extLst>
      <p:ext uri="{BB962C8B-B14F-4D97-AF65-F5344CB8AC3E}">
        <p14:creationId xmlns:p14="http://schemas.microsoft.com/office/powerpoint/2010/main" val="36388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D65F10-A336-46C1-96D1-22ECE4FA2CDA}" type="datetimeFigureOut">
              <a:rPr lang="en-IN" smtClean="0"/>
              <a:t>09-04-2024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EB5CE0-7074-44E1-8267-1ED4C7F206D2}" type="slidenum">
              <a:rPr lang="en-IN" smtClean="0"/>
              <a:t>‹#›</a:t>
            </a:fld>
            <a:endParaRPr lang="en-IN"/>
          </a:p>
        </p:txBody>
      </p:sp>
    </p:spTree>
    <p:extLst>
      <p:ext uri="{BB962C8B-B14F-4D97-AF65-F5344CB8AC3E}">
        <p14:creationId xmlns:p14="http://schemas.microsoft.com/office/powerpoint/2010/main" val="765662488"/>
      </p:ext>
    </p:extLst>
  </p:cSld>
  <p:clrMap bg1="dk1" tx1="lt1" bg2="dk2" tx2="lt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st Read: 2019 How Chatbots Reinventing Healthcare Industry | smartData">
            <a:extLst>
              <a:ext uri="{FF2B5EF4-FFF2-40B4-BE49-F238E27FC236}">
                <a16:creationId xmlns:a16="http://schemas.microsoft.com/office/drawing/2014/main" id="{2011F928-ACF2-03FF-2661-65591C0D3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60"/>
            <a:ext cx="12192000" cy="68681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ust Read: 2019 How Chatbots Reinventing Healthcare Industry | smartData">
            <a:extLst>
              <a:ext uri="{FF2B5EF4-FFF2-40B4-BE49-F238E27FC236}">
                <a16:creationId xmlns:a16="http://schemas.microsoft.com/office/drawing/2014/main" id="{7D6D5465-322F-28FB-855D-4FDE5C1EAD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959" b="84674"/>
          <a:stretch/>
        </p:blipFill>
        <p:spPr bwMode="auto">
          <a:xfrm>
            <a:off x="3695382" y="106996"/>
            <a:ext cx="4554538" cy="11426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A9ED71F-3BE7-160B-08C2-163A19BC388D}"/>
              </a:ext>
            </a:extLst>
          </p:cNvPr>
          <p:cNvSpPr txBox="1"/>
          <p:nvPr/>
        </p:nvSpPr>
        <p:spPr>
          <a:xfrm>
            <a:off x="294640" y="0"/>
            <a:ext cx="9509760" cy="1015663"/>
          </a:xfrm>
          <a:prstGeom prst="rect">
            <a:avLst/>
          </a:prstGeom>
          <a:noFill/>
        </p:spPr>
        <p:txBody>
          <a:bodyPr wrap="square" rtlCol="0">
            <a:spAutoFit/>
          </a:bodyPr>
          <a:lstStyle/>
          <a:p>
            <a:r>
              <a:rPr lang="en-US" sz="6000" dirty="0">
                <a:ln w="28575">
                  <a:noFill/>
                </a:ln>
                <a:effectLst>
                  <a:outerShdw blurRad="50800" dist="38100" dir="2700000" algn="tl" rotWithShape="0">
                    <a:prstClr val="black">
                      <a:alpha val="40000"/>
                    </a:prstClr>
                  </a:outerShdw>
                </a:effectLst>
                <a:latin typeface="Broadway" panose="04040905080B02020502" pitchFamily="82" charset="0"/>
              </a:rPr>
              <a:t>Healthcare Chatbot</a:t>
            </a:r>
            <a:endParaRPr lang="en-IN" sz="6000" dirty="0">
              <a:ln w="28575">
                <a:noFill/>
              </a:ln>
              <a:effectLst>
                <a:outerShdw blurRad="50800" dist="38100" dir="2700000" algn="tl" rotWithShape="0">
                  <a:prstClr val="black">
                    <a:alpha val="40000"/>
                  </a:prstClr>
                </a:outerShdw>
              </a:effectLst>
              <a:latin typeface="Broadway" panose="04040905080B02020502" pitchFamily="82" charset="0"/>
            </a:endParaRPr>
          </a:p>
        </p:txBody>
      </p:sp>
    </p:spTree>
    <p:extLst>
      <p:ext uri="{BB962C8B-B14F-4D97-AF65-F5344CB8AC3E}">
        <p14:creationId xmlns:p14="http://schemas.microsoft.com/office/powerpoint/2010/main" val="392731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254000" y="284480"/>
            <a:ext cx="11104880" cy="707886"/>
          </a:xfrm>
          <a:prstGeom prst="rect">
            <a:avLst/>
          </a:prstGeom>
          <a:noFill/>
        </p:spPr>
        <p:txBody>
          <a:bodyPr wrap="square" rtlCol="0">
            <a:spAutoFit/>
          </a:bodyPr>
          <a:lstStyle/>
          <a:p>
            <a:r>
              <a:rPr lang="en-US" sz="4000" dirty="0">
                <a:latin typeface="Eras Bold ITC" panose="020B0907030504020204" pitchFamily="34" charset="0"/>
              </a:rPr>
              <a:t>Practical Applications &amp; Future Scope</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254000" y="1117967"/>
            <a:ext cx="11582400" cy="5909310"/>
          </a:xfrm>
          <a:prstGeom prst="rect">
            <a:avLst/>
          </a:prstGeom>
          <a:noFill/>
        </p:spPr>
        <p:txBody>
          <a:bodyPr wrap="square" rtlCol="0">
            <a:spAutoFit/>
          </a:bodyPr>
          <a:lstStyle/>
          <a:p>
            <a:pPr algn="just"/>
            <a:r>
              <a:rPr lang="en-US" sz="2100" b="1" dirty="0">
                <a:latin typeface="Candara" panose="020E0502030303020204" pitchFamily="34" charset="0"/>
              </a:rPr>
              <a:t>Real World Application : </a:t>
            </a:r>
            <a:r>
              <a:rPr lang="en-US" sz="2100" dirty="0">
                <a:latin typeface="Candara" panose="020E0502030303020204" pitchFamily="34" charset="0"/>
              </a:rPr>
              <a:t>The chatbot could be used in healthcare settings to assist users with queries related to the provided buckets in a general and non-specific context like that related to medicine prescription which needs the approval of a certified medical practitioner.</a:t>
            </a:r>
          </a:p>
          <a:p>
            <a:pPr algn="just"/>
            <a:endParaRPr lang="en-US" sz="2100" dirty="0">
              <a:latin typeface="Candara" panose="020E0502030303020204" pitchFamily="34" charset="0"/>
            </a:endParaRPr>
          </a:p>
          <a:p>
            <a:pPr algn="just"/>
            <a:r>
              <a:rPr lang="en-US" sz="2100" b="1" dirty="0">
                <a:latin typeface="Candara" panose="020E0502030303020204" pitchFamily="34" charset="0"/>
              </a:rPr>
              <a:t>Limitations : </a:t>
            </a:r>
            <a:r>
              <a:rPr lang="en-US" sz="2100" dirty="0">
                <a:latin typeface="Candara" panose="020E0502030303020204" pitchFamily="34" charset="0"/>
              </a:rPr>
              <a:t>The deployment of the chatbot may be constrained by factors such as data quality, domain expertise, ethical considerations, user trust, accessibility, maintenance, and integration challenges.</a:t>
            </a:r>
          </a:p>
          <a:p>
            <a:pPr algn="just"/>
            <a:endParaRPr lang="en-US" sz="2100" dirty="0">
              <a:latin typeface="Candara" panose="020E0502030303020204" pitchFamily="34" charset="0"/>
            </a:endParaRPr>
          </a:p>
          <a:p>
            <a:pPr algn="just"/>
            <a:r>
              <a:rPr lang="en-IN" sz="2100" dirty="0">
                <a:latin typeface="Candara" panose="020E0502030303020204" pitchFamily="34" charset="0"/>
              </a:rPr>
              <a:t>For now, we have included only 3 buckets due to time constraints, but at a later stage this chatbot can be trained for a </a:t>
            </a:r>
            <a:r>
              <a:rPr lang="en-IN" sz="2100" i="1" dirty="0">
                <a:solidFill>
                  <a:schemeClr val="accent5">
                    <a:lumMod val="60000"/>
                    <a:lumOff val="40000"/>
                  </a:schemeClr>
                </a:solidFill>
                <a:latin typeface="Candara" panose="020E0502030303020204" pitchFamily="34" charset="0"/>
              </a:rPr>
              <a:t>variety of different health conditions </a:t>
            </a:r>
            <a:r>
              <a:rPr lang="en-IN" sz="2100" dirty="0">
                <a:latin typeface="Candara" panose="020E0502030303020204" pitchFamily="34" charset="0"/>
              </a:rPr>
              <a:t>categorized into several buckets, thereby leading to a multi-faceted chatbot, targeting a wider audience. </a:t>
            </a:r>
          </a:p>
          <a:p>
            <a:pPr algn="just"/>
            <a:endParaRPr lang="en-IN" sz="2100" dirty="0">
              <a:latin typeface="Candara" panose="020E0502030303020204" pitchFamily="34" charset="0"/>
            </a:endParaRPr>
          </a:p>
          <a:p>
            <a:pPr algn="just"/>
            <a:r>
              <a:rPr lang="en-IN" sz="2100" dirty="0">
                <a:latin typeface="Candara" panose="020E0502030303020204" pitchFamily="34" charset="0"/>
              </a:rPr>
              <a:t>The future scope can be extended to including </a:t>
            </a:r>
            <a:r>
              <a:rPr lang="en-IN" sz="2100" i="1" dirty="0">
                <a:solidFill>
                  <a:schemeClr val="accent5">
                    <a:lumMod val="60000"/>
                    <a:lumOff val="40000"/>
                  </a:schemeClr>
                </a:solidFill>
                <a:latin typeface="Candara" panose="020E0502030303020204" pitchFamily="34" charset="0"/>
              </a:rPr>
              <a:t>home remedies </a:t>
            </a:r>
            <a:r>
              <a:rPr lang="en-IN" sz="2100" dirty="0">
                <a:latin typeface="Candara" panose="020E0502030303020204" pitchFamily="34" charset="0"/>
              </a:rPr>
              <a:t>which can easily be prepared using homemade materials. This is easy but can be very effective a lot many times. This can include </a:t>
            </a:r>
            <a:r>
              <a:rPr lang="en-IN" sz="2100" i="1" dirty="0">
                <a:solidFill>
                  <a:schemeClr val="accent5">
                    <a:lumMod val="60000"/>
                    <a:lumOff val="40000"/>
                  </a:schemeClr>
                </a:solidFill>
                <a:latin typeface="Candara" panose="020E0502030303020204" pitchFamily="34" charset="0"/>
              </a:rPr>
              <a:t>ayurvedic medicines. </a:t>
            </a:r>
            <a:r>
              <a:rPr lang="en-IN" sz="2100" dirty="0">
                <a:latin typeface="Candara" panose="020E0502030303020204" pitchFamily="34" charset="0"/>
              </a:rPr>
              <a:t>For this dataset needs to web scraped and also surveys can be conducted to get the knowledge from various people since many household homes have different remedies that can cure the same disease like common cold, stomach ache, wounds, etc.</a:t>
            </a:r>
          </a:p>
          <a:p>
            <a:pPr algn="just"/>
            <a:endParaRPr lang="en-IN" sz="2100" dirty="0">
              <a:latin typeface="Candara" panose="020E0502030303020204" pitchFamily="34" charset="0"/>
            </a:endParaRPr>
          </a:p>
        </p:txBody>
      </p:sp>
    </p:spTree>
    <p:extLst>
      <p:ext uri="{BB962C8B-B14F-4D97-AF65-F5344CB8AC3E}">
        <p14:creationId xmlns:p14="http://schemas.microsoft.com/office/powerpoint/2010/main" val="13987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447040" y="477520"/>
            <a:ext cx="11104880" cy="707886"/>
          </a:xfrm>
          <a:prstGeom prst="rect">
            <a:avLst/>
          </a:prstGeom>
          <a:noFill/>
        </p:spPr>
        <p:txBody>
          <a:bodyPr wrap="square" rtlCol="0">
            <a:spAutoFit/>
          </a:bodyPr>
          <a:lstStyle/>
          <a:p>
            <a:r>
              <a:rPr lang="en-US" sz="4000" dirty="0">
                <a:latin typeface="Eras Bold ITC" panose="020B0907030504020204" pitchFamily="34" charset="0"/>
              </a:rPr>
              <a:t>References</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411480" y="1430506"/>
            <a:ext cx="11176000" cy="4939814"/>
          </a:xfrm>
          <a:prstGeom prst="rect">
            <a:avLst/>
          </a:prstGeom>
          <a:noFill/>
        </p:spPr>
        <p:txBody>
          <a:bodyPr wrap="square" rtlCol="0">
            <a:spAutoFit/>
          </a:bodyPr>
          <a:lstStyle/>
          <a:p>
            <a:pPr marL="457200" indent="-457200" algn="just">
              <a:buFont typeface="+mj-lt"/>
              <a:buAutoNum type="arabicPeriod"/>
            </a:pPr>
            <a:r>
              <a:rPr lang="en-IN" sz="2100" dirty="0">
                <a:latin typeface="Candara" panose="020E0502030303020204" pitchFamily="34" charset="0"/>
              </a:rPr>
              <a:t>JETIR, Chatbot using Natural Language Processing (NLP) Techniques, Sunny Kaushik, Rahul, 2023 (Department of Computer Science &amp; Engineering, Ganga Institute of Technology &amp; Management, Kablan).</a:t>
            </a:r>
          </a:p>
          <a:p>
            <a:pPr marL="457200" indent="-457200" algn="just">
              <a:buFont typeface="+mj-lt"/>
              <a:buAutoNum type="arabicPeriod"/>
            </a:pPr>
            <a:endParaRPr lang="en-IN" sz="2100" dirty="0">
              <a:latin typeface="Candara" panose="020E0502030303020204" pitchFamily="34" charset="0"/>
            </a:endParaRPr>
          </a:p>
          <a:p>
            <a:pPr marL="457200" indent="-457200" algn="just">
              <a:buFont typeface="+mj-lt"/>
              <a:buAutoNum type="arabicPeriod"/>
            </a:pPr>
            <a:r>
              <a:rPr lang="en-IN" sz="2100" dirty="0">
                <a:latin typeface="Candara" panose="020E0502030303020204" pitchFamily="34" charset="0"/>
              </a:rPr>
              <a:t>JETIR, Dr Bot - Ayurvedic, Allopathic, and Home-made solutions to all your diseases </a:t>
            </a:r>
            <a:r>
              <a:rPr lang="en-IN" sz="2100" dirty="0" err="1">
                <a:latin typeface="Candara" panose="020E0502030303020204" pitchFamily="34" charset="0"/>
              </a:rPr>
              <a:t>Aash</a:t>
            </a:r>
            <a:r>
              <a:rPr lang="en-IN" sz="2100" dirty="0">
                <a:latin typeface="Candara" panose="020E0502030303020204" pitchFamily="34" charset="0"/>
              </a:rPr>
              <a:t> Jain, </a:t>
            </a:r>
            <a:r>
              <a:rPr lang="en-IN" sz="2100" dirty="0" err="1">
                <a:latin typeface="Candara" panose="020E0502030303020204" pitchFamily="34" charset="0"/>
              </a:rPr>
              <a:t>Jinal</a:t>
            </a:r>
            <a:r>
              <a:rPr lang="en-IN" sz="2100" dirty="0">
                <a:latin typeface="Candara" panose="020E0502030303020204" pitchFamily="34" charset="0"/>
              </a:rPr>
              <a:t> </a:t>
            </a:r>
            <a:r>
              <a:rPr lang="en-IN" sz="2100" dirty="0" err="1">
                <a:latin typeface="Candara" panose="020E0502030303020204" pitchFamily="34" charset="0"/>
              </a:rPr>
              <a:t>Padhiar</a:t>
            </a:r>
            <a:r>
              <a:rPr lang="en-IN" sz="2100" dirty="0">
                <a:latin typeface="Candara" panose="020E0502030303020204" pitchFamily="34" charset="0"/>
              </a:rPr>
              <a:t>, Jigar </a:t>
            </a:r>
            <a:r>
              <a:rPr lang="en-IN" sz="2100" dirty="0" err="1">
                <a:latin typeface="Candara" panose="020E0502030303020204" pitchFamily="34" charset="0"/>
              </a:rPr>
              <a:t>Kadiya</a:t>
            </a:r>
            <a:r>
              <a:rPr lang="en-IN" sz="2100" dirty="0">
                <a:latin typeface="Candara" panose="020E0502030303020204" pitchFamily="34" charset="0"/>
              </a:rPr>
              <a:t> and Dr Yogita Mane, 2022.</a:t>
            </a:r>
          </a:p>
          <a:p>
            <a:pPr marL="457200" indent="-457200" algn="just">
              <a:buFont typeface="+mj-lt"/>
              <a:buAutoNum type="arabicPeriod"/>
            </a:pPr>
            <a:endParaRPr lang="en-IN" sz="2100" dirty="0">
              <a:latin typeface="Candara" panose="020E0502030303020204" pitchFamily="34" charset="0"/>
            </a:endParaRPr>
          </a:p>
          <a:p>
            <a:pPr marL="457200" indent="-457200" algn="just">
              <a:buFont typeface="+mj-lt"/>
              <a:buAutoNum type="arabicPeriod"/>
            </a:pPr>
            <a:r>
              <a:rPr lang="en-US" sz="2100" dirty="0">
                <a:latin typeface="Candara" panose="020E0502030303020204" pitchFamily="34" charset="0"/>
              </a:rPr>
              <a:t>(IJACSA) International Journal of Advanced Computer Science and Applications, </a:t>
            </a:r>
            <a:r>
              <a:rPr lang="en-IN" sz="2100" dirty="0">
                <a:latin typeface="Candara" panose="020E0502030303020204" pitchFamily="34" charset="0"/>
              </a:rPr>
              <a:t>Generating and </a:t>
            </a:r>
            <a:r>
              <a:rPr lang="en-IN" sz="2100" dirty="0" err="1">
                <a:latin typeface="Candara" panose="020E0502030303020204" pitchFamily="34" charset="0"/>
              </a:rPr>
              <a:t>Analyzing</a:t>
            </a:r>
            <a:r>
              <a:rPr lang="en-IN" sz="2100" dirty="0">
                <a:latin typeface="Candara" panose="020E0502030303020204" pitchFamily="34" charset="0"/>
              </a:rPr>
              <a:t> Chatbot Responses using Natural Language Processing, </a:t>
            </a:r>
            <a:r>
              <a:rPr lang="en-IN" sz="2100" dirty="0" err="1">
                <a:latin typeface="Candara" panose="020E0502030303020204" pitchFamily="34" charset="0"/>
              </a:rPr>
              <a:t>Moneerh</a:t>
            </a:r>
            <a:r>
              <a:rPr lang="en-IN" sz="2100" dirty="0">
                <a:latin typeface="Candara" panose="020E0502030303020204" pitchFamily="34" charset="0"/>
              </a:rPr>
              <a:t>,  </a:t>
            </a:r>
            <a:r>
              <a:rPr lang="en-IN" sz="2100" dirty="0" err="1">
                <a:latin typeface="Candara" panose="020E0502030303020204" pitchFamily="34" charset="0"/>
              </a:rPr>
              <a:t>Hadil</a:t>
            </a:r>
            <a:r>
              <a:rPr lang="en-IN" sz="2100" dirty="0">
                <a:latin typeface="Candara" panose="020E0502030303020204" pitchFamily="34" charset="0"/>
              </a:rPr>
              <a:t> </a:t>
            </a:r>
            <a:r>
              <a:rPr lang="en-IN" sz="2100" dirty="0" err="1">
                <a:latin typeface="Candara" panose="020E0502030303020204" pitchFamily="34" charset="0"/>
              </a:rPr>
              <a:t>Shaiba</a:t>
            </a:r>
            <a:r>
              <a:rPr lang="en-IN" sz="2100" dirty="0">
                <a:latin typeface="Candara" panose="020E0502030303020204" pitchFamily="34" charset="0"/>
              </a:rPr>
              <a:t>, Marija </a:t>
            </a:r>
            <a:r>
              <a:rPr lang="en-IN" sz="2100" dirty="0" err="1">
                <a:latin typeface="Candara" panose="020E0502030303020204" pitchFamily="34" charset="0"/>
              </a:rPr>
              <a:t>Bezbradica</a:t>
            </a:r>
            <a:r>
              <a:rPr lang="en-IN" sz="2100" dirty="0">
                <a:latin typeface="Candara" panose="020E0502030303020204" pitchFamily="34" charset="0"/>
              </a:rPr>
              <a:t>, 2019.</a:t>
            </a:r>
          </a:p>
          <a:p>
            <a:pPr marL="457200" indent="-457200" algn="just">
              <a:buFont typeface="+mj-lt"/>
              <a:buAutoNum type="arabicPeriod"/>
            </a:pPr>
            <a:endParaRPr lang="en-IN" sz="2100" dirty="0">
              <a:latin typeface="Candara" panose="020E0502030303020204" pitchFamily="34" charset="0"/>
            </a:endParaRPr>
          </a:p>
          <a:p>
            <a:pPr marL="457200" indent="-457200" algn="just">
              <a:buFont typeface="+mj-lt"/>
              <a:buAutoNum type="arabicPeriod"/>
            </a:pPr>
            <a:r>
              <a:rPr lang="en-IN" sz="2100" dirty="0">
                <a:latin typeface="Candara" panose="020E0502030303020204" pitchFamily="34" charset="0"/>
              </a:rPr>
              <a:t>https://www.analyticsvidhya.com/blog/2021/10/complete-guide-to-build-your-ai-chatbot-with-nlp-in-python/</a:t>
            </a:r>
          </a:p>
          <a:p>
            <a:pPr marL="457200" indent="-457200" algn="just">
              <a:buFont typeface="+mj-lt"/>
              <a:buAutoNum type="arabicPeriod"/>
            </a:pPr>
            <a:endParaRPr lang="en-IN" sz="2100" dirty="0">
              <a:latin typeface="Candara" panose="020E0502030303020204" pitchFamily="34" charset="0"/>
            </a:endParaRPr>
          </a:p>
          <a:p>
            <a:pPr marL="457200" indent="-457200" algn="just">
              <a:buFont typeface="+mj-lt"/>
              <a:buAutoNum type="arabicPeriod"/>
            </a:pPr>
            <a:r>
              <a:rPr lang="en-IN" sz="2100" dirty="0">
                <a:latin typeface="Candara" panose="020E0502030303020204" pitchFamily="34" charset="0"/>
              </a:rPr>
              <a:t>https://github.com/parulnith/Building-a-Simple-Chatbot-in-Python-using-NLTK</a:t>
            </a:r>
          </a:p>
        </p:txBody>
      </p:sp>
    </p:spTree>
    <p:extLst>
      <p:ext uri="{BB962C8B-B14F-4D97-AF65-F5344CB8AC3E}">
        <p14:creationId xmlns:p14="http://schemas.microsoft.com/office/powerpoint/2010/main" val="4727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508000" y="375920"/>
            <a:ext cx="7345680" cy="707886"/>
          </a:xfrm>
          <a:prstGeom prst="rect">
            <a:avLst/>
          </a:prstGeom>
          <a:noFill/>
        </p:spPr>
        <p:txBody>
          <a:bodyPr wrap="square" rtlCol="0">
            <a:spAutoFit/>
          </a:bodyPr>
          <a:lstStyle/>
          <a:p>
            <a:r>
              <a:rPr lang="en-US" sz="4000" dirty="0">
                <a:latin typeface="Eras Bold ITC" panose="020B0907030504020204" pitchFamily="34" charset="0"/>
              </a:rPr>
              <a:t>Project Description</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426720" y="1348800"/>
            <a:ext cx="11155680" cy="5509200"/>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dirty="0">
                <a:latin typeface="Candara" panose="020E0502030303020204" pitchFamily="34" charset="0"/>
              </a:rPr>
              <a:t>Our project aims to provide users with a convenient platform to ask questions, seek remedies, and gain understanding about various diseases and health conditions.</a:t>
            </a:r>
          </a:p>
          <a:p>
            <a:pPr marL="285750" indent="-285750" algn="just">
              <a:buFont typeface="Wingdings" panose="05000000000000000000" pitchFamily="2" charset="2"/>
              <a:buChar char="Ø"/>
            </a:pPr>
            <a:endParaRPr lang="en-US" sz="2200" dirty="0">
              <a:latin typeface="Candara" panose="020E0502030303020204" pitchFamily="34" charset="0"/>
            </a:endParaRPr>
          </a:p>
          <a:p>
            <a:pPr marL="285750" indent="-285750" algn="just">
              <a:buFont typeface="Wingdings" panose="05000000000000000000" pitchFamily="2" charset="2"/>
              <a:buChar char="Ø"/>
            </a:pPr>
            <a:r>
              <a:rPr lang="en-US" sz="2200" dirty="0">
                <a:latin typeface="Candara" panose="020E0502030303020204" pitchFamily="34" charset="0"/>
              </a:rPr>
              <a:t>Leveraging web scraping techniques, the chatbot gathers relevant data from credible sources, enabling it to offer accurate and informative responses. </a:t>
            </a:r>
          </a:p>
          <a:p>
            <a:pPr marL="285750" indent="-285750" algn="just">
              <a:buFont typeface="Wingdings" panose="05000000000000000000" pitchFamily="2" charset="2"/>
              <a:buChar char="Ø"/>
            </a:pPr>
            <a:endParaRPr lang="en-US" sz="2200" dirty="0">
              <a:latin typeface="Candara" panose="020E0502030303020204" pitchFamily="34" charset="0"/>
            </a:endParaRPr>
          </a:p>
          <a:p>
            <a:pPr marL="285750" indent="-285750" algn="just">
              <a:buFont typeface="Wingdings" panose="05000000000000000000" pitchFamily="2" charset="2"/>
              <a:buChar char="Ø"/>
            </a:pPr>
            <a:r>
              <a:rPr lang="en-US" sz="2200" dirty="0">
                <a:latin typeface="Candara" panose="020E0502030303020204" pitchFamily="34" charset="0"/>
              </a:rPr>
              <a:t>For now, we have segregated the scraped data into 3 buckets: information relating to hypertension, cardiovascular health and diabetes. </a:t>
            </a:r>
          </a:p>
          <a:p>
            <a:pPr marL="285750" indent="-285750" algn="just">
              <a:buFont typeface="Wingdings" panose="05000000000000000000" pitchFamily="2" charset="2"/>
              <a:buChar char="Ø"/>
            </a:pPr>
            <a:endParaRPr lang="en-US" sz="2200" dirty="0">
              <a:latin typeface="Candara" panose="020E0502030303020204" pitchFamily="34" charset="0"/>
            </a:endParaRPr>
          </a:p>
          <a:p>
            <a:pPr marL="285750" indent="-285750" algn="just">
              <a:buFont typeface="Wingdings" panose="05000000000000000000" pitchFamily="2" charset="2"/>
              <a:buChar char="Ø"/>
            </a:pPr>
            <a:r>
              <a:rPr lang="en-US" sz="2200" dirty="0">
                <a:latin typeface="Candara" panose="020E0502030303020204" pitchFamily="34" charset="0"/>
              </a:rPr>
              <a:t>Users can interact with the chatbot through natural language queries, receiving personalized answers and remedies tailored to their health concerns.</a:t>
            </a:r>
          </a:p>
          <a:p>
            <a:pPr marL="285750" indent="-285750" algn="just">
              <a:buFont typeface="Wingdings" panose="05000000000000000000" pitchFamily="2" charset="2"/>
              <a:buChar char="Ø"/>
            </a:pPr>
            <a:endParaRPr lang="en-US" sz="2200" dirty="0">
              <a:latin typeface="Candara" panose="020E0502030303020204" pitchFamily="34" charset="0"/>
            </a:endParaRPr>
          </a:p>
          <a:p>
            <a:pPr marL="285750" indent="-285750" algn="just">
              <a:buFont typeface="Wingdings" panose="05000000000000000000" pitchFamily="2" charset="2"/>
              <a:buChar char="Ø"/>
            </a:pPr>
            <a:r>
              <a:rPr lang="en-US" sz="2200" dirty="0">
                <a:latin typeface="Candara" panose="020E0502030303020204" pitchFamily="34" charset="0"/>
              </a:rPr>
              <a:t>Given a user input, the model is designed to first identify which bucket the query belongs to and then accordingly generates the response using the information sourced from that bucket as per the question posed by the user.</a:t>
            </a:r>
            <a:endParaRPr lang="en-IN" sz="2200" dirty="0">
              <a:latin typeface="Candara" panose="020E0502030303020204" pitchFamily="34" charset="0"/>
            </a:endParaRPr>
          </a:p>
          <a:p>
            <a:pPr algn="just"/>
            <a:endParaRPr lang="en-IN" sz="2200" dirty="0">
              <a:latin typeface="Candara" panose="020E0502030303020204" pitchFamily="34" charset="0"/>
            </a:endParaRPr>
          </a:p>
        </p:txBody>
      </p:sp>
    </p:spTree>
    <p:extLst>
      <p:ext uri="{BB962C8B-B14F-4D97-AF65-F5344CB8AC3E}">
        <p14:creationId xmlns:p14="http://schemas.microsoft.com/office/powerpoint/2010/main" val="28386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314960" y="446068"/>
            <a:ext cx="7345680" cy="707886"/>
          </a:xfrm>
          <a:prstGeom prst="rect">
            <a:avLst/>
          </a:prstGeom>
          <a:noFill/>
        </p:spPr>
        <p:txBody>
          <a:bodyPr wrap="square" rtlCol="0">
            <a:spAutoFit/>
          </a:bodyPr>
          <a:lstStyle/>
          <a:p>
            <a:r>
              <a:rPr lang="en-US" sz="4000" dirty="0">
                <a:latin typeface="Eras Bold ITC" panose="020B0907030504020204" pitchFamily="34" charset="0"/>
              </a:rPr>
              <a:t>NLP Pipeline</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314960" y="1466552"/>
            <a:ext cx="7741920" cy="4939814"/>
          </a:xfrm>
          <a:prstGeom prst="rect">
            <a:avLst/>
          </a:prstGeom>
          <a:noFill/>
        </p:spPr>
        <p:txBody>
          <a:bodyPr wrap="square" rtlCol="0">
            <a:spAutoFit/>
          </a:bodyPr>
          <a:lstStyle/>
          <a:p>
            <a:pPr marL="457200" indent="-457200" algn="just">
              <a:buFont typeface="+mj-lt"/>
              <a:buAutoNum type="arabicPeriod"/>
            </a:pPr>
            <a:r>
              <a:rPr lang="en-US" sz="2100" b="1" dirty="0">
                <a:latin typeface="Candara" panose="020E0502030303020204" pitchFamily="34" charset="0"/>
              </a:rPr>
              <a:t>Data Collection : </a:t>
            </a:r>
            <a:r>
              <a:rPr lang="en-US" sz="2100" dirty="0">
                <a:latin typeface="Candara" panose="020E0502030303020204" pitchFamily="34" charset="0"/>
              </a:rPr>
              <a:t>Web scraping techniques to collect data (diseases, symptoms, treatments, remedies, and preventive measures) from relevant healthcare websites and forums using </a:t>
            </a:r>
            <a:r>
              <a:rPr lang="en-US" sz="2100" i="1" dirty="0" err="1">
                <a:solidFill>
                  <a:schemeClr val="accent5">
                    <a:lumMod val="60000"/>
                    <a:lumOff val="40000"/>
                  </a:schemeClr>
                </a:solidFill>
                <a:latin typeface="Candara" panose="020E0502030303020204" pitchFamily="34" charset="0"/>
              </a:rPr>
              <a:t>BeautifulSoup</a:t>
            </a:r>
            <a:r>
              <a:rPr lang="en-US" sz="2100" dirty="0">
                <a:solidFill>
                  <a:schemeClr val="accent5">
                    <a:lumMod val="60000"/>
                    <a:lumOff val="40000"/>
                  </a:schemeClr>
                </a:solidFill>
                <a:latin typeface="Candara" panose="020E0502030303020204" pitchFamily="34" charset="0"/>
              </a:rPr>
              <a:t> </a:t>
            </a:r>
            <a:r>
              <a:rPr lang="en-US" sz="2100" dirty="0">
                <a:latin typeface="Candara" panose="020E0502030303020204" pitchFamily="34" charset="0"/>
              </a:rPr>
              <a:t>(</a:t>
            </a:r>
            <a:r>
              <a:rPr lang="en-US" sz="2100" dirty="0" err="1">
                <a:latin typeface="Candara" panose="020E0502030303020204" pitchFamily="34" charset="0"/>
              </a:rPr>
              <a:t>eg.</a:t>
            </a:r>
            <a:r>
              <a:rPr lang="en-US" sz="2100" dirty="0">
                <a:latin typeface="Candara" panose="020E0502030303020204" pitchFamily="34" charset="0"/>
              </a:rPr>
              <a:t> https://my.clevelandclinic.org/health)</a:t>
            </a:r>
          </a:p>
          <a:p>
            <a:pPr marL="457200" indent="-457200" algn="just">
              <a:buFont typeface="+mj-lt"/>
              <a:buAutoNum type="arabicPeriod"/>
            </a:pPr>
            <a:endParaRPr lang="en-US" sz="2100" dirty="0">
              <a:latin typeface="Candara" panose="020E0502030303020204" pitchFamily="34" charset="0"/>
            </a:endParaRPr>
          </a:p>
          <a:p>
            <a:pPr marL="457200" indent="-457200" algn="just">
              <a:buFont typeface="+mj-lt"/>
              <a:buAutoNum type="arabicPeriod"/>
            </a:pPr>
            <a:r>
              <a:rPr lang="en-US" sz="2100" b="1" dirty="0">
                <a:latin typeface="Candara" panose="020E0502030303020204" pitchFamily="34" charset="0"/>
              </a:rPr>
              <a:t>Data Preprocessing : </a:t>
            </a:r>
            <a:r>
              <a:rPr lang="en-US" sz="2100" dirty="0">
                <a:latin typeface="Candara" panose="020E0502030303020204" pitchFamily="34" charset="0"/>
              </a:rPr>
              <a:t>Scraped data is preprocessed like text cleaning (lowercase conversion, punctuation marks removal, removing non-ASCII characters,  </a:t>
            </a:r>
            <a:r>
              <a:rPr lang="en-US" sz="2100" i="1" dirty="0">
                <a:solidFill>
                  <a:schemeClr val="accent5">
                    <a:lumMod val="60000"/>
                    <a:lumOff val="40000"/>
                  </a:schemeClr>
                </a:solidFill>
                <a:latin typeface="Candara" panose="020E0502030303020204" pitchFamily="34" charset="0"/>
              </a:rPr>
              <a:t>tokenization</a:t>
            </a:r>
            <a:r>
              <a:rPr lang="en-US" sz="2100" dirty="0">
                <a:latin typeface="Candara" panose="020E0502030303020204" pitchFamily="34" charset="0"/>
              </a:rPr>
              <a:t>) and organized into a structured format suitable for analysis.</a:t>
            </a:r>
          </a:p>
          <a:p>
            <a:pPr marL="457200" indent="-457200" algn="just">
              <a:buFont typeface="+mj-lt"/>
              <a:buAutoNum type="arabicPeriod"/>
            </a:pPr>
            <a:endParaRPr lang="en-US" sz="2100" dirty="0">
              <a:latin typeface="Candara" panose="020E0502030303020204" pitchFamily="34" charset="0"/>
            </a:endParaRPr>
          </a:p>
          <a:p>
            <a:pPr marL="457200" indent="-457200" algn="just">
              <a:buFont typeface="+mj-lt"/>
              <a:buAutoNum type="arabicPeriod"/>
            </a:pPr>
            <a:r>
              <a:rPr lang="en-US" sz="2100" b="1" dirty="0">
                <a:latin typeface="Candara" panose="020E0502030303020204" pitchFamily="34" charset="0"/>
              </a:rPr>
              <a:t>Word Embeddings : </a:t>
            </a:r>
            <a:r>
              <a:rPr lang="en-US" sz="2100" i="1" dirty="0">
                <a:solidFill>
                  <a:schemeClr val="accent5">
                    <a:lumMod val="60000"/>
                    <a:lumOff val="40000"/>
                  </a:schemeClr>
                </a:solidFill>
                <a:latin typeface="Candara" panose="020E0502030303020204" pitchFamily="34" charset="0"/>
              </a:rPr>
              <a:t>Word2Vec</a:t>
            </a:r>
            <a:r>
              <a:rPr lang="en-US" sz="2100" dirty="0">
                <a:latin typeface="Candara" panose="020E0502030303020204" pitchFamily="34" charset="0"/>
              </a:rPr>
              <a:t> embedding representations are used in the ‘Embedding’ layer of the model. Transfer learning with these pretrained embeddings have improved the model performance with limited available training data.</a:t>
            </a:r>
          </a:p>
          <a:p>
            <a:pPr marL="457200" indent="-457200" algn="just">
              <a:buFont typeface="+mj-lt"/>
              <a:buAutoNum type="arabicPeriod"/>
            </a:pPr>
            <a:endParaRPr lang="en-US" sz="2100" dirty="0">
              <a:latin typeface="Candara" panose="020E0502030303020204" pitchFamily="34" charset="0"/>
            </a:endParaRPr>
          </a:p>
        </p:txBody>
      </p:sp>
      <p:pic>
        <p:nvPicPr>
          <p:cNvPr id="3074" name="Picture 2" descr="How Home Services Businesses Can Use Chatbots">
            <a:extLst>
              <a:ext uri="{FF2B5EF4-FFF2-40B4-BE49-F238E27FC236}">
                <a16:creationId xmlns:a16="http://schemas.microsoft.com/office/drawing/2014/main" id="{C61B43CE-8159-D04F-A798-054BCB5D1B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49"/>
          <a:stretch/>
        </p:blipFill>
        <p:spPr bwMode="auto">
          <a:xfrm>
            <a:off x="8253076" y="1268343"/>
            <a:ext cx="3583324" cy="3200400"/>
          </a:xfrm>
          <a:prstGeom prst="rect">
            <a:avLst/>
          </a:prstGeom>
          <a:ln>
            <a:noFill/>
          </a:ln>
          <a:effectLst>
            <a:outerShdw blurRad="190500" algn="tl" rotWithShape="0">
              <a:srgbClr val="000000">
                <a:alpha val="70000"/>
              </a:srgbClr>
            </a:outerShdw>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39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325120" y="256917"/>
            <a:ext cx="7345680" cy="707886"/>
          </a:xfrm>
          <a:prstGeom prst="rect">
            <a:avLst/>
          </a:prstGeom>
          <a:noFill/>
        </p:spPr>
        <p:txBody>
          <a:bodyPr wrap="square" rtlCol="0">
            <a:spAutoFit/>
          </a:bodyPr>
          <a:lstStyle/>
          <a:p>
            <a:r>
              <a:rPr lang="en-US" sz="4000" dirty="0">
                <a:latin typeface="Eras Bold ITC" panose="020B0907030504020204" pitchFamily="34" charset="0"/>
              </a:rPr>
              <a:t>NLP Pipeline </a:t>
            </a:r>
            <a:r>
              <a:rPr lang="en-US" sz="3200" dirty="0">
                <a:latin typeface="Eras Bold ITC" panose="020B0907030504020204" pitchFamily="34" charset="0"/>
              </a:rPr>
              <a:t>(contd.)</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325120" y="959093"/>
            <a:ext cx="7569200" cy="6232475"/>
          </a:xfrm>
          <a:prstGeom prst="rect">
            <a:avLst/>
          </a:prstGeom>
          <a:noFill/>
        </p:spPr>
        <p:txBody>
          <a:bodyPr wrap="square" rtlCol="0">
            <a:spAutoFit/>
          </a:bodyPr>
          <a:lstStyle/>
          <a:p>
            <a:pPr marL="457200" indent="-457200" algn="just">
              <a:buFont typeface="+mj-lt"/>
              <a:buAutoNum type="arabicPeriod" startAt="4"/>
            </a:pPr>
            <a:endParaRPr lang="en-US" sz="2100" dirty="0">
              <a:latin typeface="Candara" panose="020E0502030303020204" pitchFamily="34" charset="0"/>
            </a:endParaRPr>
          </a:p>
          <a:p>
            <a:pPr marL="457200" indent="-457200" algn="just">
              <a:buFont typeface="+mj-lt"/>
              <a:buAutoNum type="arabicPeriod" startAt="4"/>
            </a:pPr>
            <a:r>
              <a:rPr lang="en-US" sz="2100" b="1" dirty="0">
                <a:latin typeface="Candara" panose="020E0502030303020204" pitchFamily="34" charset="0"/>
              </a:rPr>
              <a:t>Model Training : </a:t>
            </a:r>
            <a:r>
              <a:rPr lang="en-US" sz="2100" dirty="0">
                <a:latin typeface="Candara" panose="020E0502030303020204" pitchFamily="34" charset="0"/>
              </a:rPr>
              <a:t>ML models like intent classifiers and </a:t>
            </a:r>
            <a:r>
              <a:rPr lang="en-US" sz="2100" i="1" dirty="0">
                <a:solidFill>
                  <a:schemeClr val="accent5">
                    <a:lumMod val="60000"/>
                    <a:lumOff val="40000"/>
                  </a:schemeClr>
                </a:solidFill>
                <a:latin typeface="Candara" panose="020E0502030303020204" pitchFamily="34" charset="0"/>
              </a:rPr>
              <a:t>LSTM</a:t>
            </a:r>
            <a:r>
              <a:rPr lang="en-US" sz="2100" dirty="0">
                <a:latin typeface="Candara" panose="020E0502030303020204" pitchFamily="34" charset="0"/>
              </a:rPr>
              <a:t> response generators, are trained using the </a:t>
            </a:r>
            <a:r>
              <a:rPr lang="en-US" sz="2100" i="1" dirty="0">
                <a:solidFill>
                  <a:schemeClr val="accent5">
                    <a:lumMod val="60000"/>
                    <a:lumOff val="40000"/>
                  </a:schemeClr>
                </a:solidFill>
                <a:latin typeface="Candara" panose="020E0502030303020204" pitchFamily="34" charset="0"/>
              </a:rPr>
              <a:t>n-grams</a:t>
            </a:r>
            <a:r>
              <a:rPr lang="en-US" sz="2100" i="1" dirty="0">
                <a:latin typeface="Candara" panose="020E0502030303020204" pitchFamily="34" charset="0"/>
              </a:rPr>
              <a:t> </a:t>
            </a:r>
            <a:r>
              <a:rPr lang="en-US" sz="2100" dirty="0">
                <a:latin typeface="Candara" panose="020E0502030303020204" pitchFamily="34" charset="0"/>
              </a:rPr>
              <a:t>of the preprocessed data. Models are fine-tuned to recognize user intents accurately and generate informative responses.</a:t>
            </a:r>
          </a:p>
          <a:p>
            <a:pPr marL="457200" indent="-457200" algn="just">
              <a:buFont typeface="+mj-lt"/>
              <a:buAutoNum type="arabicPeriod" startAt="4"/>
            </a:pPr>
            <a:endParaRPr lang="en-US" sz="2100" b="1" dirty="0">
              <a:latin typeface="Candara" panose="020E0502030303020204" pitchFamily="34" charset="0"/>
            </a:endParaRPr>
          </a:p>
          <a:p>
            <a:pPr marL="457200" indent="-457200" algn="just">
              <a:buFont typeface="+mj-lt"/>
              <a:buAutoNum type="arabicPeriod" startAt="4"/>
            </a:pPr>
            <a:r>
              <a:rPr lang="en-US" sz="2100" b="1" dirty="0">
                <a:latin typeface="Candara" panose="020E0502030303020204" pitchFamily="34" charset="0"/>
              </a:rPr>
              <a:t>Internal Working : </a:t>
            </a:r>
            <a:r>
              <a:rPr lang="en-US" sz="2100" dirty="0">
                <a:latin typeface="Candara" panose="020E0502030303020204" pitchFamily="34" charset="0"/>
              </a:rPr>
              <a:t>all sequences are </a:t>
            </a:r>
            <a:r>
              <a:rPr lang="en-US" sz="2100" i="1" dirty="0">
                <a:solidFill>
                  <a:schemeClr val="accent5">
                    <a:lumMod val="60000"/>
                    <a:lumOff val="40000"/>
                  </a:schemeClr>
                </a:solidFill>
                <a:latin typeface="Candara" panose="020E0502030303020204" pitchFamily="34" charset="0"/>
              </a:rPr>
              <a:t>padded</a:t>
            </a:r>
            <a:r>
              <a:rPr lang="en-US" sz="2100" dirty="0">
                <a:latin typeface="Candara" panose="020E0502030303020204" pitchFamily="34" charset="0"/>
              </a:rPr>
              <a:t> to ensure uniformity and the model is trained in each of the buckets separately for 100 epochs with </a:t>
            </a:r>
            <a:r>
              <a:rPr lang="en-US" sz="2100" i="1" dirty="0">
                <a:solidFill>
                  <a:schemeClr val="accent5">
                    <a:lumMod val="60000"/>
                    <a:lumOff val="40000"/>
                  </a:schemeClr>
                </a:solidFill>
                <a:latin typeface="Candara" panose="020E0502030303020204" pitchFamily="34" charset="0"/>
              </a:rPr>
              <a:t>‘Adam’ </a:t>
            </a:r>
            <a:r>
              <a:rPr lang="en-US" sz="2100" dirty="0">
                <a:latin typeface="Candara" panose="020E0502030303020204" pitchFamily="34" charset="0"/>
              </a:rPr>
              <a:t>optimizer, </a:t>
            </a:r>
            <a:r>
              <a:rPr lang="en-US" sz="2100" i="1" dirty="0">
                <a:solidFill>
                  <a:schemeClr val="accent5">
                    <a:lumMod val="60000"/>
                    <a:lumOff val="40000"/>
                  </a:schemeClr>
                </a:solidFill>
                <a:latin typeface="Candara" panose="020E0502030303020204" pitchFamily="34" charset="0"/>
              </a:rPr>
              <a:t>‘</a:t>
            </a:r>
            <a:r>
              <a:rPr lang="en-US" sz="2100" i="1" dirty="0" err="1">
                <a:solidFill>
                  <a:schemeClr val="accent5">
                    <a:lumMod val="60000"/>
                    <a:lumOff val="40000"/>
                  </a:schemeClr>
                </a:solidFill>
                <a:latin typeface="Candara" panose="020E0502030303020204" pitchFamily="34" charset="0"/>
              </a:rPr>
              <a:t>softmax</a:t>
            </a:r>
            <a:r>
              <a:rPr lang="en-US" sz="2100" i="1" dirty="0">
                <a:solidFill>
                  <a:schemeClr val="accent5">
                    <a:lumMod val="60000"/>
                    <a:lumOff val="40000"/>
                  </a:schemeClr>
                </a:solidFill>
                <a:latin typeface="Candara" panose="020E0502030303020204" pitchFamily="34" charset="0"/>
              </a:rPr>
              <a:t>’ </a:t>
            </a:r>
            <a:r>
              <a:rPr lang="en-US" sz="2100" dirty="0">
                <a:latin typeface="Candara" panose="020E0502030303020204" pitchFamily="34" charset="0"/>
              </a:rPr>
              <a:t>activation and </a:t>
            </a:r>
            <a:r>
              <a:rPr lang="en-US" sz="2100" i="1" dirty="0">
                <a:solidFill>
                  <a:schemeClr val="accent5">
                    <a:lumMod val="60000"/>
                    <a:lumOff val="40000"/>
                  </a:schemeClr>
                </a:solidFill>
                <a:latin typeface="Candara" panose="020E0502030303020204" pitchFamily="34" charset="0"/>
              </a:rPr>
              <a:t>‘categorical cross-entropy’ </a:t>
            </a:r>
            <a:r>
              <a:rPr lang="en-US" sz="2100" dirty="0">
                <a:latin typeface="Candara" panose="020E0502030303020204" pitchFamily="34" charset="0"/>
              </a:rPr>
              <a:t>loss function.</a:t>
            </a:r>
          </a:p>
          <a:p>
            <a:pPr marL="457200" indent="-457200" algn="just">
              <a:buFont typeface="+mj-lt"/>
              <a:buAutoNum type="arabicPeriod" startAt="4"/>
            </a:pPr>
            <a:endParaRPr lang="en-US" sz="2100" dirty="0">
              <a:latin typeface="Candara" panose="020E0502030303020204" pitchFamily="34" charset="0"/>
            </a:endParaRPr>
          </a:p>
          <a:p>
            <a:pPr marL="457200" indent="-457200" algn="just">
              <a:buFont typeface="+mj-lt"/>
              <a:buAutoNum type="arabicPeriod" startAt="4"/>
            </a:pPr>
            <a:r>
              <a:rPr lang="en-US" sz="2100" b="1" dirty="0">
                <a:latin typeface="Candara" panose="020E0502030303020204" pitchFamily="34" charset="0"/>
              </a:rPr>
              <a:t>Chatbot Interface : </a:t>
            </a:r>
            <a:r>
              <a:rPr lang="en-US" sz="2100" dirty="0">
                <a:latin typeface="Candara" panose="020E0502030303020204" pitchFamily="34" charset="0"/>
              </a:rPr>
              <a:t>Helper functions are defined to ensure smooth transition between the normal chatbot conversational flow and processing the user input before passing it onto the model. The interface is developed, incorporating NLP capabilities for user interaction, intent recognition, and response generation.</a:t>
            </a:r>
          </a:p>
          <a:p>
            <a:pPr algn="just"/>
            <a:endParaRPr lang="en-US" sz="2100" dirty="0">
              <a:latin typeface="Candara" panose="020E0502030303020204" pitchFamily="34" charset="0"/>
            </a:endParaRPr>
          </a:p>
          <a:p>
            <a:pPr marL="457200" indent="-457200" algn="just">
              <a:buFont typeface="+mj-lt"/>
              <a:buAutoNum type="arabicPeriod" startAt="4"/>
            </a:pPr>
            <a:endParaRPr lang="en-US" sz="2100" dirty="0">
              <a:latin typeface="Candara" panose="020E0502030303020204" pitchFamily="34" charset="0"/>
            </a:endParaRPr>
          </a:p>
        </p:txBody>
      </p:sp>
      <p:pic>
        <p:nvPicPr>
          <p:cNvPr id="2050" name="Picture 2" descr="How Do Chatbots Work? Architecture &amp; Functions">
            <a:extLst>
              <a:ext uri="{FF2B5EF4-FFF2-40B4-BE49-F238E27FC236}">
                <a16:creationId xmlns:a16="http://schemas.microsoft.com/office/drawing/2014/main" id="{2B212B25-908E-7125-5626-6C7E8A27DB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01" t="31466" r="64773" b="6934"/>
          <a:stretch/>
        </p:blipFill>
        <p:spPr bwMode="auto">
          <a:xfrm rot="20715883">
            <a:off x="8277338" y="616336"/>
            <a:ext cx="1895536" cy="217479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2" name="Picture 2" descr="How Do Chatbots Work? Architecture &amp; Functions">
            <a:extLst>
              <a:ext uri="{FF2B5EF4-FFF2-40B4-BE49-F238E27FC236}">
                <a16:creationId xmlns:a16="http://schemas.microsoft.com/office/drawing/2014/main" id="{A0421870-8246-D5E3-391B-FE3AD440DF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60" t="31466" r="34710" b="6934"/>
          <a:stretch/>
        </p:blipFill>
        <p:spPr bwMode="auto">
          <a:xfrm rot="439106">
            <a:off x="9874697" y="2337273"/>
            <a:ext cx="1878996" cy="2183453"/>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3" name="Picture 2" descr="How Do Chatbots Work? Architecture &amp; Functions">
            <a:extLst>
              <a:ext uri="{FF2B5EF4-FFF2-40B4-BE49-F238E27FC236}">
                <a16:creationId xmlns:a16="http://schemas.microsoft.com/office/drawing/2014/main" id="{A6A08A51-B41D-4055-BDF4-C386B00E37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503" t="31466" r="2797" b="6934"/>
          <a:stretch/>
        </p:blipFill>
        <p:spPr bwMode="auto">
          <a:xfrm rot="21021178">
            <a:off x="8319465" y="4229667"/>
            <a:ext cx="2028946" cy="2215670"/>
          </a:xfrm>
          <a:prstGeom prst="rect">
            <a:avLst/>
          </a:prstGeom>
          <a:ln>
            <a:noFill/>
          </a:ln>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64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325120" y="233680"/>
            <a:ext cx="7345680" cy="707886"/>
          </a:xfrm>
          <a:prstGeom prst="rect">
            <a:avLst/>
          </a:prstGeom>
          <a:noFill/>
        </p:spPr>
        <p:txBody>
          <a:bodyPr wrap="square" rtlCol="0">
            <a:spAutoFit/>
          </a:bodyPr>
          <a:lstStyle/>
          <a:p>
            <a:r>
              <a:rPr lang="en-US" sz="4000" dirty="0">
                <a:latin typeface="Eras Bold ITC" panose="020B0907030504020204" pitchFamily="34" charset="0"/>
              </a:rPr>
              <a:t>Embedding Techniques</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325120" y="1053326"/>
            <a:ext cx="11440160" cy="5909310"/>
          </a:xfrm>
          <a:prstGeom prst="rect">
            <a:avLst/>
          </a:prstGeom>
          <a:noFill/>
        </p:spPr>
        <p:txBody>
          <a:bodyPr wrap="square" rtlCol="0">
            <a:spAutoFit/>
          </a:bodyPr>
          <a:lstStyle/>
          <a:p>
            <a:pPr algn="just"/>
            <a:r>
              <a:rPr lang="en-US" sz="2100" b="1" dirty="0">
                <a:solidFill>
                  <a:schemeClr val="accent5">
                    <a:lumMod val="60000"/>
                    <a:lumOff val="40000"/>
                  </a:schemeClr>
                </a:solidFill>
                <a:latin typeface="Candara" panose="020E0502030303020204" pitchFamily="34" charset="0"/>
              </a:rPr>
              <a:t>Word2Vec : </a:t>
            </a:r>
            <a:r>
              <a:rPr lang="en-US" sz="2100" dirty="0">
                <a:latin typeface="Candara" panose="020E0502030303020204" pitchFamily="34" charset="0"/>
              </a:rPr>
              <a:t>The code utilizes word embeddings implicitly through the Embedding layer in the LSTM models. The Embedding layer maps each word in the vocabulary to a dense vector representation. In this case, the Embedding layer has a dimension of 100, which means each word is represented by a 100-dimensional vector.</a:t>
            </a:r>
          </a:p>
          <a:p>
            <a:pPr algn="just"/>
            <a:endParaRPr lang="en-US" sz="2100" dirty="0">
              <a:latin typeface="Candara" panose="020E0502030303020204" pitchFamily="34" charset="0"/>
            </a:endParaRPr>
          </a:p>
          <a:p>
            <a:pPr algn="just"/>
            <a:r>
              <a:rPr lang="en-US" sz="2100" b="1" dirty="0">
                <a:solidFill>
                  <a:schemeClr val="accent5">
                    <a:lumMod val="60000"/>
                    <a:lumOff val="40000"/>
                  </a:schemeClr>
                </a:solidFill>
                <a:latin typeface="Candara" panose="020E0502030303020204" pitchFamily="34" charset="0"/>
              </a:rPr>
              <a:t>Justification:</a:t>
            </a:r>
          </a:p>
          <a:p>
            <a:pPr marL="342900" indent="-342900" algn="just">
              <a:buFont typeface="Wingdings" panose="05000000000000000000" pitchFamily="2" charset="2"/>
              <a:buChar char="ü"/>
            </a:pPr>
            <a:r>
              <a:rPr lang="en-US" sz="2100" dirty="0">
                <a:latin typeface="Candara" panose="020E0502030303020204" pitchFamily="34" charset="0"/>
              </a:rPr>
              <a:t>Capture </a:t>
            </a:r>
            <a:r>
              <a:rPr lang="en-US" sz="2100" b="1" u="sng" dirty="0">
                <a:latin typeface="Candara" panose="020E0502030303020204" pitchFamily="34" charset="0"/>
              </a:rPr>
              <a:t>semantic relationships</a:t>
            </a:r>
            <a:r>
              <a:rPr lang="en-US" sz="2100" b="1" dirty="0">
                <a:latin typeface="Candara" panose="020E0502030303020204" pitchFamily="34" charset="0"/>
              </a:rPr>
              <a:t> </a:t>
            </a:r>
            <a:r>
              <a:rPr lang="en-US" sz="2100" dirty="0">
                <a:latin typeface="Candara" panose="020E0502030303020204" pitchFamily="34" charset="0"/>
              </a:rPr>
              <a:t>between words by representing them as dense vectors in a continuous vector space. This allows the models to learn meaningful representations of words based on their contextual usage in the corpus.</a:t>
            </a:r>
          </a:p>
          <a:p>
            <a:pPr marL="342900" indent="-342900" algn="just">
              <a:buFont typeface="Wingdings" panose="05000000000000000000" pitchFamily="2" charset="2"/>
              <a:buChar char="ü"/>
            </a:pPr>
            <a:endParaRPr lang="en-US" sz="2100" dirty="0">
              <a:latin typeface="Candara" panose="020E0502030303020204" pitchFamily="34" charset="0"/>
            </a:endParaRPr>
          </a:p>
          <a:p>
            <a:pPr marL="342900" indent="-342900" algn="just">
              <a:buFont typeface="Wingdings" panose="05000000000000000000" pitchFamily="2" charset="2"/>
              <a:buChar char="ü"/>
            </a:pPr>
            <a:r>
              <a:rPr lang="en-US" sz="2100" dirty="0">
                <a:latin typeface="Candara" panose="020E0502030303020204" pitchFamily="34" charset="0"/>
              </a:rPr>
              <a:t>The choice of a </a:t>
            </a:r>
            <a:r>
              <a:rPr lang="en-US" sz="2100" b="1" u="sng" dirty="0">
                <a:latin typeface="Candara" panose="020E0502030303020204" pitchFamily="34" charset="0"/>
              </a:rPr>
              <a:t>100-dimensional</a:t>
            </a:r>
            <a:r>
              <a:rPr lang="en-US" sz="2100" dirty="0">
                <a:latin typeface="Candara" panose="020E0502030303020204" pitchFamily="34" charset="0"/>
              </a:rPr>
              <a:t> embedding space strikes a balance between capturing sufficient semantic information and computational efficiency. Higher-dimensional embeddings may capture more nuanced semantic relationships but could also increase computational complexity.</a:t>
            </a:r>
          </a:p>
          <a:p>
            <a:pPr marL="342900" indent="-342900" algn="just">
              <a:buFont typeface="Wingdings" panose="05000000000000000000" pitchFamily="2" charset="2"/>
              <a:buChar char="ü"/>
            </a:pPr>
            <a:endParaRPr lang="en-US" sz="2100" dirty="0">
              <a:latin typeface="Candara" panose="020E0502030303020204" pitchFamily="34" charset="0"/>
            </a:endParaRPr>
          </a:p>
          <a:p>
            <a:pPr marL="342900" indent="-342900" algn="just">
              <a:buFont typeface="Wingdings" panose="05000000000000000000" pitchFamily="2" charset="2"/>
              <a:buChar char="ü"/>
            </a:pPr>
            <a:r>
              <a:rPr lang="en-US" sz="2100" dirty="0">
                <a:latin typeface="Candara" panose="020E0502030303020204" pitchFamily="34" charset="0"/>
              </a:rPr>
              <a:t>Embeddings help the models understand the </a:t>
            </a:r>
            <a:r>
              <a:rPr lang="en-US" sz="2100" b="1" u="sng" dirty="0">
                <a:latin typeface="Candara" panose="020E0502030303020204" pitchFamily="34" charset="0"/>
              </a:rPr>
              <a:t>contextual meaning </a:t>
            </a:r>
            <a:r>
              <a:rPr lang="en-US" sz="2100" dirty="0">
                <a:latin typeface="Candara" panose="020E0502030303020204" pitchFamily="34" charset="0"/>
              </a:rPr>
              <a:t>of words within the sequences of tokens. By learning from the sequential nature of the text data, the models can capture dependencies between words and phrases, leading to more accurate predictions.</a:t>
            </a:r>
          </a:p>
          <a:p>
            <a:pPr marL="342900" indent="-342900" algn="just">
              <a:buFont typeface="Wingdings" panose="05000000000000000000" pitchFamily="2" charset="2"/>
              <a:buChar char="ü"/>
            </a:pPr>
            <a:endParaRPr lang="en-IN" sz="2100" dirty="0">
              <a:latin typeface="Candara" panose="020E0502030303020204" pitchFamily="34" charset="0"/>
            </a:endParaRPr>
          </a:p>
        </p:txBody>
      </p:sp>
    </p:spTree>
    <p:extLst>
      <p:ext uri="{BB962C8B-B14F-4D97-AF65-F5344CB8AC3E}">
        <p14:creationId xmlns:p14="http://schemas.microsoft.com/office/powerpoint/2010/main" val="408585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254000" y="284480"/>
            <a:ext cx="7345680" cy="707886"/>
          </a:xfrm>
          <a:prstGeom prst="rect">
            <a:avLst/>
          </a:prstGeom>
          <a:noFill/>
        </p:spPr>
        <p:txBody>
          <a:bodyPr wrap="square" rtlCol="0">
            <a:spAutoFit/>
          </a:bodyPr>
          <a:lstStyle/>
          <a:p>
            <a:r>
              <a:rPr lang="en-US" sz="4000" dirty="0">
                <a:latin typeface="Eras Bold ITC" panose="020B0907030504020204" pitchFamily="34" charset="0"/>
              </a:rPr>
              <a:t>Model Architecture</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254000" y="1117967"/>
            <a:ext cx="11582400" cy="5678478"/>
          </a:xfrm>
          <a:prstGeom prst="rect">
            <a:avLst/>
          </a:prstGeom>
          <a:noFill/>
        </p:spPr>
        <p:txBody>
          <a:bodyPr wrap="square" rtlCol="0">
            <a:spAutoFit/>
          </a:bodyPr>
          <a:lstStyle/>
          <a:p>
            <a:r>
              <a:rPr lang="en-US" sz="2100" dirty="0">
                <a:latin typeface="Candara" panose="020E0502030303020204" pitchFamily="34" charset="0"/>
              </a:rPr>
              <a:t>LSTM Model (with transfer learning and pretrained embeddings) for sequence capture and dialogue generation from each of the 3 buckets: Diabetes, Cardiovascular Health, Hypertension.</a:t>
            </a:r>
          </a:p>
          <a:p>
            <a:pPr marL="342900" indent="-342900" algn="just">
              <a:buFont typeface="Arial" panose="020B0604020202020204" pitchFamily="34" charset="0"/>
              <a:buChar char="•"/>
            </a:pPr>
            <a:endParaRPr lang="en-US" sz="2100" dirty="0">
              <a:latin typeface="Candara" panose="020E0502030303020204" pitchFamily="34" charset="0"/>
            </a:endParaRPr>
          </a:p>
          <a:p>
            <a:pPr algn="just"/>
            <a:r>
              <a:rPr lang="en-US" sz="2100" b="1" dirty="0">
                <a:latin typeface="Candara" panose="020E0502030303020204" pitchFamily="34" charset="0"/>
              </a:rPr>
              <a:t>Architecture:</a:t>
            </a:r>
          </a:p>
          <a:p>
            <a:pPr marL="342900" indent="-342900" algn="just">
              <a:buFont typeface="Arial" panose="020B0604020202020204" pitchFamily="34" charset="0"/>
              <a:buChar char="•"/>
            </a:pPr>
            <a:r>
              <a:rPr lang="en-US" sz="2100" u="sng" dirty="0">
                <a:latin typeface="Candara" panose="020E0502030303020204" pitchFamily="34" charset="0"/>
              </a:rPr>
              <a:t>Input Embedding Layer</a:t>
            </a:r>
            <a:r>
              <a:rPr lang="en-US" sz="2100" dirty="0">
                <a:latin typeface="Candara" panose="020E0502030303020204" pitchFamily="34" charset="0"/>
              </a:rPr>
              <a:t> : converts input sequences of words into dense vectors of fixed size (100 dimensions in this case).</a:t>
            </a:r>
          </a:p>
          <a:p>
            <a:pPr marL="342900" indent="-342900" algn="just">
              <a:buFont typeface="Arial" panose="020B0604020202020204" pitchFamily="34" charset="0"/>
              <a:buChar char="•"/>
            </a:pPr>
            <a:endParaRPr lang="en-US" sz="1200" dirty="0">
              <a:latin typeface="Candara" panose="020E0502030303020204" pitchFamily="34" charset="0"/>
            </a:endParaRPr>
          </a:p>
          <a:p>
            <a:pPr marL="342900" indent="-342900" algn="just">
              <a:buFont typeface="Arial" panose="020B0604020202020204" pitchFamily="34" charset="0"/>
              <a:buChar char="•"/>
            </a:pPr>
            <a:r>
              <a:rPr lang="en-US" sz="2100" u="sng" dirty="0">
                <a:latin typeface="Candara" panose="020E0502030303020204" pitchFamily="34" charset="0"/>
              </a:rPr>
              <a:t>LSTM Layer</a:t>
            </a:r>
            <a:r>
              <a:rPr lang="en-US" sz="2100" dirty="0">
                <a:latin typeface="Candara" panose="020E0502030303020204" pitchFamily="34" charset="0"/>
              </a:rPr>
              <a:t> : network layer with 100 units designed to capture long-term dependencies in sequential data.</a:t>
            </a:r>
          </a:p>
          <a:p>
            <a:pPr marL="342900" indent="-342900" algn="just">
              <a:buFont typeface="Arial" panose="020B0604020202020204" pitchFamily="34" charset="0"/>
              <a:buChar char="•"/>
            </a:pPr>
            <a:endParaRPr lang="en-US" sz="1200" dirty="0">
              <a:latin typeface="Candara" panose="020E0502030303020204" pitchFamily="34" charset="0"/>
            </a:endParaRPr>
          </a:p>
          <a:p>
            <a:pPr marL="342900" indent="-342900" algn="just">
              <a:buFont typeface="Arial" panose="020B0604020202020204" pitchFamily="34" charset="0"/>
              <a:buChar char="•"/>
            </a:pPr>
            <a:r>
              <a:rPr lang="en-US" sz="2100" u="sng" dirty="0">
                <a:latin typeface="Candara" panose="020E0502030303020204" pitchFamily="34" charset="0"/>
              </a:rPr>
              <a:t>Dropout Layer</a:t>
            </a:r>
            <a:r>
              <a:rPr lang="en-US" sz="2100" dirty="0">
                <a:latin typeface="Candara" panose="020E0502030303020204" pitchFamily="34" charset="0"/>
              </a:rPr>
              <a:t> : dropout rate of 0.1 added to prevent overfitting by randomly dropping out a fraction of input units during training.</a:t>
            </a:r>
          </a:p>
          <a:p>
            <a:pPr marL="342900" indent="-342900" algn="just">
              <a:buFont typeface="Arial" panose="020B0604020202020204" pitchFamily="34" charset="0"/>
              <a:buChar char="•"/>
            </a:pPr>
            <a:endParaRPr lang="en-US" sz="1200" dirty="0">
              <a:latin typeface="Candara" panose="020E0502030303020204" pitchFamily="34" charset="0"/>
            </a:endParaRPr>
          </a:p>
          <a:p>
            <a:pPr marL="342900" indent="-342900" algn="just">
              <a:buFont typeface="Arial" panose="020B0604020202020204" pitchFamily="34" charset="0"/>
              <a:buChar char="•"/>
            </a:pPr>
            <a:r>
              <a:rPr lang="en-US" sz="2100" u="sng" dirty="0">
                <a:latin typeface="Candara" panose="020E0502030303020204" pitchFamily="34" charset="0"/>
              </a:rPr>
              <a:t>Output Layer</a:t>
            </a:r>
            <a:r>
              <a:rPr lang="en-US" sz="2100" dirty="0">
                <a:latin typeface="Candara" panose="020E0502030303020204" pitchFamily="34" charset="0"/>
              </a:rPr>
              <a:t> : dense layer with </a:t>
            </a:r>
            <a:r>
              <a:rPr lang="en-US" sz="2100" dirty="0" err="1">
                <a:latin typeface="Candara" panose="020E0502030303020204" pitchFamily="34" charset="0"/>
              </a:rPr>
              <a:t>softmax</a:t>
            </a:r>
            <a:r>
              <a:rPr lang="en-US" sz="2100" dirty="0">
                <a:latin typeface="Candara" panose="020E0502030303020204" pitchFamily="34" charset="0"/>
              </a:rPr>
              <a:t> activation, which outputs the probability distribution over the vocabulary size (</a:t>
            </a:r>
            <a:r>
              <a:rPr lang="en-US" sz="2100" dirty="0" err="1">
                <a:latin typeface="Candara" panose="020E0502030303020204" pitchFamily="34" charset="0"/>
              </a:rPr>
              <a:t>total_words</a:t>
            </a:r>
            <a:r>
              <a:rPr lang="en-US" sz="2100" dirty="0">
                <a:latin typeface="Candara" panose="020E0502030303020204" pitchFamily="34" charset="0"/>
              </a:rPr>
              <a:t>), predicting the next word in the sequence.</a:t>
            </a:r>
          </a:p>
          <a:p>
            <a:pPr marL="342900" indent="-342900" algn="just">
              <a:buFont typeface="Arial" panose="020B0604020202020204" pitchFamily="34" charset="0"/>
              <a:buChar char="•"/>
            </a:pPr>
            <a:endParaRPr lang="en-US" sz="1200" dirty="0">
              <a:latin typeface="Candara" panose="020E0502030303020204" pitchFamily="34" charset="0"/>
            </a:endParaRPr>
          </a:p>
          <a:p>
            <a:pPr marL="342900" indent="-342900" algn="just">
              <a:buFont typeface="Arial" panose="020B0604020202020204" pitchFamily="34" charset="0"/>
              <a:buChar char="•"/>
            </a:pPr>
            <a:r>
              <a:rPr lang="en-US" sz="2100" u="sng" dirty="0">
                <a:latin typeface="Candara" panose="020E0502030303020204" pitchFamily="34" charset="0"/>
              </a:rPr>
              <a:t>Training</a:t>
            </a:r>
            <a:r>
              <a:rPr lang="en-US" sz="2100" dirty="0">
                <a:latin typeface="Candara" panose="020E0502030303020204" pitchFamily="34" charset="0"/>
              </a:rPr>
              <a:t> : The model is trained using the categorical cross-entropy loss function and the Adam optimizer. The training is conducted for 100 epochs.</a:t>
            </a:r>
            <a:endParaRPr lang="en-IN" sz="2100" dirty="0">
              <a:latin typeface="Candara" panose="020E0502030303020204" pitchFamily="34" charset="0"/>
            </a:endParaRPr>
          </a:p>
          <a:p>
            <a:pPr marL="342900" indent="-342900" algn="just">
              <a:buFont typeface="Arial" panose="020B0604020202020204" pitchFamily="34" charset="0"/>
              <a:buChar char="•"/>
            </a:pPr>
            <a:endParaRPr lang="en-IN" sz="2100" dirty="0">
              <a:latin typeface="Candara" panose="020E0502030303020204" pitchFamily="34" charset="0"/>
            </a:endParaRPr>
          </a:p>
        </p:txBody>
      </p:sp>
    </p:spTree>
    <p:extLst>
      <p:ext uri="{BB962C8B-B14F-4D97-AF65-F5344CB8AC3E}">
        <p14:creationId xmlns:p14="http://schemas.microsoft.com/office/powerpoint/2010/main" val="382823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497840" y="375920"/>
            <a:ext cx="7345680" cy="707886"/>
          </a:xfrm>
          <a:prstGeom prst="rect">
            <a:avLst/>
          </a:prstGeom>
          <a:noFill/>
        </p:spPr>
        <p:txBody>
          <a:bodyPr wrap="square" rtlCol="0">
            <a:spAutoFit/>
          </a:bodyPr>
          <a:lstStyle/>
          <a:p>
            <a:r>
              <a:rPr lang="en-US" sz="4000" dirty="0">
                <a:latin typeface="Eras Bold ITC" panose="020B0907030504020204" pitchFamily="34" charset="0"/>
              </a:rPr>
              <a:t>Model Architecture Layout</a:t>
            </a:r>
            <a:endParaRPr lang="en-IN" sz="4000" dirty="0">
              <a:latin typeface="Eras Bold ITC" panose="020B0907030504020204" pitchFamily="34" charset="0"/>
            </a:endParaRPr>
          </a:p>
        </p:txBody>
      </p:sp>
      <p:pic>
        <p:nvPicPr>
          <p:cNvPr id="2" name="Picture 1">
            <a:extLst>
              <a:ext uri="{FF2B5EF4-FFF2-40B4-BE49-F238E27FC236}">
                <a16:creationId xmlns:a16="http://schemas.microsoft.com/office/drawing/2014/main" id="{33FCCC2A-7840-14F4-8F53-A06765CEB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87" y="1627824"/>
            <a:ext cx="9937225" cy="4366576"/>
          </a:xfrm>
          <a:prstGeom prst="round2DiagRect">
            <a:avLst>
              <a:gd name="adj1" fmla="val 16667"/>
              <a:gd name="adj2" fmla="val 0"/>
            </a:avLst>
          </a:prstGeom>
          <a:ln w="88900" cap="sq">
            <a:solidFill>
              <a:schemeClr val="accent6">
                <a:lumMod val="20000"/>
                <a:lumOff val="8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9933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254000" y="284480"/>
            <a:ext cx="7345680" cy="707886"/>
          </a:xfrm>
          <a:prstGeom prst="rect">
            <a:avLst/>
          </a:prstGeom>
          <a:noFill/>
        </p:spPr>
        <p:txBody>
          <a:bodyPr wrap="square" rtlCol="0">
            <a:spAutoFit/>
          </a:bodyPr>
          <a:lstStyle/>
          <a:p>
            <a:r>
              <a:rPr lang="en-US" sz="4000" dirty="0">
                <a:latin typeface="Eras Bold ITC" panose="020B0907030504020204" pitchFamily="34" charset="0"/>
              </a:rPr>
              <a:t>Results &amp; Interpretation</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254000" y="1117967"/>
            <a:ext cx="11582400" cy="1107996"/>
          </a:xfrm>
          <a:prstGeom prst="rect">
            <a:avLst/>
          </a:prstGeom>
          <a:noFill/>
        </p:spPr>
        <p:txBody>
          <a:bodyPr wrap="square" rtlCol="0">
            <a:spAutoFit/>
          </a:bodyPr>
          <a:lstStyle/>
          <a:p>
            <a:r>
              <a:rPr lang="en-US" sz="2200" dirty="0">
                <a:latin typeface="Candara" panose="020E0502030303020204" pitchFamily="34" charset="0"/>
              </a:rPr>
              <a:t>The responses obtained are relevant, informative, and grammatically correct to a large extent ignoring some minor mistakes, which can be avoided by fine-tuning the model further.</a:t>
            </a:r>
          </a:p>
          <a:p>
            <a:pPr algn="just"/>
            <a:endParaRPr lang="en-US" sz="2200" dirty="0">
              <a:latin typeface="Candara" panose="020E0502030303020204" pitchFamily="34" charset="0"/>
            </a:endParaRPr>
          </a:p>
        </p:txBody>
      </p:sp>
      <p:pic>
        <p:nvPicPr>
          <p:cNvPr id="5" name="Picture 4">
            <a:extLst>
              <a:ext uri="{FF2B5EF4-FFF2-40B4-BE49-F238E27FC236}">
                <a16:creationId xmlns:a16="http://schemas.microsoft.com/office/drawing/2014/main" id="{1F53631A-B51D-6F2F-E222-9D5AA481A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460" y="2031732"/>
            <a:ext cx="6520180" cy="4450348"/>
          </a:xfrm>
          <a:prstGeom prst="rect">
            <a:avLst/>
          </a:prstGeom>
        </p:spPr>
      </p:pic>
    </p:spTree>
    <p:extLst>
      <p:ext uri="{BB962C8B-B14F-4D97-AF65-F5344CB8AC3E}">
        <p14:creationId xmlns:p14="http://schemas.microsoft.com/office/powerpoint/2010/main" val="351481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184E8-08A3-1902-2251-C7E2B10675A4}"/>
              </a:ext>
            </a:extLst>
          </p:cNvPr>
          <p:cNvSpPr txBox="1"/>
          <p:nvPr/>
        </p:nvSpPr>
        <p:spPr>
          <a:xfrm>
            <a:off x="314960" y="294640"/>
            <a:ext cx="7345680" cy="707886"/>
          </a:xfrm>
          <a:prstGeom prst="rect">
            <a:avLst/>
          </a:prstGeom>
          <a:noFill/>
        </p:spPr>
        <p:txBody>
          <a:bodyPr wrap="square" rtlCol="0">
            <a:spAutoFit/>
          </a:bodyPr>
          <a:lstStyle/>
          <a:p>
            <a:r>
              <a:rPr lang="en-US" sz="4000" dirty="0">
                <a:latin typeface="Eras Bold ITC" panose="020B0907030504020204" pitchFamily="34" charset="0"/>
              </a:rPr>
              <a:t>Qualitative Evaluation</a:t>
            </a:r>
            <a:endParaRPr lang="en-IN" sz="4000" dirty="0">
              <a:latin typeface="Eras Bold ITC" panose="020B0907030504020204" pitchFamily="34" charset="0"/>
            </a:endParaRPr>
          </a:p>
        </p:txBody>
      </p:sp>
      <p:sp>
        <p:nvSpPr>
          <p:cNvPr id="9" name="TextBox 8">
            <a:extLst>
              <a:ext uri="{FF2B5EF4-FFF2-40B4-BE49-F238E27FC236}">
                <a16:creationId xmlns:a16="http://schemas.microsoft.com/office/drawing/2014/main" id="{F97C9A68-91AE-EE41-7C39-543C815E565A}"/>
              </a:ext>
            </a:extLst>
          </p:cNvPr>
          <p:cNvSpPr txBox="1"/>
          <p:nvPr/>
        </p:nvSpPr>
        <p:spPr>
          <a:xfrm>
            <a:off x="421640" y="1254820"/>
            <a:ext cx="11247120" cy="1569660"/>
          </a:xfrm>
          <a:prstGeom prst="rect">
            <a:avLst/>
          </a:prstGeom>
          <a:noFill/>
        </p:spPr>
        <p:txBody>
          <a:bodyPr wrap="square" rtlCol="0">
            <a:spAutoFit/>
          </a:bodyPr>
          <a:lstStyle/>
          <a:p>
            <a:pPr algn="just"/>
            <a:r>
              <a:rPr lang="en-US" sz="2400" dirty="0">
                <a:latin typeface="Candara" panose="020E0502030303020204" pitchFamily="34" charset="0"/>
              </a:rPr>
              <a:t>The responses obtained are relevant, informative, and grammatically correct to a large extent ignoring some minor mistakes, which can be avoided by fine-tuning the model further.</a:t>
            </a:r>
          </a:p>
          <a:p>
            <a:pPr algn="just"/>
            <a:endParaRPr lang="en-US" sz="2400" dirty="0">
              <a:latin typeface="Candara" panose="020E0502030303020204" pitchFamily="34" charset="0"/>
            </a:endParaRPr>
          </a:p>
        </p:txBody>
      </p:sp>
      <p:pic>
        <p:nvPicPr>
          <p:cNvPr id="3" name="Picture 2">
            <a:extLst>
              <a:ext uri="{FF2B5EF4-FFF2-40B4-BE49-F238E27FC236}">
                <a16:creationId xmlns:a16="http://schemas.microsoft.com/office/drawing/2014/main" id="{8FB79601-003F-044F-0B89-317CA7A09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 y="2799020"/>
            <a:ext cx="11475720" cy="3332480"/>
          </a:xfrm>
          <a:prstGeom prst="rect">
            <a:avLst/>
          </a:prstGeom>
        </p:spPr>
      </p:pic>
    </p:spTree>
    <p:extLst>
      <p:ext uri="{BB962C8B-B14F-4D97-AF65-F5344CB8AC3E}">
        <p14:creationId xmlns:p14="http://schemas.microsoft.com/office/powerpoint/2010/main" val="3423259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151</TotalTime>
  <Words>1112</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Broadway</vt:lpstr>
      <vt:lpstr>Candara</vt:lpstr>
      <vt:lpstr>Eras Bold ITC</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2024-04-09T11:28:45Z</dcterms:created>
  <dcterms:modified xsi:type="dcterms:W3CDTF">2024-04-09T14:10:13Z</dcterms:modified>
</cp:coreProperties>
</file>