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5"/>
  </p:notesMasterIdLst>
  <p:handoutMasterIdLst>
    <p:handoutMasterId r:id="rId16"/>
  </p:handoutMasterIdLst>
  <p:sldIdLst>
    <p:sldId id="794" r:id="rId5"/>
    <p:sldId id="783" r:id="rId6"/>
    <p:sldId id="847" r:id="rId7"/>
    <p:sldId id="841" r:id="rId8"/>
    <p:sldId id="842" r:id="rId9"/>
    <p:sldId id="850" r:id="rId10"/>
    <p:sldId id="849" r:id="rId11"/>
    <p:sldId id="848" r:id="rId12"/>
    <p:sldId id="845" r:id="rId13"/>
    <p:sldId id="846" r:id="rId14"/>
  </p:sldIdLst>
  <p:sldSz cx="9144000" cy="6858000" type="screen4x3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vendar Kumar" initials="RK" lastIdx="1" clrIdx="0">
    <p:extLst>
      <p:ext uri="{19B8F6BF-5375-455C-9EA6-DF929625EA0E}">
        <p15:presenceInfo xmlns:p15="http://schemas.microsoft.com/office/powerpoint/2012/main" userId="S::Ragavendar.Kumar@envivabiomass.com::42428d56-79a0-4e03-b8ab-8443cd9430f1" providerId="AD"/>
      </p:ext>
    </p:extLst>
  </p:cmAuthor>
  <p:cmAuthor id="2" name="Ryan Wade" initials="RW" lastIdx="6" clrIdx="1">
    <p:extLst>
      <p:ext uri="{19B8F6BF-5375-455C-9EA6-DF929625EA0E}">
        <p15:presenceInfo xmlns:p15="http://schemas.microsoft.com/office/powerpoint/2012/main" userId="S::Ryan.Wade@envivabiomass.com::c3a812ff-181f-461d-a815-92445102a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790"/>
    <a:srgbClr val="EE7125"/>
    <a:srgbClr val="FF671F"/>
    <a:srgbClr val="FA6304"/>
    <a:srgbClr val="5F5F5F"/>
    <a:srgbClr val="EAEAEA"/>
    <a:srgbClr val="D4E1CE"/>
    <a:srgbClr val="B5B5B5"/>
    <a:srgbClr val="EBF1E8"/>
    <a:srgbClr val="6A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94754"/>
  </p:normalViewPr>
  <p:slideViewPr>
    <p:cSldViewPr snapToGrid="0">
      <p:cViewPr varScale="1">
        <p:scale>
          <a:sx n="99" d="100"/>
          <a:sy n="99" d="100"/>
        </p:scale>
        <p:origin x="1448" y="184"/>
      </p:cViewPr>
      <p:guideLst>
        <p:guide orient="horz" pos="2112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32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Original list of line segments</a:t>
          </a:r>
          <a:endParaRPr lang="en-US" sz="1400" dirty="0">
            <a:solidFill>
              <a:srgbClr val="0A6790"/>
            </a:solidFill>
          </a:endParaRP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 custLinFactX="-14165" custLinFactNeighborX="-100000" custLinFactNeighborY="-28316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>
    <a:ln>
      <a:prstDash val="solid"/>
      <a:extLst>
        <a:ext uri="{C807C97D-BFC1-408E-A445-0C87EB9F89A2}">
          <ask:lineSketchStyleProps xmlns:ask="http://schemas.microsoft.com/office/drawing/2018/sketchyshapes">
            <ask:type>
              <ask:lineSketchNon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Check for pairwise intersections </a:t>
          </a:r>
          <a:r>
            <a:rPr lang="en-US" sz="1400" b="1" dirty="0">
              <a:solidFill>
                <a:srgbClr val="0A6790"/>
              </a:solidFill>
            </a:rPr>
            <a:t>only if parents are different</a:t>
          </a: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dirty="0">
              <a:solidFill>
                <a:srgbClr val="0A6790"/>
              </a:solidFill>
            </a:rPr>
            <a:t>again sorted left-to-right</a:t>
          </a:r>
          <a:endParaRPr lang="en-US" sz="1400" b="1" dirty="0"/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 only if parents are different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0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Original list of line segments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29162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35801" y="234731"/>
          <a:ext cx="45359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35801" y="339974"/>
        <a:ext cx="317515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Check for pairwise intersections </a:t>
          </a:r>
          <a:r>
            <a:rPr lang="en-US" sz="1400" b="1" kern="1200" dirty="0">
              <a:solidFill>
                <a:srgbClr val="0A6790"/>
              </a:solidFill>
            </a:rPr>
            <a:t>only if parents are different</a:t>
          </a: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kern="1200" dirty="0">
              <a:solidFill>
                <a:srgbClr val="0A6790"/>
              </a:solidFill>
            </a:rPr>
            <a:t>again sorted left-to-right</a:t>
          </a:r>
          <a:endParaRPr lang="en-US" sz="1400" b="1" kern="1200" dirty="0"/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 only if parents are different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2A56ADE6-274C-2D4F-8172-BC77A0865E5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2714D4AB-67D0-2A4B-BA01-604ABD7B4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024BA35F-E041-6E42-9BAD-95C2A8251E2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076325"/>
            <a:ext cx="7175500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8" tIns="69368" rIns="138738" bIns="69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3"/>
            <a:ext cx="7942580" cy="6460808"/>
          </a:xfrm>
          <a:prstGeom prst="rect">
            <a:avLst/>
          </a:prstGeom>
        </p:spPr>
        <p:txBody>
          <a:bodyPr vert="horz" lIns="138738" tIns="69368" rIns="138738" bIns="69368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E92C3B67-E770-0842-A7D5-53DB47244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For: lines_286.txt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3B67-E770-0842-A7D5-53DB47244E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For: lines_286.txt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3B67-E770-0842-A7D5-53DB47244E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For: lines</a:t>
            </a:r>
            <a:r>
              <a:rPr lang="en-US" dirty="0"/>
              <a:t>_286.txt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3B67-E770-0842-A7D5-53DB47244E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3124200"/>
            <a:ext cx="3352800" cy="1470025"/>
          </a:xfrm>
        </p:spPr>
        <p:txBody>
          <a:bodyPr>
            <a:noAutofit/>
          </a:bodyPr>
          <a:lstStyle>
            <a:lvl1pPr>
              <a:defRPr sz="24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3352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C223-5816-4646-8D58-6D99877FD973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5E878-3B80-484B-9565-DF990D16BD4E}"/>
              </a:ext>
            </a:extLst>
          </p:cNvPr>
          <p:cNvSpPr/>
          <p:nvPr userDrawn="1"/>
        </p:nvSpPr>
        <p:spPr>
          <a:xfrm>
            <a:off x="0" y="5914509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" y="-472"/>
            <a:ext cx="9142014" cy="10883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2139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-233466"/>
            <a:ext cx="7255545" cy="1203630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545697"/>
            <a:ext cx="7772400" cy="613304"/>
          </a:xfrm>
          <a:prstGeom prst="rect">
            <a:avLst/>
          </a:prstGeom>
        </p:spPr>
        <p:txBody>
          <a:bodyPr anchor="t"/>
          <a:lstStyle>
            <a:lvl1pPr algn="l">
              <a:defRPr sz="2800" b="0" cap="none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388131"/>
            <a:ext cx="7772400" cy="7233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9845"/>
            <a:ext cx="7222470" cy="98562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600200"/>
            <a:ext cx="8141915" cy="126307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1200728" y="2937574"/>
            <a:ext cx="3240426" cy="3140362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749784" y="2937574"/>
            <a:ext cx="3228238" cy="3140362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304"/>
            <a:ext cx="7209241" cy="92105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14593"/>
            <a:ext cx="3008313" cy="442148"/>
          </a:xfrm>
          <a:prstGeom prst="rect">
            <a:avLst/>
          </a:prstGeom>
        </p:spPr>
        <p:txBody>
          <a:bodyPr anchor="t"/>
          <a:lstStyle>
            <a:lvl1pPr algn="l"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514593"/>
            <a:ext cx="5111750" cy="461157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088444"/>
            <a:ext cx="3008313" cy="403771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929" y="39689"/>
            <a:ext cx="7216126" cy="934286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lnSpc>
                <a:spcPct val="90000"/>
              </a:lnSpc>
              <a:buFontTx/>
              <a:buNone/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800" b="1">
                <a:latin typeface="Arial"/>
                <a:cs typeface="Arial"/>
              </a:defRPr>
            </a:lvl2pPr>
            <a:lvl3pPr marL="914400" indent="0">
              <a:buFontTx/>
              <a:buNone/>
              <a:defRPr sz="2800" b="1">
                <a:latin typeface="Arial"/>
                <a:cs typeface="Arial"/>
              </a:defRPr>
            </a:lvl3pPr>
            <a:lvl4pPr marL="1371600" indent="0">
              <a:buFontTx/>
              <a:buNone/>
              <a:defRPr sz="2800" b="1">
                <a:latin typeface="Arial"/>
                <a:cs typeface="Arial"/>
              </a:defRPr>
            </a:lvl4pPr>
            <a:lvl5pPr marL="1828800" indent="0"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932303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3480"/>
            <a:ext cx="5486400" cy="348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499041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3FBB7D3F-E6EC-2D42-941F-BD92A625A8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35910" r="66382" b="35517"/>
          <a:stretch/>
        </p:blipFill>
        <p:spPr bwMode="auto">
          <a:xfrm>
            <a:off x="8323579" y="6356349"/>
            <a:ext cx="363222" cy="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6702-3BA9-4AD8-9D40-CBDCF0E6F445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4066-8282-4EA7-BE96-59E251F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48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56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dwic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5527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67056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32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36576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648200" y="10668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5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de)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52578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867400" y="36576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67400" y="10668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2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"/>
          <p:cNvSpPr>
            <a:spLocks noGrp="1"/>
          </p:cNvSpPr>
          <p:nvPr userDrawn="1">
            <p:ph idx="13"/>
          </p:nvPr>
        </p:nvSpPr>
        <p:spPr>
          <a:xfrm>
            <a:off x="457200" y="1066800"/>
            <a:ext cx="8229600" cy="3057525"/>
          </a:xfrm>
        </p:spPr>
        <p:txBody>
          <a:bodyPr anchor="b">
            <a:normAutofit/>
          </a:bodyPr>
          <a:lstStyle>
            <a:lvl1pPr>
              <a:defRPr baseline="0"/>
            </a:lvl1pPr>
          </a:lstStyle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 b="1">
                <a:solidFill>
                  <a:srgbClr val="5F5F5F"/>
                </a:solidFill>
              </a:rPr>
              <a:t>Presenter First and Last Name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Title</a:t>
            </a:r>
          </a:p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Enviva LP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7200 Wisconsin Ave, Suite 1100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Bethesda, MD 20814 USA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www.envivabiomass.com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+1 (301) 657 5560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fax +1 (301) 657 5567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***name***@</a:t>
            </a:r>
            <a:r>
              <a:rPr lang="en-US" sz="1400" err="1">
                <a:solidFill>
                  <a:srgbClr val="5F5F5F"/>
                </a:solidFill>
              </a:rPr>
              <a:t>envivabiomass.com</a:t>
            </a:r>
            <a:endParaRPr lang="en-US" sz="14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29722" y="2668816"/>
            <a:ext cx="5268654" cy="48506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800" b="1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9948" y="2652233"/>
            <a:ext cx="0" cy="1095759"/>
          </a:xfrm>
          <a:prstGeom prst="line">
            <a:avLst/>
          </a:prstGeom>
          <a:ln w="6350" cmpd="sng">
            <a:solidFill>
              <a:srgbClr val="3333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135629" y="3115839"/>
            <a:ext cx="5268654" cy="2698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>
              <a:buNone/>
              <a:defRPr sz="1200" baseline="0">
                <a:solidFill>
                  <a:srgbClr val="EA0437"/>
                </a:solidFill>
                <a:latin typeface="Arial"/>
                <a:cs typeface="Arial"/>
              </a:defRPr>
            </a:lvl1pPr>
            <a:lvl2pPr marL="457200" indent="0">
              <a:buNone/>
              <a:defRPr sz="1200">
                <a:latin typeface="Arial"/>
                <a:cs typeface="Arial"/>
              </a:defRPr>
            </a:lvl2pPr>
            <a:lvl3pPr marL="914400" indent="0">
              <a:buNone/>
              <a:defRPr sz="1200">
                <a:latin typeface="Arial"/>
                <a:cs typeface="Arial"/>
              </a:defRPr>
            </a:lvl3pPr>
            <a:lvl4pPr marL="1371600" indent="0">
              <a:buNone/>
              <a:defRPr sz="1200">
                <a:latin typeface="Arial"/>
                <a:cs typeface="Arial"/>
              </a:defRPr>
            </a:lvl4pPr>
            <a:lvl5pPr marL="1828800" indent="0">
              <a:buNone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129720" y="3371451"/>
            <a:ext cx="5268655" cy="2667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13" name="Picture 12" descr="Irving Logo-1nchTall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6" y="2743165"/>
            <a:ext cx="1517904" cy="9144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628743" y="6545943"/>
            <a:ext cx="428171" cy="304247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690"/>
            <a:ext cx="7238059" cy="93428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650" r:id="rId10"/>
    <p:sldLayoutId id="2147483651" r:id="rId11"/>
    <p:sldLayoutId id="2147483652" r:id="rId12"/>
    <p:sldLayoutId id="2147483653" r:id="rId13"/>
    <p:sldLayoutId id="2147483655" r:id="rId14"/>
    <p:sldLayoutId id="2147483656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2B65B0E1-9DFB-D640-9731-3D29668D1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35910" r="19316" b="35517"/>
          <a:stretch/>
        </p:blipFill>
        <p:spPr bwMode="auto">
          <a:xfrm>
            <a:off x="87569" y="2747878"/>
            <a:ext cx="4434226" cy="10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7142" y="2875260"/>
            <a:ext cx="4434226" cy="18767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Programming exercise presentation</a:t>
            </a: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shruti siva kumar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AB7EC-A532-437C-BF92-0203E9805361}"/>
              </a:ext>
            </a:extLst>
          </p:cNvPr>
          <p:cNvCxnSpPr/>
          <p:nvPr/>
        </p:nvCxnSpPr>
        <p:spPr>
          <a:xfrm>
            <a:off x="4574540" y="1214120"/>
            <a:ext cx="0" cy="4429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HeartFlow | Transforming the diagnosis &amp;amp; management of coronary artery  disease | AI">
            <a:extLst>
              <a:ext uri="{FF2B5EF4-FFF2-40B4-BE49-F238E27FC236}">
                <a16:creationId xmlns:a16="http://schemas.microsoft.com/office/drawing/2014/main" id="{EBE97473-F041-B648-B510-E37D6263D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sorted coordinates did not yield lesser processing time?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0EFBE4-7792-4533-BE35-B64D0F45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Problem Statement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Approach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Implementation &amp;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Other Approaches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3BCCE-772C-4951-9C9B-815D56D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09E0-1BB3-4B86-AEE3-EF17EDC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92863"/>
            <a:ext cx="2133600" cy="365125"/>
          </a:xfrm>
        </p:spPr>
        <p:txBody>
          <a:bodyPr/>
          <a:lstStyle/>
          <a:p>
            <a:fld id="{E4940CD7-5943-4574-8C78-42B32CBD2C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CDEACE-F985-4F44-9A5E-F7CC403A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.txt file with coordinates of 2D line segments (x1 y1 x2 y2)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intersecting line segments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non-intersecting line segments with a third intersecting line segment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 line with no other intersecting line segment(s) forms its own group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D3FF9-BF17-493E-BD40-D26D4724D9FD}"/>
              </a:ext>
            </a:extLst>
          </p:cNvPr>
          <p:cNvSpPr txBox="1"/>
          <p:nvPr/>
        </p:nvSpPr>
        <p:spPr>
          <a:xfrm>
            <a:off x="346731" y="5649665"/>
            <a:ext cx="8229599" cy="312650"/>
          </a:xfrm>
          <a:prstGeom prst="rect">
            <a:avLst/>
          </a:prstGeom>
          <a:solidFill>
            <a:schemeClr val="bg2"/>
          </a:solidFill>
          <a:ln>
            <a:solidFill>
              <a:srgbClr val="0A6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Question: How many groups of line segments exist in the data?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CB15F03-B51F-4A46-9E9E-AF53FD8568B2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3CF32-388B-47C7-879F-FF3D587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5A7D-9517-4D64-8A46-65834E55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92C8B7-7187-104D-A760-EF9703DD17FE}"/>
              </a:ext>
            </a:extLst>
          </p:cNvPr>
          <p:cNvGrpSpPr/>
          <p:nvPr/>
        </p:nvGrpSpPr>
        <p:grpSpPr>
          <a:xfrm>
            <a:off x="1870222" y="5019501"/>
            <a:ext cx="753035" cy="279662"/>
            <a:chOff x="1670490" y="4978714"/>
            <a:chExt cx="753035" cy="27966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AB8B0-481B-8644-8144-982D1EB33865}"/>
                </a:ext>
              </a:extLst>
            </p:cNvPr>
            <p:cNvCxnSpPr/>
            <p:nvPr/>
          </p:nvCxnSpPr>
          <p:spPr>
            <a:xfrm>
              <a:off x="1670490" y="4978714"/>
              <a:ext cx="753035" cy="268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3B62C-802D-4941-A85C-6F11B9477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116" y="5097012"/>
              <a:ext cx="345782" cy="1613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6102F9-4BBB-FB42-AB8D-852BEDC19871}"/>
              </a:ext>
            </a:extLst>
          </p:cNvPr>
          <p:cNvGrpSpPr/>
          <p:nvPr/>
        </p:nvGrpSpPr>
        <p:grpSpPr>
          <a:xfrm>
            <a:off x="4418361" y="4954017"/>
            <a:ext cx="307278" cy="518426"/>
            <a:chOff x="4454138" y="4978714"/>
            <a:chExt cx="307278" cy="5184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C389BB6-874B-0041-B8A3-E51416AE0D22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38" y="4978714"/>
              <a:ext cx="0" cy="406395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978CAE-13D1-BC4E-880C-BDFBDE02A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369" y="5192340"/>
              <a:ext cx="51337" cy="304800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1F814F-C6FA-1348-AB0A-9E1A25C5D0D2}"/>
                </a:ext>
              </a:extLst>
            </p:cNvPr>
            <p:cNvCxnSpPr>
              <a:cxnSpLocks/>
            </p:cNvCxnSpPr>
            <p:nvPr/>
          </p:nvCxnSpPr>
          <p:spPr>
            <a:xfrm>
              <a:off x="4454138" y="5113185"/>
              <a:ext cx="307278" cy="324193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ED557-ACCB-CE4B-9DDA-31CA7597DB8B}"/>
              </a:ext>
            </a:extLst>
          </p:cNvPr>
          <p:cNvCxnSpPr>
            <a:cxnSpLocks/>
          </p:cNvCxnSpPr>
          <p:nvPr/>
        </p:nvCxnSpPr>
        <p:spPr>
          <a:xfrm>
            <a:off x="6875580" y="4958664"/>
            <a:ext cx="0" cy="406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Pick Up Sticks Grey | Fabric | Fabricut Contract">
            <a:extLst>
              <a:ext uri="{FF2B5EF4-FFF2-40B4-BE49-F238E27FC236}">
                <a16:creationId xmlns:a16="http://schemas.microsoft.com/office/drawing/2014/main" id="{72764632-287A-0944-B5FF-3A68F910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73987" y="1223642"/>
            <a:ext cx="1691286" cy="22550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A82753A-9646-5D45-A024-FE24D292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45" y="1950443"/>
            <a:ext cx="3000752" cy="80144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2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5" grpId="0" animBg="1"/>
      <p:bldP spid="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01789" cy="5059363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Shapely: </a:t>
            </a:r>
            <a:r>
              <a:rPr lang="en-US" dirty="0" err="1"/>
              <a:t>LineString</a:t>
            </a:r>
            <a:r>
              <a:rPr lang="en-US" dirty="0"/>
              <a:t> (converts coordinate pairs into line segment objects)</a:t>
            </a:r>
          </a:p>
          <a:p>
            <a:pPr lvl="1"/>
            <a:r>
              <a:rPr lang="en-US" dirty="0" err="1"/>
              <a:t>UnionFind</a:t>
            </a:r>
            <a:r>
              <a:rPr lang="en-US" dirty="0"/>
              <a:t>: Self-defined class to implement Union-Find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Data Pre-processing/ Sanitization</a:t>
            </a:r>
          </a:p>
          <a:p>
            <a:pPr lvl="1"/>
            <a:r>
              <a:rPr lang="en-US" dirty="0"/>
              <a:t>Filter out empty list elements</a:t>
            </a:r>
          </a:p>
          <a:p>
            <a:pPr lvl="1"/>
            <a:r>
              <a:rPr lang="en-US" dirty="0"/>
              <a:t>Rearrange each line internally (left-most x coordinate to the “left”)</a:t>
            </a:r>
          </a:p>
          <a:p>
            <a:pPr lvl="1"/>
            <a:r>
              <a:rPr lang="en-US" dirty="0"/>
              <a:t>Sort entire list of line segments by x-coordinates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Check for pair-wise intersection</a:t>
            </a:r>
          </a:p>
          <a:p>
            <a:pPr lvl="1"/>
            <a:r>
              <a:rPr lang="en-US" dirty="0"/>
              <a:t>Create groups using the Union-Find Algorithm</a:t>
            </a:r>
          </a:p>
          <a:p>
            <a:pPr lvl="1"/>
            <a:r>
              <a:rPr lang="en-US" dirty="0"/>
              <a:t>Final count of disjoint sets = Number of groups of line segments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Union-Find Algorithm - Pseudocode</a:t>
            </a:r>
          </a:p>
          <a:p>
            <a:pPr marL="0" indent="0" algn="ctr">
              <a:buNone/>
            </a:pPr>
            <a:endParaRPr lang="en-US" sz="1000" b="1" dirty="0"/>
          </a:p>
          <a:p>
            <a:r>
              <a:rPr lang="en-US" sz="1900" dirty="0"/>
              <a:t>MakeSet(n): Initialize an empty union-find object with n items</a:t>
            </a:r>
          </a:p>
          <a:p>
            <a:pPr lvl="1"/>
            <a:r>
              <a:rPr lang="en-US" sz="1600" dirty="0" err="1"/>
              <a:t>parent_id</a:t>
            </a:r>
            <a:r>
              <a:rPr lang="en-US" sz="1600" dirty="0"/>
              <a:t>[element] = element</a:t>
            </a:r>
          </a:p>
          <a:p>
            <a:pPr lvl="1"/>
            <a:r>
              <a:rPr lang="en-US" sz="1600" dirty="0"/>
              <a:t>rank[element] = 0</a:t>
            </a:r>
          </a:p>
          <a:p>
            <a:pPr lvl="1"/>
            <a:endParaRPr lang="en-US" dirty="0"/>
          </a:p>
          <a:p>
            <a:r>
              <a:rPr lang="en-US" sz="1900" dirty="0"/>
              <a:t>Union(x,y): weighted quick union by rank (attaching smaller to the larger tree)</a:t>
            </a:r>
          </a:p>
          <a:p>
            <a:pPr lvl="1"/>
            <a:r>
              <a:rPr lang="en-US" sz="1600" dirty="0"/>
              <a:t>Find(x,y): get parent ids of both elements</a:t>
            </a:r>
          </a:p>
          <a:p>
            <a:pPr lvl="1"/>
            <a:r>
              <a:rPr lang="en-US" sz="1600" dirty="0"/>
              <a:t>if rank[x] &gt; rank[y], then parent_id[y] = x</a:t>
            </a:r>
          </a:p>
          <a:p>
            <a:pPr lvl="1"/>
            <a:r>
              <a:rPr lang="en-US" sz="1600" dirty="0"/>
              <a:t>if rank[y] &gt; rank[x], then parent_id[x] = y</a:t>
            </a:r>
          </a:p>
          <a:p>
            <a:pPr lvl="1"/>
            <a:r>
              <a:rPr lang="en-US" sz="1600" dirty="0"/>
              <a:t>if rank[x] = rank[y], then rank[x] = rank[x] + 1</a:t>
            </a:r>
          </a:p>
          <a:p>
            <a:pPr marL="514350" lvl="1" indent="0">
              <a:buNone/>
            </a:pPr>
            <a:endParaRPr lang="en-US" dirty="0"/>
          </a:p>
          <a:p>
            <a:r>
              <a:rPr lang="en-US" sz="1900" dirty="0"/>
              <a:t>Find(x): returns parent_id of the element using path compression by halving</a:t>
            </a:r>
          </a:p>
          <a:p>
            <a:pPr lvl="1"/>
            <a:r>
              <a:rPr lang="en-US" sz="1600" dirty="0"/>
              <a:t>while( x != parent_id[x]), parent_id[x] = parent_id[parent_id[x]] (make every other node in path point to its grandparent)</a:t>
            </a:r>
          </a:p>
          <a:p>
            <a:pPr lvl="1"/>
            <a:r>
              <a:rPr lang="en-US" sz="1600" dirty="0"/>
              <a:t>return x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 2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175</a:t>
            </a:r>
            <a:r>
              <a:rPr lang="en-US" dirty="0"/>
              <a:t> seconds</a:t>
            </a:r>
          </a:p>
          <a:p>
            <a:pPr lvl="1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9C7393-5B16-4BA6-A139-EC151096BF69}"/>
              </a:ext>
            </a:extLst>
          </p:cNvPr>
          <p:cNvSpPr txBox="1">
            <a:spLocks/>
          </p:cNvSpPr>
          <p:nvPr/>
        </p:nvSpPr>
        <p:spPr>
          <a:xfrm>
            <a:off x="457200" y="1066799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148</a:t>
            </a:r>
            <a:r>
              <a:rPr lang="en-US" dirty="0"/>
              <a:t> seconds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77938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5384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507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191</a:t>
            </a:r>
            <a:r>
              <a:rPr lang="en-US" dirty="0"/>
              <a:t> seconds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F1992D4-CF31-4D77-9B39-801E08BD0905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240</a:t>
            </a:r>
            <a:r>
              <a:rPr lang="en-US" dirty="0"/>
              <a:t> seconds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902104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40538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027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660D4F-E3BF-FE4C-851F-3127ED59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87106"/>
              </p:ext>
            </p:extLst>
          </p:nvPr>
        </p:nvGraphicFramePr>
        <p:xfrm>
          <a:off x="457200" y="1217627"/>
          <a:ext cx="8229600" cy="27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520">
                  <a:extLst>
                    <a:ext uri="{9D8B030D-6E8A-4147-A177-3AD203B41FA5}">
                      <a16:colId xmlns:a16="http://schemas.microsoft.com/office/drawing/2014/main" val="448389426"/>
                    </a:ext>
                  </a:extLst>
                </a:gridCol>
                <a:gridCol w="4143080">
                  <a:extLst>
                    <a:ext uri="{9D8B030D-6E8A-4147-A177-3AD203B41FA5}">
                      <a16:colId xmlns:a16="http://schemas.microsoft.com/office/drawing/2014/main" val="78161326"/>
                    </a:ext>
                  </a:extLst>
                </a:gridCol>
              </a:tblGrid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93697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Original list of line segments</a:t>
                      </a:r>
                      <a:endParaRPr lang="en-US" sz="1600" dirty="0">
                        <a:solidFill>
                          <a:srgbClr val="0A67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87485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Internally rearranged line-segments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7994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35329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Left-to-right sorted line-segment list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7492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915805-4F4A-DE4E-A0ED-16FF9910365C}"/>
              </a:ext>
            </a:extLst>
          </p:cNvPr>
          <p:cNvSpPr/>
          <p:nvPr/>
        </p:nvSpPr>
        <p:spPr>
          <a:xfrm>
            <a:off x="6376670" y="1714674"/>
            <a:ext cx="497840" cy="261143"/>
          </a:xfrm>
          <a:prstGeom prst="roundRect">
            <a:avLst/>
          </a:prstGeom>
          <a:noFill/>
          <a:ln w="38100">
            <a:solidFill>
              <a:srgbClr val="0A679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Depth-First-Search Algorithm</a:t>
            </a:r>
          </a:p>
          <a:p>
            <a:pPr lvl="1"/>
            <a:r>
              <a:rPr lang="en-US" dirty="0"/>
              <a:t>Optimize traversal of line-segment clusters</a:t>
            </a:r>
          </a:p>
          <a:p>
            <a:pPr lvl="1"/>
            <a:r>
              <a:rPr lang="en-US" dirty="0"/>
              <a:t>Reduce # pairwise comparisons</a:t>
            </a:r>
          </a:p>
          <a:p>
            <a:pPr lvl="1"/>
            <a:r>
              <a:rPr lang="en-US" dirty="0"/>
              <a:t>Convert from 2d problem to 2 1d problems (reduce time complexity)</a:t>
            </a:r>
          </a:p>
          <a:p>
            <a:pPr lvl="1"/>
            <a:endParaRPr lang="en-US" dirty="0"/>
          </a:p>
          <a:p>
            <a:r>
              <a:rPr lang="en-US" dirty="0"/>
              <a:t>Divide &amp; Conquer for cluster assignments</a:t>
            </a:r>
          </a:p>
          <a:p>
            <a:pPr lvl="1"/>
            <a:r>
              <a:rPr lang="en-US" dirty="0"/>
              <a:t>Bisect plane and leverage sorted coordinates to identify groups on both sides </a:t>
            </a:r>
          </a:p>
          <a:p>
            <a:pPr lvl="1"/>
            <a:endParaRPr lang="en-US" dirty="0"/>
          </a:p>
          <a:p>
            <a:r>
              <a:rPr lang="en-US" dirty="0"/>
              <a:t>Start Union-Find where majority of lines are clustered</a:t>
            </a:r>
          </a:p>
          <a:p>
            <a:endParaRPr lang="en-US" dirty="0"/>
          </a:p>
          <a:p>
            <a:r>
              <a:rPr lang="en-US" dirty="0"/>
              <a:t>Sort by both x and 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theme/theme1.xml><?xml version="1.0" encoding="utf-8"?>
<a:theme xmlns:a="http://schemas.openxmlformats.org/drawingml/2006/main" name="Enviva Corporate Template">
  <a:themeElements>
    <a:clrScheme name="Enviva LP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6AA635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4891551286B4DB315F9A1D994E7EA" ma:contentTypeVersion="13" ma:contentTypeDescription="Create a new document." ma:contentTypeScope="" ma:versionID="5cf6b86b383a410b8edc955b7fb1ae73">
  <xsd:schema xmlns:xsd="http://www.w3.org/2001/XMLSchema" xmlns:xs="http://www.w3.org/2001/XMLSchema" xmlns:p="http://schemas.microsoft.com/office/2006/metadata/properties" xmlns:ns3="c9e1d15d-458a-4a5e-bee6-6ec79f6db14e" xmlns:ns4="80bc47d4-6f3d-4257-93ff-ae85c0990791" targetNamespace="http://schemas.microsoft.com/office/2006/metadata/properties" ma:root="true" ma:fieldsID="da6d80c5a09ddbde2be5bd337ba2ced5" ns3:_="" ns4:_="">
    <xsd:import namespace="c9e1d15d-458a-4a5e-bee6-6ec79f6db14e"/>
    <xsd:import namespace="80bc47d4-6f3d-4257-93ff-ae85c0990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15d-458a-4a5e-bee6-6ec79f6db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c47d4-6f3d-4257-93ff-ae85c0990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3C784-ECF7-4EF0-A938-B90302CAC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B9787-4460-4BDE-ACF5-0E768111E370}">
  <ds:schemaRefs>
    <ds:schemaRef ds:uri="80bc47d4-6f3d-4257-93ff-ae85c0990791"/>
    <ds:schemaRef ds:uri="c9e1d15d-458a-4a5e-bee6-6ec79f6db1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929AEF-6272-4923-B3E8-DADC96929B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609</Words>
  <Application>Microsoft Macintosh PowerPoint</Application>
  <PresentationFormat>On-screen Show (4:3)</PresentationFormat>
  <Paragraphs>158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Enviva Corporate Template</vt:lpstr>
      <vt:lpstr>Programming exercise presentation  shruti siva kumar</vt:lpstr>
      <vt:lpstr>agenda</vt:lpstr>
      <vt:lpstr>Problem statement</vt:lpstr>
      <vt:lpstr>approach</vt:lpstr>
      <vt:lpstr>approach</vt:lpstr>
      <vt:lpstr>Implementation &amp; results</vt:lpstr>
      <vt:lpstr>Implementation &amp; results</vt:lpstr>
      <vt:lpstr>Implementation &amp; results</vt:lpstr>
      <vt:lpstr>Other approaches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Sampson rockwell pilot  kpi presentation</dc:title>
  <dc:creator>Ragavendar Kumar</dc:creator>
  <cp:lastModifiedBy>Siva Kumar,Shruti</cp:lastModifiedBy>
  <cp:revision>47</cp:revision>
  <dcterms:created xsi:type="dcterms:W3CDTF">2020-07-14T15:45:44Z</dcterms:created>
  <dcterms:modified xsi:type="dcterms:W3CDTF">2021-06-08T17:32:19Z</dcterms:modified>
</cp:coreProperties>
</file>