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6"/>
  </p:notesMasterIdLst>
  <p:handoutMasterIdLst>
    <p:handoutMasterId r:id="rId17"/>
  </p:handoutMasterIdLst>
  <p:sldIdLst>
    <p:sldId id="469" r:id="rId3"/>
    <p:sldId id="470" r:id="rId4"/>
    <p:sldId id="471" r:id="rId5"/>
    <p:sldId id="472" r:id="rId6"/>
    <p:sldId id="460" r:id="rId7"/>
    <p:sldId id="461" r:id="rId8"/>
    <p:sldId id="462" r:id="rId9"/>
    <p:sldId id="463" r:id="rId10"/>
    <p:sldId id="467" r:id="rId11"/>
    <p:sldId id="464" r:id="rId12"/>
    <p:sldId id="466" r:id="rId13"/>
    <p:sldId id="473" r:id="rId14"/>
    <p:sldId id="468" r:id="rId15"/>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86392" autoAdjust="0"/>
  </p:normalViewPr>
  <p:slideViewPr>
    <p:cSldViewPr>
      <p:cViewPr varScale="1">
        <p:scale>
          <a:sx n="87" d="100"/>
          <a:sy n="87" d="100"/>
        </p:scale>
        <p:origin x="1018" y="48"/>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shek\Downloads\Nayak-Abhishek-Week10-Exec%20Com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hishek\Downloads\Nayak-Abhishek-Week10-Exec%20Com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hishek\Downloads\project_week_12.docx!_1541624088"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rut\Downloads\Group10_Week12_CorpusTDM_IdentifyingKEI_WordAnalysi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Salaries by year</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1"/>
          <c:order val="1"/>
          <c:spPr>
            <a:ln w="34925" cap="rnd">
              <a:solidFill>
                <a:schemeClr val="lt1"/>
              </a:solidFill>
              <a:round/>
            </a:ln>
            <a:effectLst>
              <a:outerShdw dist="25400" dir="2700000" algn="tl" rotWithShape="0">
                <a:schemeClr val="accent5">
                  <a:tint val="77000"/>
                </a:schemeClr>
              </a:outerShdw>
            </a:effectLst>
          </c:spPr>
          <c:marker>
            <c:symbol val="none"/>
          </c:marker>
          <c:cat>
            <c:numRef>
              <c:f>'[Nayak-Abhishek-Week10-Exec Comp.xlsx]CEO year wise comp. breakup'!$A$4:$A$20</c:f>
              <c:numCache>
                <c:formatCode>General</c:formatCode>
                <c:ptCount val="17"/>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numCache>
            </c:numRef>
          </c:cat>
          <c:val>
            <c:numRef>
              <c:f>'[Nayak-Abhishek-Week10-Exec Comp.xlsx]CEO year wise comp. breakup'!$C$4:$C$20</c:f>
              <c:numCache>
                <c:formatCode>"$"#,##0</c:formatCode>
                <c:ptCount val="17"/>
                <c:pt idx="0">
                  <c:v>300000</c:v>
                </c:pt>
                <c:pt idx="1">
                  <c:v>600000</c:v>
                </c:pt>
                <c:pt idx="2">
                  <c:v>600000</c:v>
                </c:pt>
                <c:pt idx="3">
                  <c:v>600000</c:v>
                </c:pt>
                <c:pt idx="4">
                  <c:v>600000</c:v>
                </c:pt>
                <c:pt idx="5">
                  <c:v>600000</c:v>
                </c:pt>
                <c:pt idx="6">
                  <c:v>600000</c:v>
                </c:pt>
                <c:pt idx="7">
                  <c:v>600000</c:v>
                </c:pt>
                <c:pt idx="8">
                  <c:v>600000</c:v>
                </c:pt>
                <c:pt idx="9">
                  <c:v>600000</c:v>
                </c:pt>
                <c:pt idx="10">
                  <c:v>600000</c:v>
                </c:pt>
                <c:pt idx="11">
                  <c:v>600000</c:v>
                </c:pt>
                <c:pt idx="12">
                  <c:v>2000000</c:v>
                </c:pt>
                <c:pt idx="13">
                  <c:v>2000000</c:v>
                </c:pt>
                <c:pt idx="14">
                  <c:v>2000000</c:v>
                </c:pt>
                <c:pt idx="15">
                  <c:v>2000000</c:v>
                </c:pt>
                <c:pt idx="16">
                  <c:v>2000000</c:v>
                </c:pt>
              </c:numCache>
            </c:numRef>
          </c:val>
          <c:smooth val="0"/>
          <c:extLst>
            <c:ext xmlns:c16="http://schemas.microsoft.com/office/drawing/2014/chart" uri="{C3380CC4-5D6E-409C-BE32-E72D297353CC}">
              <c16:uniqueId val="{00000000-898E-44E0-9ECF-0A0F7C42199A}"/>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549532328"/>
        <c:axId val="549532656"/>
        <c:extLst>
          <c:ext xmlns:c15="http://schemas.microsoft.com/office/drawing/2012/chart" uri="{02D57815-91ED-43cb-92C2-25804820EDAC}">
            <c15:filteredLineSeries>
              <c15:ser>
                <c:idx val="0"/>
                <c:order val="0"/>
                <c:spPr>
                  <a:ln w="34925" cap="rnd">
                    <a:solidFill>
                      <a:schemeClr val="lt1"/>
                    </a:solidFill>
                    <a:round/>
                  </a:ln>
                  <a:effectLst>
                    <a:outerShdw dist="25400" dir="2700000" algn="tl" rotWithShape="0">
                      <a:schemeClr val="accent5">
                        <a:shade val="76000"/>
                      </a:schemeClr>
                    </a:outerShdw>
                  </a:effectLst>
                </c:spPr>
                <c:marker>
                  <c:symbol val="none"/>
                </c:marker>
                <c:cat>
                  <c:numRef>
                    <c:extLst>
                      <c:ext uri="{02D57815-91ED-43cb-92C2-25804820EDAC}">
                        <c15:formulaRef>
                          <c15:sqref>'[Nayak-Abhishek-Week10-Exec Comp.xlsx]CEO year wise comp. breakup'!$A$4:$A$20</c15:sqref>
                        </c15:formulaRef>
                      </c:ext>
                    </c:extLst>
                    <c:numCache>
                      <c:formatCode>General</c:formatCode>
                      <c:ptCount val="17"/>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numCache>
                  </c:numRef>
                </c:cat>
                <c:val>
                  <c:numRef>
                    <c:extLst>
                      <c:ext uri="{02D57815-91ED-43cb-92C2-25804820EDAC}">
                        <c15:formulaRef>
                          <c15:sqref>'[Nayak-Abhishek-Week10-Exec Comp.xlsx]CEO year wise comp. breakup'!$A$4:$A$20</c15:sqref>
                        </c15:formulaRef>
                      </c:ext>
                    </c:extLst>
                    <c:numCache>
                      <c:formatCode>General</c:formatCode>
                      <c:ptCount val="17"/>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numCache>
                  </c:numRef>
                </c:val>
                <c:smooth val="0"/>
                <c:extLst>
                  <c:ext xmlns:c16="http://schemas.microsoft.com/office/drawing/2014/chart" uri="{C3380CC4-5D6E-409C-BE32-E72D297353CC}">
                    <c16:uniqueId val="{00000001-898E-44E0-9ECF-0A0F7C42199A}"/>
                  </c:ext>
                </c:extLst>
              </c15:ser>
            </c15:filteredLineSeries>
          </c:ext>
        </c:extLst>
      </c:lineChart>
      <c:catAx>
        <c:axId val="549532328"/>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549532656"/>
        <c:crosses val="autoZero"/>
        <c:auto val="1"/>
        <c:lblAlgn val="ctr"/>
        <c:lblOffset val="100"/>
        <c:noMultiLvlLbl val="0"/>
      </c:catAx>
      <c:valAx>
        <c:axId val="549532656"/>
        <c:scaling>
          <c:orientation val="minMax"/>
        </c:scaling>
        <c:delete val="0"/>
        <c:axPos val="l"/>
        <c:majorGridlines>
          <c:spPr>
            <a:ln w="9525" cap="flat" cmpd="sng" algn="ctr">
              <a:solidFill>
                <a:schemeClr val="lt1">
                  <a:alpha val="2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5495323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showDLblsOverMax val="0"/>
  </c:chart>
  <c:spPr>
    <a:solidFill>
      <a:schemeClr val="accent5"/>
    </a:solidFill>
    <a:ln w="9525" cap="flat" cmpd="sng" algn="ctr">
      <a:solidFill>
        <a:schemeClr val="accent5"/>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Vested</a:t>
            </a:r>
            <a:r>
              <a:rPr lang="en-US" baseline="0"/>
              <a:t> Stock ownership</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'[Nayak-Abhishek-Week10-Exec Comp.xlsx]Vested stock ownership'!$A$4:$A$5</c:f>
              <c:strCache>
                <c:ptCount val="2"/>
                <c:pt idx="0">
                  <c:v>Henry M. Paulson Jr.</c:v>
                </c:pt>
                <c:pt idx="1">
                  <c:v>Lloyd C. blankfein</c:v>
                </c:pt>
              </c:strCache>
            </c:strRef>
          </c:cat>
          <c:val>
            <c:numRef>
              <c:f>'[Nayak-Abhishek-Week10-Exec Comp.xlsx]Vested stock ownership'!$B$4:$B$5</c:f>
              <c:numCache>
                <c:formatCode>"$"#,##0</c:formatCode>
                <c:ptCount val="2"/>
                <c:pt idx="0">
                  <c:v>95350425</c:v>
                </c:pt>
                <c:pt idx="1">
                  <c:v>103213984</c:v>
                </c:pt>
              </c:numCache>
            </c:numRef>
          </c:val>
          <c:extLst>
            <c:ext xmlns:c16="http://schemas.microsoft.com/office/drawing/2014/chart" uri="{C3380CC4-5D6E-409C-BE32-E72D297353CC}">
              <c16:uniqueId val="{00000000-EA42-4D0C-BD8A-3A0A3A67483E}"/>
            </c:ext>
          </c:extLst>
        </c:ser>
        <c:dLbls>
          <c:dLblPos val="outEnd"/>
          <c:showLegendKey val="0"/>
          <c:showVal val="1"/>
          <c:showCatName val="0"/>
          <c:showSerName val="0"/>
          <c:showPercent val="0"/>
          <c:showBubbleSize val="0"/>
        </c:dLbls>
        <c:gapWidth val="100"/>
        <c:overlap val="-24"/>
        <c:axId val="543418648"/>
        <c:axId val="543417336"/>
      </c:barChart>
      <c:catAx>
        <c:axId val="5434186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417336"/>
        <c:crosses val="autoZero"/>
        <c:auto val="1"/>
        <c:lblAlgn val="ctr"/>
        <c:lblOffset val="100"/>
        <c:noMultiLvlLbl val="0"/>
      </c:catAx>
      <c:valAx>
        <c:axId val="54341733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418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Stock Price from</a:t>
            </a:r>
            <a:r>
              <a:rPr lang="en-US" baseline="0"/>
              <a:t> 1999 to 2016</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'[Worksheet in C  Users Abhishek Downloads project_week_12.docx]Sheet1'!$D$27</c:f>
              <c:strCache>
                <c:ptCount val="1"/>
                <c:pt idx="0">
                  <c:v>Stock Price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'[Worksheet in C  Users Abhishek Downloads project_week_12.docx]Sheet1'!$C$28:$C$45</c:f>
              <c:numCache>
                <c:formatCode>m/d/yyyy</c:formatCode>
                <c:ptCount val="18"/>
                <c:pt idx="0">
                  <c:v>36284</c:v>
                </c:pt>
                <c:pt idx="1">
                  <c:v>36528</c:v>
                </c:pt>
                <c:pt idx="2">
                  <c:v>36893</c:v>
                </c:pt>
                <c:pt idx="3">
                  <c:v>37258</c:v>
                </c:pt>
                <c:pt idx="4">
                  <c:v>37623</c:v>
                </c:pt>
                <c:pt idx="5">
                  <c:v>37988</c:v>
                </c:pt>
                <c:pt idx="6">
                  <c:v>38355</c:v>
                </c:pt>
                <c:pt idx="7">
                  <c:v>38720</c:v>
                </c:pt>
                <c:pt idx="8">
                  <c:v>39085</c:v>
                </c:pt>
                <c:pt idx="9">
                  <c:v>39450</c:v>
                </c:pt>
                <c:pt idx="10">
                  <c:v>39815</c:v>
                </c:pt>
                <c:pt idx="11">
                  <c:v>40182</c:v>
                </c:pt>
                <c:pt idx="12">
                  <c:v>40546</c:v>
                </c:pt>
                <c:pt idx="13">
                  <c:v>40911</c:v>
                </c:pt>
                <c:pt idx="14">
                  <c:v>41277</c:v>
                </c:pt>
                <c:pt idx="15">
                  <c:v>41642</c:v>
                </c:pt>
                <c:pt idx="16">
                  <c:v>42009</c:v>
                </c:pt>
                <c:pt idx="17">
                  <c:v>42373</c:v>
                </c:pt>
              </c:numCache>
            </c:numRef>
          </c:cat>
          <c:val>
            <c:numRef>
              <c:f>'[Worksheet in C  Users Abhishek Downloads project_week_12.docx]Sheet1'!$D$28:$D$45</c:f>
              <c:numCache>
                <c:formatCode>"$"#,##0</c:formatCode>
                <c:ptCount val="18"/>
                <c:pt idx="0">
                  <c:v>70</c:v>
                </c:pt>
                <c:pt idx="1">
                  <c:v>88</c:v>
                </c:pt>
                <c:pt idx="2">
                  <c:v>100</c:v>
                </c:pt>
                <c:pt idx="3">
                  <c:v>91</c:v>
                </c:pt>
                <c:pt idx="4">
                  <c:v>69</c:v>
                </c:pt>
                <c:pt idx="5">
                  <c:v>97</c:v>
                </c:pt>
                <c:pt idx="6">
                  <c:v>105</c:v>
                </c:pt>
                <c:pt idx="7">
                  <c:v>128</c:v>
                </c:pt>
                <c:pt idx="8">
                  <c:v>200.6</c:v>
                </c:pt>
                <c:pt idx="9">
                  <c:v>208.92</c:v>
                </c:pt>
                <c:pt idx="10">
                  <c:v>84.02</c:v>
                </c:pt>
                <c:pt idx="11">
                  <c:v>170.05</c:v>
                </c:pt>
                <c:pt idx="12">
                  <c:v>170.55</c:v>
                </c:pt>
                <c:pt idx="13">
                  <c:v>92.97</c:v>
                </c:pt>
                <c:pt idx="14">
                  <c:v>131.69999999999999</c:v>
                </c:pt>
                <c:pt idx="15">
                  <c:v>176.35</c:v>
                </c:pt>
                <c:pt idx="16">
                  <c:v>193.06</c:v>
                </c:pt>
                <c:pt idx="17">
                  <c:v>175.79</c:v>
                </c:pt>
              </c:numCache>
            </c:numRef>
          </c:val>
          <c:extLst>
            <c:ext xmlns:c16="http://schemas.microsoft.com/office/drawing/2014/chart" uri="{C3380CC4-5D6E-409C-BE32-E72D297353CC}">
              <c16:uniqueId val="{00000000-6F3D-432F-8802-421DDE2F0913}"/>
            </c:ext>
          </c:extLst>
        </c:ser>
        <c:dLbls>
          <c:dLblPos val="outEnd"/>
          <c:showLegendKey val="0"/>
          <c:showVal val="1"/>
          <c:showCatName val="0"/>
          <c:showSerName val="0"/>
          <c:showPercent val="0"/>
          <c:showBubbleSize val="0"/>
        </c:dLbls>
        <c:gapWidth val="100"/>
        <c:overlap val="-24"/>
        <c:axId val="627231536"/>
        <c:axId val="627227928"/>
      </c:barChart>
      <c:dateAx>
        <c:axId val="627231536"/>
        <c:scaling>
          <c:orientation val="minMax"/>
        </c:scaling>
        <c:delete val="0"/>
        <c:axPos val="b"/>
        <c:numFmt formatCode="m/d/yyyy"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7227928"/>
        <c:crosses val="autoZero"/>
        <c:auto val="1"/>
        <c:lblOffset val="100"/>
        <c:baseTimeUnit val="months"/>
      </c:dateAx>
      <c:valAx>
        <c:axId val="627227928"/>
        <c:scaling>
          <c:orientation val="minMax"/>
        </c:scaling>
        <c:delete val="0"/>
        <c:axPos val="l"/>
        <c:majorGridlines>
          <c:spPr>
            <a:ln w="9525" cap="flat" cmpd="sng" algn="ctr">
              <a:solidFill>
                <a:schemeClr val="lt1">
                  <a:lumMod val="95000"/>
                  <a:alpha val="10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2723153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Word Frequency Chart</a:t>
            </a:r>
          </a:p>
        </c:rich>
      </c:tx>
      <c:layout>
        <c:manualLayout>
          <c:xMode val="edge"/>
          <c:yMode val="edge"/>
          <c:x val="0.41332020997375324"/>
          <c:y val="2.008032128514056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'WordFrequency Analysis'!$B$4</c:f>
              <c:strCache>
                <c:ptCount val="1"/>
                <c:pt idx="0">
                  <c:v>2016</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Analysis'!$B$5:$B$14</c:f>
              <c:numCache>
                <c:formatCode>General</c:formatCode>
                <c:ptCount val="10"/>
                <c:pt idx="0">
                  <c:v>264</c:v>
                </c:pt>
                <c:pt idx="1">
                  <c:v>106</c:v>
                </c:pt>
                <c:pt idx="2">
                  <c:v>86</c:v>
                </c:pt>
                <c:pt idx="3">
                  <c:v>666</c:v>
                </c:pt>
                <c:pt idx="4">
                  <c:v>92</c:v>
                </c:pt>
                <c:pt idx="5">
                  <c:v>567</c:v>
                </c:pt>
                <c:pt idx="6">
                  <c:v>62</c:v>
                </c:pt>
                <c:pt idx="7">
                  <c:v>30</c:v>
                </c:pt>
                <c:pt idx="8">
                  <c:v>58</c:v>
                </c:pt>
                <c:pt idx="9">
                  <c:v>432</c:v>
                </c:pt>
              </c:numCache>
            </c:numRef>
          </c:val>
          <c:extLst>
            <c:ext xmlns:c16="http://schemas.microsoft.com/office/drawing/2014/chart" uri="{C3380CC4-5D6E-409C-BE32-E72D297353CC}">
              <c16:uniqueId val="{00000000-8167-49FB-A3BA-686399C747BD}"/>
            </c:ext>
          </c:extLst>
        </c:ser>
        <c:ser>
          <c:idx val="1"/>
          <c:order val="1"/>
          <c:tx>
            <c:strRef>
              <c:f>'WordFrequency Analysis'!$C$4</c:f>
              <c:strCache>
                <c:ptCount val="1"/>
                <c:pt idx="0">
                  <c:v>2015</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Analysis'!$C$5:$C$14</c:f>
              <c:numCache>
                <c:formatCode>General</c:formatCode>
                <c:ptCount val="10"/>
                <c:pt idx="0">
                  <c:v>290</c:v>
                </c:pt>
                <c:pt idx="1">
                  <c:v>65</c:v>
                </c:pt>
                <c:pt idx="2">
                  <c:v>115</c:v>
                </c:pt>
                <c:pt idx="3">
                  <c:v>596</c:v>
                </c:pt>
                <c:pt idx="4">
                  <c:v>120</c:v>
                </c:pt>
                <c:pt idx="5">
                  <c:v>634</c:v>
                </c:pt>
                <c:pt idx="6">
                  <c:v>85</c:v>
                </c:pt>
                <c:pt idx="7">
                  <c:v>200</c:v>
                </c:pt>
                <c:pt idx="8">
                  <c:v>100</c:v>
                </c:pt>
                <c:pt idx="9">
                  <c:v>346</c:v>
                </c:pt>
              </c:numCache>
            </c:numRef>
          </c:val>
          <c:extLst>
            <c:ext xmlns:c16="http://schemas.microsoft.com/office/drawing/2014/chart" uri="{C3380CC4-5D6E-409C-BE32-E72D297353CC}">
              <c16:uniqueId val="{00000001-8167-49FB-A3BA-686399C747BD}"/>
            </c:ext>
          </c:extLst>
        </c:ser>
        <c:ser>
          <c:idx val="2"/>
          <c:order val="2"/>
          <c:tx>
            <c:strRef>
              <c:f>'WordFrequency Analysis'!$D$4</c:f>
              <c:strCache>
                <c:ptCount val="1"/>
                <c:pt idx="0">
                  <c:v>2014</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Analysis'!$D$5:$D$14</c:f>
              <c:numCache>
                <c:formatCode>General</c:formatCode>
                <c:ptCount val="10"/>
                <c:pt idx="0">
                  <c:v>588</c:v>
                </c:pt>
                <c:pt idx="1">
                  <c:v>192</c:v>
                </c:pt>
                <c:pt idx="2">
                  <c:v>212</c:v>
                </c:pt>
                <c:pt idx="3">
                  <c:v>60</c:v>
                </c:pt>
                <c:pt idx="4">
                  <c:v>232</c:v>
                </c:pt>
                <c:pt idx="5">
                  <c:v>240</c:v>
                </c:pt>
                <c:pt idx="6">
                  <c:v>144</c:v>
                </c:pt>
                <c:pt idx="7">
                  <c:v>64</c:v>
                </c:pt>
                <c:pt idx="8">
                  <c:v>200</c:v>
                </c:pt>
                <c:pt idx="9">
                  <c:v>144</c:v>
                </c:pt>
              </c:numCache>
            </c:numRef>
          </c:val>
          <c:extLst>
            <c:ext xmlns:c16="http://schemas.microsoft.com/office/drawing/2014/chart" uri="{C3380CC4-5D6E-409C-BE32-E72D297353CC}">
              <c16:uniqueId val="{00000002-8167-49FB-A3BA-686399C747BD}"/>
            </c:ext>
          </c:extLst>
        </c:ser>
        <c:ser>
          <c:idx val="3"/>
          <c:order val="3"/>
          <c:tx>
            <c:strRef>
              <c:f>'WordFrequency Analysis'!$E$4</c:f>
              <c:strCache>
                <c:ptCount val="1"/>
                <c:pt idx="0">
                  <c:v>2013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Analysis'!$E$5:$E$14</c:f>
              <c:numCache>
                <c:formatCode>General</c:formatCode>
                <c:ptCount val="10"/>
                <c:pt idx="0">
                  <c:v>134</c:v>
                </c:pt>
                <c:pt idx="1">
                  <c:v>64</c:v>
                </c:pt>
                <c:pt idx="2">
                  <c:v>58</c:v>
                </c:pt>
                <c:pt idx="3">
                  <c:v>44</c:v>
                </c:pt>
                <c:pt idx="4">
                  <c:v>149</c:v>
                </c:pt>
                <c:pt idx="5">
                  <c:v>52</c:v>
                </c:pt>
                <c:pt idx="6">
                  <c:v>30</c:v>
                </c:pt>
                <c:pt idx="7">
                  <c:v>26</c:v>
                </c:pt>
                <c:pt idx="8">
                  <c:v>92</c:v>
                </c:pt>
                <c:pt idx="9">
                  <c:v>54</c:v>
                </c:pt>
              </c:numCache>
            </c:numRef>
          </c:val>
          <c:extLst>
            <c:ext xmlns:c16="http://schemas.microsoft.com/office/drawing/2014/chart" uri="{C3380CC4-5D6E-409C-BE32-E72D297353CC}">
              <c16:uniqueId val="{00000003-8167-49FB-A3BA-686399C747BD}"/>
            </c:ext>
          </c:extLst>
        </c:ser>
        <c:ser>
          <c:idx val="4"/>
          <c:order val="4"/>
          <c:tx>
            <c:strRef>
              <c:f>'WordFrequency Analysis'!$F$4</c:f>
              <c:strCache>
                <c:ptCount val="1"/>
                <c:pt idx="0">
                  <c:v>2012</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Analysis'!$F$5:$F$14</c:f>
              <c:numCache>
                <c:formatCode>General</c:formatCode>
                <c:ptCount val="10"/>
                <c:pt idx="0">
                  <c:v>528</c:v>
                </c:pt>
                <c:pt idx="1">
                  <c:v>555</c:v>
                </c:pt>
                <c:pt idx="2">
                  <c:v>329</c:v>
                </c:pt>
                <c:pt idx="3">
                  <c:v>43</c:v>
                </c:pt>
                <c:pt idx="4">
                  <c:v>306</c:v>
                </c:pt>
                <c:pt idx="5">
                  <c:v>240</c:v>
                </c:pt>
                <c:pt idx="6">
                  <c:v>276</c:v>
                </c:pt>
                <c:pt idx="7">
                  <c:v>294</c:v>
                </c:pt>
                <c:pt idx="8">
                  <c:v>147</c:v>
                </c:pt>
                <c:pt idx="9">
                  <c:v>207</c:v>
                </c:pt>
              </c:numCache>
            </c:numRef>
          </c:val>
          <c:extLst>
            <c:ext xmlns:c16="http://schemas.microsoft.com/office/drawing/2014/chart" uri="{C3380CC4-5D6E-409C-BE32-E72D297353CC}">
              <c16:uniqueId val="{00000004-8167-49FB-A3BA-686399C747BD}"/>
            </c:ext>
          </c:extLst>
        </c:ser>
        <c:ser>
          <c:idx val="5"/>
          <c:order val="5"/>
          <c:tx>
            <c:strRef>
              <c:f>'WordFrequency Analysis'!$G$4</c:f>
              <c:strCache>
                <c:ptCount val="1"/>
                <c:pt idx="0">
                  <c:v>2011</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Analysis'!$G$5:$G$14</c:f>
              <c:numCache>
                <c:formatCode>General</c:formatCode>
                <c:ptCount val="10"/>
                <c:pt idx="0">
                  <c:v>183</c:v>
                </c:pt>
                <c:pt idx="1">
                  <c:v>378</c:v>
                </c:pt>
                <c:pt idx="2">
                  <c:v>300</c:v>
                </c:pt>
                <c:pt idx="3">
                  <c:v>40</c:v>
                </c:pt>
                <c:pt idx="4">
                  <c:v>108</c:v>
                </c:pt>
                <c:pt idx="5">
                  <c:v>126</c:v>
                </c:pt>
                <c:pt idx="6">
                  <c:v>123</c:v>
                </c:pt>
                <c:pt idx="7">
                  <c:v>168</c:v>
                </c:pt>
                <c:pt idx="8">
                  <c:v>100</c:v>
                </c:pt>
                <c:pt idx="9">
                  <c:v>365</c:v>
                </c:pt>
              </c:numCache>
            </c:numRef>
          </c:val>
          <c:extLst>
            <c:ext xmlns:c16="http://schemas.microsoft.com/office/drawing/2014/chart" uri="{C3380CC4-5D6E-409C-BE32-E72D297353CC}">
              <c16:uniqueId val="{00000005-8167-49FB-A3BA-686399C747BD}"/>
            </c:ext>
          </c:extLst>
        </c:ser>
        <c:ser>
          <c:idx val="6"/>
          <c:order val="6"/>
          <c:tx>
            <c:strRef>
              <c:f>'WordFrequency Analysis'!$H$4</c:f>
              <c:strCache>
                <c:ptCount val="1"/>
                <c:pt idx="0">
                  <c:v>2010</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Analysis'!$H$5:$H$14</c:f>
              <c:numCache>
                <c:formatCode>General</c:formatCode>
                <c:ptCount val="10"/>
                <c:pt idx="0">
                  <c:v>0</c:v>
                </c:pt>
                <c:pt idx="1">
                  <c:v>127</c:v>
                </c:pt>
                <c:pt idx="2">
                  <c:v>284</c:v>
                </c:pt>
                <c:pt idx="3">
                  <c:v>296</c:v>
                </c:pt>
                <c:pt idx="4">
                  <c:v>378</c:v>
                </c:pt>
                <c:pt idx="5">
                  <c:v>0</c:v>
                </c:pt>
                <c:pt idx="6">
                  <c:v>95</c:v>
                </c:pt>
                <c:pt idx="7">
                  <c:v>172</c:v>
                </c:pt>
                <c:pt idx="8">
                  <c:v>200</c:v>
                </c:pt>
                <c:pt idx="9">
                  <c:v>78</c:v>
                </c:pt>
              </c:numCache>
            </c:numRef>
          </c:val>
          <c:extLst>
            <c:ext xmlns:c16="http://schemas.microsoft.com/office/drawing/2014/chart" uri="{C3380CC4-5D6E-409C-BE32-E72D297353CC}">
              <c16:uniqueId val="{00000006-8167-49FB-A3BA-686399C747BD}"/>
            </c:ext>
          </c:extLst>
        </c:ser>
        <c:ser>
          <c:idx val="7"/>
          <c:order val="7"/>
          <c:tx>
            <c:strRef>
              <c:f>'WordFrequency Analysis'!$I$4</c:f>
              <c:strCache>
                <c:ptCount val="1"/>
                <c:pt idx="0">
                  <c:v>2009</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Analysis'!$I$5:$I$14</c:f>
              <c:numCache>
                <c:formatCode>General</c:formatCode>
                <c:ptCount val="10"/>
                <c:pt idx="0">
                  <c:v>177</c:v>
                </c:pt>
                <c:pt idx="1">
                  <c:v>98</c:v>
                </c:pt>
                <c:pt idx="2">
                  <c:v>97</c:v>
                </c:pt>
                <c:pt idx="3">
                  <c:v>0</c:v>
                </c:pt>
                <c:pt idx="4">
                  <c:v>182</c:v>
                </c:pt>
                <c:pt idx="5">
                  <c:v>82</c:v>
                </c:pt>
                <c:pt idx="6">
                  <c:v>33</c:v>
                </c:pt>
                <c:pt idx="7">
                  <c:v>28</c:v>
                </c:pt>
                <c:pt idx="8">
                  <c:v>200</c:v>
                </c:pt>
                <c:pt idx="9">
                  <c:v>73</c:v>
                </c:pt>
              </c:numCache>
            </c:numRef>
          </c:val>
          <c:extLst>
            <c:ext xmlns:c16="http://schemas.microsoft.com/office/drawing/2014/chart" uri="{C3380CC4-5D6E-409C-BE32-E72D297353CC}">
              <c16:uniqueId val="{00000007-8167-49FB-A3BA-686399C747BD}"/>
            </c:ext>
          </c:extLst>
        </c:ser>
        <c:ser>
          <c:idx val="8"/>
          <c:order val="8"/>
          <c:tx>
            <c:strRef>
              <c:f>'WordFrequency Analysis'!$J$4</c:f>
              <c:strCache>
                <c:ptCount val="1"/>
                <c:pt idx="0">
                  <c:v>2008</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Analysis'!$J$5:$J$14</c:f>
              <c:numCache>
                <c:formatCode>General</c:formatCode>
                <c:ptCount val="10"/>
                <c:pt idx="0">
                  <c:v>30</c:v>
                </c:pt>
                <c:pt idx="1">
                  <c:v>19</c:v>
                </c:pt>
                <c:pt idx="2">
                  <c:v>500</c:v>
                </c:pt>
                <c:pt idx="3">
                  <c:v>0</c:v>
                </c:pt>
                <c:pt idx="4">
                  <c:v>209</c:v>
                </c:pt>
                <c:pt idx="5">
                  <c:v>14</c:v>
                </c:pt>
                <c:pt idx="6">
                  <c:v>6</c:v>
                </c:pt>
                <c:pt idx="7">
                  <c:v>5</c:v>
                </c:pt>
                <c:pt idx="8">
                  <c:v>200</c:v>
                </c:pt>
                <c:pt idx="9">
                  <c:v>14</c:v>
                </c:pt>
              </c:numCache>
            </c:numRef>
          </c:val>
          <c:extLst>
            <c:ext xmlns:c16="http://schemas.microsoft.com/office/drawing/2014/chart" uri="{C3380CC4-5D6E-409C-BE32-E72D297353CC}">
              <c16:uniqueId val="{00000008-8167-49FB-A3BA-686399C747BD}"/>
            </c:ext>
          </c:extLst>
        </c:ser>
        <c:ser>
          <c:idx val="9"/>
          <c:order val="9"/>
          <c:tx>
            <c:strRef>
              <c:f>'WordFrequency Analysis'!$K$4</c:f>
              <c:strCache>
                <c:ptCount val="1"/>
                <c:pt idx="0">
                  <c:v>2007</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Analysis'!$K$5:$K$14</c:f>
              <c:numCache>
                <c:formatCode>General</c:formatCode>
                <c:ptCount val="10"/>
                <c:pt idx="0">
                  <c:v>90</c:v>
                </c:pt>
                <c:pt idx="1">
                  <c:v>28</c:v>
                </c:pt>
                <c:pt idx="2">
                  <c:v>650</c:v>
                </c:pt>
                <c:pt idx="3">
                  <c:v>0</c:v>
                </c:pt>
                <c:pt idx="4">
                  <c:v>146</c:v>
                </c:pt>
                <c:pt idx="5">
                  <c:v>48</c:v>
                </c:pt>
                <c:pt idx="6">
                  <c:v>28</c:v>
                </c:pt>
                <c:pt idx="7">
                  <c:v>10</c:v>
                </c:pt>
                <c:pt idx="8">
                  <c:v>200</c:v>
                </c:pt>
                <c:pt idx="9">
                  <c:v>24</c:v>
                </c:pt>
              </c:numCache>
            </c:numRef>
          </c:val>
          <c:extLst>
            <c:ext xmlns:c16="http://schemas.microsoft.com/office/drawing/2014/chart" uri="{C3380CC4-5D6E-409C-BE32-E72D297353CC}">
              <c16:uniqueId val="{00000009-8167-49FB-A3BA-686399C747BD}"/>
            </c:ext>
          </c:extLst>
        </c:ser>
        <c:ser>
          <c:idx val="10"/>
          <c:order val="10"/>
          <c:tx>
            <c:strRef>
              <c:f>'WordFrequency Analysis'!$L$4</c:f>
              <c:strCache>
                <c:ptCount val="1"/>
                <c:pt idx="0">
                  <c:v>2006</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Analysis'!$L$5:$L$14</c:f>
              <c:numCache>
                <c:formatCode>General</c:formatCode>
                <c:ptCount val="10"/>
                <c:pt idx="0">
                  <c:v>98</c:v>
                </c:pt>
                <c:pt idx="1">
                  <c:v>70</c:v>
                </c:pt>
                <c:pt idx="2">
                  <c:v>50</c:v>
                </c:pt>
                <c:pt idx="3">
                  <c:v>0</c:v>
                </c:pt>
                <c:pt idx="4">
                  <c:v>146</c:v>
                </c:pt>
                <c:pt idx="5">
                  <c:v>40</c:v>
                </c:pt>
                <c:pt idx="6">
                  <c:v>22</c:v>
                </c:pt>
                <c:pt idx="7">
                  <c:v>28</c:v>
                </c:pt>
                <c:pt idx="8">
                  <c:v>26</c:v>
                </c:pt>
                <c:pt idx="9">
                  <c:v>30</c:v>
                </c:pt>
              </c:numCache>
            </c:numRef>
          </c:val>
          <c:extLst>
            <c:ext xmlns:c16="http://schemas.microsoft.com/office/drawing/2014/chart" uri="{C3380CC4-5D6E-409C-BE32-E72D297353CC}">
              <c16:uniqueId val="{0000000A-8167-49FB-A3BA-686399C747BD}"/>
            </c:ext>
          </c:extLst>
        </c:ser>
        <c:ser>
          <c:idx val="11"/>
          <c:order val="11"/>
          <c:tx>
            <c:strRef>
              <c:f>'WordFrequency Analysis'!$M$4</c:f>
              <c:strCache>
                <c:ptCount val="1"/>
                <c:pt idx="0">
                  <c:v>1999</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'WordFrequency Analysis'!$A$5:$A$14</c:f>
              <c:strCache>
                <c:ptCount val="10"/>
                <c:pt idx="0">
                  <c:v>public</c:v>
                </c:pt>
                <c:pt idx="1">
                  <c:v>stock</c:v>
                </c:pt>
                <c:pt idx="2">
                  <c:v>mortgage</c:v>
                </c:pt>
                <c:pt idx="3">
                  <c:v>ratification</c:v>
                </c:pt>
                <c:pt idx="4">
                  <c:v>brokerage</c:v>
                </c:pt>
                <c:pt idx="5">
                  <c:v>NEOS</c:v>
                </c:pt>
                <c:pt idx="6">
                  <c:v>compensation</c:v>
                </c:pt>
                <c:pt idx="7">
                  <c:v>received</c:v>
                </c:pt>
                <c:pt idx="8">
                  <c:v>support</c:v>
                </c:pt>
                <c:pt idx="9">
                  <c:v>shareholders</c:v>
                </c:pt>
              </c:strCache>
            </c:strRef>
          </c:cat>
          <c:val>
            <c:numRef>
              <c:f>'WordFrequency Analysis'!$M$5:$M$14</c:f>
              <c:numCache>
                <c:formatCode>General</c:formatCode>
                <c:ptCount val="10"/>
                <c:pt idx="0">
                  <c:v>792</c:v>
                </c:pt>
                <c:pt idx="1">
                  <c:v>98</c:v>
                </c:pt>
                <c:pt idx="2">
                  <c:v>32</c:v>
                </c:pt>
                <c:pt idx="3">
                  <c:v>0</c:v>
                </c:pt>
                <c:pt idx="4">
                  <c:v>276</c:v>
                </c:pt>
                <c:pt idx="5">
                  <c:v>0</c:v>
                </c:pt>
                <c:pt idx="6">
                  <c:v>32</c:v>
                </c:pt>
                <c:pt idx="7">
                  <c:v>48</c:v>
                </c:pt>
                <c:pt idx="8">
                  <c:v>23</c:v>
                </c:pt>
                <c:pt idx="9">
                  <c:v>49</c:v>
                </c:pt>
              </c:numCache>
            </c:numRef>
          </c:val>
          <c:extLst>
            <c:ext xmlns:c16="http://schemas.microsoft.com/office/drawing/2014/chart" uri="{C3380CC4-5D6E-409C-BE32-E72D297353CC}">
              <c16:uniqueId val="{0000000B-8167-49FB-A3BA-686399C747BD}"/>
            </c:ext>
          </c:extLst>
        </c:ser>
        <c:dLbls>
          <c:showLegendKey val="0"/>
          <c:showVal val="0"/>
          <c:showCatName val="0"/>
          <c:showSerName val="0"/>
          <c:showPercent val="0"/>
          <c:showBubbleSize val="0"/>
        </c:dLbls>
        <c:gapWidth val="150"/>
        <c:overlap val="100"/>
        <c:axId val="468253984"/>
        <c:axId val="468254312"/>
      </c:barChart>
      <c:catAx>
        <c:axId val="4682539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Words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8254312"/>
        <c:crosses val="autoZero"/>
        <c:auto val="1"/>
        <c:lblAlgn val="ctr"/>
        <c:lblOffset val="100"/>
        <c:noMultiLvlLbl val="0"/>
      </c:catAx>
      <c:valAx>
        <c:axId val="4682543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Frequency of occurance of words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825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48C8418-815B-4876-A6A7-4FE2712B266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3041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48C8418-815B-4876-A6A7-4FE2712B266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3245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5</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- 527</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sec.gov/cgi-bin/browse-edgar?company=goldman+sachs&amp;owner=exclude&amp;action=getcompan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527 Data Analytics</a:t>
            </a:r>
          </a:p>
        </p:txBody>
      </p:sp>
      <p:sp>
        <p:nvSpPr>
          <p:cNvPr id="4" name="Text Placeholder 3"/>
          <p:cNvSpPr>
            <a:spLocks noGrp="1"/>
          </p:cNvSpPr>
          <p:nvPr>
            <p:ph type="body" sz="quarter" idx="13"/>
          </p:nvPr>
        </p:nvSpPr>
        <p:spPr>
          <a:xfrm>
            <a:off x="228600" y="4267200"/>
            <a:ext cx="8534400" cy="1676400"/>
          </a:xfrm>
        </p:spPr>
        <p:txBody>
          <a:bodyPr/>
          <a:lstStyle/>
          <a:p>
            <a:pPr algn="ctr"/>
            <a:r>
              <a:rPr lang="en-US" dirty="0">
                <a:latin typeface="Adobe Gothic Std B" panose="020B0800000000000000" pitchFamily="34" charset="-128"/>
                <a:ea typeface="Adobe Gothic Std B" panose="020B0800000000000000" pitchFamily="34" charset="-128"/>
              </a:rPr>
              <a:t>TEXT ANALYSIS (GOLDMAN SACHS CORP)</a:t>
            </a:r>
          </a:p>
          <a:p>
            <a:pPr algn="ctr"/>
            <a:r>
              <a:rPr lang="en-US" sz="2000" dirty="0">
                <a:latin typeface="Adobe Gothic Std B" panose="020B0800000000000000" pitchFamily="34" charset="-128"/>
                <a:ea typeface="Adobe Gothic Std B" panose="020B0800000000000000" pitchFamily="34" charset="-128"/>
              </a:rPr>
              <a:t>29</a:t>
            </a:r>
            <a:r>
              <a:rPr lang="en-US" sz="2000" baseline="30000" dirty="0">
                <a:latin typeface="Adobe Gothic Std B" panose="020B0800000000000000" pitchFamily="34" charset="-128"/>
                <a:ea typeface="Adobe Gothic Std B" panose="020B0800000000000000" pitchFamily="34" charset="-128"/>
              </a:rPr>
              <a:t>th</a:t>
            </a:r>
            <a:r>
              <a:rPr lang="en-US" sz="2000" dirty="0">
                <a:latin typeface="Adobe Gothic Std B" panose="020B0800000000000000" pitchFamily="34" charset="-128"/>
                <a:ea typeface="Adobe Gothic Std B" panose="020B0800000000000000" pitchFamily="34" charset="-128"/>
              </a:rPr>
              <a:t> NOVEMBER 2016</a:t>
            </a:r>
          </a:p>
        </p:txBody>
      </p:sp>
    </p:spTree>
    <p:extLst>
      <p:ext uri="{BB962C8B-B14F-4D97-AF65-F5344CB8AC3E}">
        <p14:creationId xmlns:p14="http://schemas.microsoft.com/office/powerpoint/2010/main" val="5090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Adobe Gothic Std B" panose="020B0800000000000000" pitchFamily="34" charset="-128"/>
                <a:ea typeface="Adobe Gothic Std B" panose="020B0800000000000000" pitchFamily="34" charset="-128"/>
                <a:cs typeface="Times New Roman" panose="02020603050405020304" pitchFamily="18" charset="0"/>
              </a:rPr>
              <a:t>UNCLEANED WORD CLOUD </a:t>
            </a:r>
          </a:p>
        </p:txBody>
      </p:sp>
      <p:sp>
        <p:nvSpPr>
          <p:cNvPr id="3" name="Content Placeholder 2"/>
          <p:cNvSpPr>
            <a:spLocks noGrp="1"/>
          </p:cNvSpPr>
          <p:nvPr>
            <p:ph sz="half" idx="1"/>
          </p:nvPr>
        </p:nvSpPr>
        <p:spPr>
          <a:xfrm>
            <a:off x="1008185" y="1947862"/>
            <a:ext cx="8077200" cy="4297363"/>
          </a:xfrm>
        </p:spPr>
        <p:txBody>
          <a:bodyPr/>
          <a:lstStyle/>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pic>
        <p:nvPicPr>
          <p:cNvPr id="7" name="Content Placeholder 3"/>
          <p:cNvPicPr>
            <a:picLocks noGrp="1" noChangeAspect="1"/>
          </p:cNvPicPr>
          <p:nvPr>
            <p:ph sz="half" idx="1"/>
          </p:nvPr>
        </p:nvPicPr>
        <p:blipFill>
          <a:blip r:embed="rId2"/>
          <a:stretch>
            <a:fillRect/>
          </a:stretch>
        </p:blipFill>
        <p:spPr>
          <a:xfrm>
            <a:off x="2724415" y="1828800"/>
            <a:ext cx="4380969" cy="4297363"/>
          </a:xfrm>
          <a:prstGeom prst="rect">
            <a:avLst/>
          </a:prstGeom>
        </p:spPr>
      </p:pic>
    </p:spTree>
    <p:extLst>
      <p:ext uri="{BB962C8B-B14F-4D97-AF65-F5344CB8AC3E}">
        <p14:creationId xmlns:p14="http://schemas.microsoft.com/office/powerpoint/2010/main" val="2142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a:latin typeface="Adobe Gothic Std B" panose="020B0800000000000000" pitchFamily="34" charset="-128"/>
                <a:ea typeface="Adobe Gothic Std B" panose="020B0800000000000000" pitchFamily="34" charset="-128"/>
                <a:cs typeface="Times New Roman" panose="02020603050405020304" pitchFamily="18" charset="0"/>
              </a:rPr>
              <a:t>WORD CLOUD FOR 2016</a:t>
            </a:r>
            <a:endParaRPr lang="en-US" sz="3600" dirty="0">
              <a:latin typeface="Adobe Gothic Std B" panose="020B0800000000000000" pitchFamily="34" charset="-128"/>
              <a:ea typeface="Adobe Gothic Std B" panose="020B0800000000000000" pitchFamily="34" charset="-128"/>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pic>
        <p:nvPicPr>
          <p:cNvPr id="10" name="Content Placeholder 9"/>
          <p:cNvPicPr>
            <a:picLocks noGrp="1" noChangeAspect="1"/>
          </p:cNvPicPr>
          <p:nvPr>
            <p:ph sz="half" idx="1"/>
          </p:nvPr>
        </p:nvPicPr>
        <p:blipFill>
          <a:blip r:embed="rId2"/>
          <a:stretch>
            <a:fillRect/>
          </a:stretch>
        </p:blipFill>
        <p:spPr>
          <a:xfrm>
            <a:off x="3048000" y="1910867"/>
            <a:ext cx="3771900" cy="4099891"/>
          </a:xfrm>
          <a:prstGeom prst="rect">
            <a:avLst/>
          </a:prstGeom>
        </p:spPr>
      </p:pic>
    </p:spTree>
    <p:extLst>
      <p:ext uri="{BB962C8B-B14F-4D97-AF65-F5344CB8AC3E}">
        <p14:creationId xmlns:p14="http://schemas.microsoft.com/office/powerpoint/2010/main" val="111810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Word Frequencies for KEI’s</a:t>
            </a:r>
            <a:endParaRPr lang="en-US" dirty="0"/>
          </a:p>
        </p:txBody>
      </p:sp>
      <p:sp>
        <p:nvSpPr>
          <p:cNvPr id="4" name="Slide Number Placeholder 3"/>
          <p:cNvSpPr>
            <a:spLocks noGrp="1"/>
          </p:cNvSpPr>
          <p:nvPr>
            <p:ph type="sldNum" sz="quarter" idx="12"/>
          </p:nvPr>
        </p:nvSpPr>
        <p:spPr/>
        <p:txBody>
          <a:bodyPr/>
          <a:lstStyle/>
          <a:p>
            <a:pPr>
              <a:defRPr/>
            </a:pPr>
            <a:fld id="{118104E9-686D-4EEF-853E-2B7FC0BFC96D}" type="slidenum">
              <a:rPr lang="en-US" smtClean="0"/>
              <a:pPr>
                <a:defRPr/>
              </a:pPr>
              <a:t>12</a:t>
            </a:fld>
            <a:endParaRPr lang="en-US"/>
          </a:p>
        </p:txBody>
      </p:sp>
      <p:graphicFrame>
        <p:nvGraphicFramePr>
          <p:cNvPr id="5" name="Content Placeholder 4">
            <a:extLst>
              <a:ext uri="{FF2B5EF4-FFF2-40B4-BE49-F238E27FC236}">
                <a16:creationId xmlns:a16="http://schemas.microsoft.com/office/drawing/2014/main" id="{AE4CC47C-5DB6-4A2E-BEF2-B1BED30B552C}"/>
              </a:ext>
            </a:extLst>
          </p:cNvPr>
          <p:cNvGraphicFramePr>
            <a:graphicFrameLocks noGrp="1"/>
          </p:cNvGraphicFramePr>
          <p:nvPr>
            <p:ph idx="1"/>
            <p:extLst>
              <p:ext uri="{D42A27DB-BD31-4B8C-83A1-F6EECF244321}">
                <p14:modId xmlns:p14="http://schemas.microsoft.com/office/powerpoint/2010/main" val="525563802"/>
              </p:ext>
            </p:extLst>
          </p:nvPr>
        </p:nvGraphicFramePr>
        <p:xfrm>
          <a:off x="990600" y="1828800"/>
          <a:ext cx="7696200" cy="4297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795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Adobe Gothic Std B" panose="020B0800000000000000" pitchFamily="34" charset="-128"/>
                <a:ea typeface="Adobe Gothic Std B" panose="020B0800000000000000" pitchFamily="34" charset="-128"/>
              </a:rPr>
              <a:t>KEI INDICATORS</a:t>
            </a:r>
          </a:p>
        </p:txBody>
      </p:sp>
      <p:sp>
        <p:nvSpPr>
          <p:cNvPr id="3" name="Content Placeholder 2"/>
          <p:cNvSpPr>
            <a:spLocks noGrp="1"/>
          </p:cNvSpPr>
          <p:nvPr>
            <p:ph sz="half" idx="1"/>
          </p:nvPr>
        </p:nvSpPr>
        <p:spPr>
          <a:xfrm>
            <a:off x="990600" y="1828800"/>
            <a:ext cx="7924800" cy="4297363"/>
          </a:xfrm>
        </p:spPr>
        <p:txBody>
          <a:bodyPr/>
          <a:lstStyle/>
          <a:p>
            <a:pPr marL="342900" indent="-285750"/>
            <a:r>
              <a:rPr lang="en-US" sz="1400" dirty="0">
                <a:latin typeface="Times New Roman" panose="02020603050405020304" pitchFamily="18" charset="0"/>
                <a:cs typeface="Times New Roman" panose="02020603050405020304" pitchFamily="18" charset="0"/>
              </a:rPr>
              <a:t>The word “PUBLIC” repeated most number of times in the year 1999 was because the largest event in the firm’s history was the IPO in 1999. Only a small part of the company went public at this event which was 12%.</a:t>
            </a:r>
          </a:p>
          <a:p>
            <a:pPr marL="342900" indent="-285750"/>
            <a:r>
              <a:rPr lang="en-US" sz="1400" dirty="0">
                <a:latin typeface="Times New Roman" panose="02020603050405020304" pitchFamily="18" charset="0"/>
                <a:cs typeface="Times New Roman" panose="02020603050405020304" pitchFamily="18" charset="0"/>
              </a:rPr>
              <a:t>In the year 2012, the term “Stock” was repeated the most. There was a downfall in the stocks of the company and the main topic of discussion during the annual shareholders meeting was about this downfall of stocks.</a:t>
            </a:r>
          </a:p>
          <a:p>
            <a:pPr marL="342900" indent="-285750"/>
            <a:r>
              <a:rPr lang="en-US" sz="1400" dirty="0">
                <a:latin typeface="Times New Roman" panose="02020603050405020304" pitchFamily="18" charset="0"/>
                <a:cs typeface="Times New Roman" panose="02020603050405020304" pitchFamily="18" charset="0"/>
              </a:rPr>
              <a:t>In the year 2008 the most repeated word is “Mortgage”. During the year 2007-08 Goldman Sachs was able to earn profits during the Mortgage Crisis of summer 2007 by short-selling subprime bonds. Goldman Sachs made a profit of $4 Billion by betting on a collapse in the sub-prime market.</a:t>
            </a:r>
          </a:p>
          <a:p>
            <a:pPr marL="342900" indent="-285750"/>
            <a:r>
              <a:rPr lang="en-IN" sz="1400" dirty="0">
                <a:latin typeface="Times New Roman" panose="02020603050405020304" pitchFamily="18" charset="0"/>
                <a:cs typeface="Times New Roman" panose="02020603050405020304" pitchFamily="18" charset="0"/>
              </a:rPr>
              <a:t>The word “ratification” was most frequented in the year 2015-16. This is because, the shareholders ratified the compensation of the present CEO Lloyd C Blank Fein by 66% vote.</a:t>
            </a:r>
          </a:p>
          <a:p>
            <a:pPr marL="342900" indent="-285750"/>
            <a:r>
              <a:rPr lang="en-IN" sz="1400" dirty="0">
                <a:latin typeface="Times New Roman" panose="02020603050405020304" pitchFamily="18" charset="0"/>
                <a:cs typeface="Times New Roman" panose="02020603050405020304" pitchFamily="18" charset="0"/>
              </a:rPr>
              <a:t>The word “brokerage” will be found in all years. This entitles that Goldman Sachs is viewed as a brokerage firm too and hence it is not tightly coupled to the standards of transactions.</a:t>
            </a:r>
          </a:p>
          <a:p>
            <a:pPr marL="342900" indent="-285750"/>
            <a:r>
              <a:rPr lang="en-IN" sz="1400" dirty="0">
                <a:latin typeface="Times New Roman" panose="02020603050405020304" pitchFamily="18" charset="0"/>
                <a:cs typeface="Times New Roman" panose="02020603050405020304" pitchFamily="18" charset="0"/>
              </a:rPr>
              <a:t>In 2016, we see the work of “NEO” very predominant. It is seen that in 2016, NEO “compensation” “received” the “support” of 66% of the “shareholders”.</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spTree>
    <p:extLst>
      <p:ext uri="{BB962C8B-B14F-4D97-AF65-F5344CB8AC3E}">
        <p14:creationId xmlns:p14="http://schemas.microsoft.com/office/powerpoint/2010/main" val="340193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Adobe Gothic Std B" panose="020B0800000000000000" pitchFamily="34" charset="-128"/>
                <a:ea typeface="Adobe Gothic Std B" panose="020B0800000000000000" pitchFamily="34" charset="-128"/>
              </a:rPr>
              <a:t>TABLE OF CONTENTS</a:t>
            </a:r>
          </a:p>
        </p:txBody>
      </p:sp>
      <p:sp>
        <p:nvSpPr>
          <p:cNvPr id="3" name="Content Placeholder 2"/>
          <p:cNvSpPr>
            <a:spLocks noGrp="1"/>
          </p:cNvSpPr>
          <p:nvPr>
            <p:ph idx="1"/>
          </p:nvPr>
        </p:nvSpPr>
        <p:spPr>
          <a:xfrm>
            <a:off x="838200" y="1676400"/>
            <a:ext cx="8001000" cy="4892675"/>
          </a:xfrm>
        </p:spPr>
        <p:txBody>
          <a:bodyPr/>
          <a:lstStyle/>
          <a:p>
            <a:pPr>
              <a:lnSpc>
                <a:spcPct val="150000"/>
              </a:lnSpc>
            </a:pPr>
            <a:r>
              <a:rPr lang="en-US" sz="1600" dirty="0"/>
              <a:t>Introduction						             3</a:t>
            </a:r>
          </a:p>
          <a:p>
            <a:pPr>
              <a:lnSpc>
                <a:spcPct val="150000"/>
              </a:lnSpc>
            </a:pPr>
            <a:r>
              <a:rPr lang="en-US" sz="1600" dirty="0"/>
              <a:t>Text Analysis Background				             4</a:t>
            </a:r>
          </a:p>
          <a:p>
            <a:pPr>
              <a:lnSpc>
                <a:spcPct val="150000"/>
              </a:lnSpc>
            </a:pPr>
            <a:r>
              <a:rPr lang="en-US" sz="1600" dirty="0"/>
              <a:t>CEO Salary Compensation				             5</a:t>
            </a:r>
          </a:p>
          <a:p>
            <a:pPr>
              <a:lnSpc>
                <a:spcPct val="150000"/>
              </a:lnSpc>
            </a:pPr>
            <a:r>
              <a:rPr lang="en-US" sz="1600" dirty="0"/>
              <a:t>CEO Salary Compensation Graph				             6</a:t>
            </a:r>
          </a:p>
          <a:p>
            <a:pPr>
              <a:lnSpc>
                <a:spcPct val="150000"/>
              </a:lnSpc>
            </a:pPr>
            <a:r>
              <a:rPr lang="en-US" sz="1600" dirty="0"/>
              <a:t>Vested Stock Ownership				             7</a:t>
            </a:r>
          </a:p>
          <a:p>
            <a:pPr>
              <a:lnSpc>
                <a:spcPct val="150000"/>
              </a:lnSpc>
            </a:pPr>
            <a:r>
              <a:rPr lang="en-US" sz="1600" dirty="0"/>
              <a:t>Change in Stock Prices  				             8</a:t>
            </a:r>
          </a:p>
          <a:p>
            <a:pPr>
              <a:lnSpc>
                <a:spcPct val="150000"/>
              </a:lnSpc>
            </a:pPr>
            <a:r>
              <a:rPr lang="en-US" sz="1600" dirty="0"/>
              <a:t>Word Cloud for the year 2012				             9</a:t>
            </a:r>
          </a:p>
          <a:p>
            <a:pPr>
              <a:lnSpc>
                <a:spcPct val="150000"/>
              </a:lnSpc>
            </a:pPr>
            <a:r>
              <a:rPr lang="en-US" sz="1600" dirty="0"/>
              <a:t>Word Frequency for 201	2				             10</a:t>
            </a:r>
          </a:p>
          <a:p>
            <a:pPr>
              <a:lnSpc>
                <a:spcPct val="150000"/>
              </a:lnSpc>
            </a:pPr>
            <a:r>
              <a:rPr lang="en-US" sz="1600" dirty="0"/>
              <a:t>Word Cloud for the year 2016				             11</a:t>
            </a:r>
          </a:p>
          <a:p>
            <a:pPr>
              <a:lnSpc>
                <a:spcPct val="150000"/>
              </a:lnSpc>
            </a:pPr>
            <a:r>
              <a:rPr lang="en-US" sz="1600" dirty="0"/>
              <a:t>Heat Map of Word Positions				             12</a:t>
            </a:r>
          </a:p>
          <a:p>
            <a:pPr>
              <a:lnSpc>
                <a:spcPct val="150000"/>
              </a:lnSpc>
            </a:pPr>
            <a:r>
              <a:rPr lang="en-US" sz="1600" dirty="0"/>
              <a:t>KEI Indicator						             13	</a:t>
            </a:r>
          </a:p>
          <a:p>
            <a:pPr>
              <a:lnSpc>
                <a:spcPct val="150000"/>
              </a:lnSpc>
            </a:pPr>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endParaRPr lang="en-US" sz="1600" dirty="0"/>
          </a:p>
        </p:txBody>
      </p:sp>
      <p:sp>
        <p:nvSpPr>
          <p:cNvPr id="4" name="Slide Number Placeholder 3"/>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18104E9-686D-4EEF-853E-2B7FC0BFC96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5375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143000"/>
          </a:xfrm>
        </p:spPr>
        <p:txBody>
          <a:bodyPr/>
          <a:lstStyle/>
          <a:p>
            <a:pPr algn="ctr"/>
            <a:r>
              <a:rPr lang="en-US" sz="3600" dirty="0">
                <a:latin typeface="Adobe Gothic Std B" panose="020B0800000000000000" pitchFamily="34" charset="-128"/>
                <a:ea typeface="Adobe Gothic Std B" panose="020B0800000000000000" pitchFamily="34" charset="-128"/>
              </a:rPr>
              <a:t>INTRODUCTION</a:t>
            </a:r>
          </a:p>
        </p:txBody>
      </p:sp>
      <p:sp>
        <p:nvSpPr>
          <p:cNvPr id="3" name="Content Placeholder 2"/>
          <p:cNvSpPr>
            <a:spLocks noGrp="1"/>
          </p:cNvSpPr>
          <p:nvPr>
            <p:ph sz="half" idx="1"/>
          </p:nvPr>
        </p:nvSpPr>
        <p:spPr>
          <a:xfrm>
            <a:off x="838200" y="1676400"/>
            <a:ext cx="8153400" cy="5045075"/>
          </a:xfrm>
        </p:spPr>
        <p: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Goldman Sachs Group, Inc</a:t>
            </a:r>
            <a:r>
              <a:rPr lang="en-US" sz="1400" dirty="0">
                <a:latin typeface="Times New Roman" panose="02020603050405020304" pitchFamily="18" charset="0"/>
                <a:cs typeface="Times New Roman" panose="02020603050405020304" pitchFamily="18" charset="0"/>
              </a:rPr>
              <a:t>. is a leading global investment banking, securities and investment management firm that provides a wide range of financial services to a substantial and diversified client base that includes corporations, financial institutions, governments and individuals. Founded in 1869, the firm is headquartered in New York and maintains offices in all major financial centers around the world.</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Goldman is also widely considered to be the top dealmaker on Wall Street. Underscoring its expertise in the deal markets, for the first half of 2016, the firm ranked No. 1 in U.S. announced M&amp;A deal volume, No. 1 in Europe, Middle East, and Africa announced M&amp;A deal volume and also No. 1 in worldwide announced M&amp;A deal volume. For the same period, it also ranked No. 3 in global equity and equity-related offerings, No. 2 in U.S. equity and equity-related offerings, and No. 2 in EMEA equity and equity-related offerings. </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Indeed the firm has many "firsts" to its credit. Founded in 1869, Goldman played a major role in establishing the IPO markets in the early 1900s and, five decades later, was the first firm to focus on the institutional sales market. Goldman was also the first investment bank to create a dedicated M&amp;A group, negotiate a trade on the New York Stock Exchange, and use emerging computer technology to distribute its research reports electronically. </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current market price according to the NYSE for a single stock of Goldman Sachs is 211.75 USD, the stock price 5 years ago on Dec 2</a:t>
            </a:r>
            <a:r>
              <a:rPr lang="en-US" sz="1400" baseline="30000" dirty="0">
                <a:latin typeface="Times New Roman" panose="02020603050405020304" pitchFamily="18" charset="0"/>
                <a:cs typeface="Times New Roman" panose="02020603050405020304" pitchFamily="18" charset="0"/>
              </a:rPr>
              <a:t>nd </a:t>
            </a:r>
            <a:r>
              <a:rPr lang="en-US" sz="1400" dirty="0">
                <a:latin typeface="Times New Roman" panose="02020603050405020304" pitchFamily="18" charset="0"/>
                <a:cs typeface="Times New Roman" panose="02020603050405020304" pitchFamily="18" charset="0"/>
              </a:rPr>
              <a:t> 2011 was 97.25 USD, there has been a 117% increase in the stock price. There has also been major fluctuations in the price since then, there has been a lot of raise as well as dips.</a:t>
            </a:r>
          </a:p>
          <a:p>
            <a:pPr marL="57150" indent="0">
              <a:buNone/>
            </a:pPr>
            <a:endParaRPr lang="en-US" sz="1300" dirty="0">
              <a:latin typeface="Times New Roman" panose="02020603050405020304" pitchFamily="18" charset="0"/>
              <a:cs typeface="Times New Roman" panose="02020603050405020304" pitchFamily="18" charset="0"/>
            </a:endParaRPr>
          </a:p>
          <a:p>
            <a:pPr marL="57150" indent="0">
              <a:buNone/>
            </a:pPr>
            <a:endParaRPr lang="en-US" sz="13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458200" y="6245225"/>
            <a:ext cx="533400" cy="47625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D74AC02-7534-425D-9D68-BB86A7E0F9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1987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143000"/>
          </a:xfrm>
        </p:spPr>
        <p:txBody>
          <a:bodyPr/>
          <a:lstStyle/>
          <a:p>
            <a:pPr algn="ctr"/>
            <a:r>
              <a:rPr lang="en-US" sz="3600" dirty="0">
                <a:latin typeface="Adobe Gothic Std B" panose="020B0800000000000000" pitchFamily="34" charset="-128"/>
                <a:ea typeface="Adobe Gothic Std B" panose="020B0800000000000000" pitchFamily="34" charset="-128"/>
              </a:rPr>
              <a:t>TEXT ANALYSIS BACKGROUND</a:t>
            </a:r>
          </a:p>
        </p:txBody>
      </p:sp>
      <p:sp>
        <p:nvSpPr>
          <p:cNvPr id="3" name="Content Placeholder 2"/>
          <p:cNvSpPr>
            <a:spLocks noGrp="1"/>
          </p:cNvSpPr>
          <p:nvPr>
            <p:ph sz="half" idx="1"/>
          </p:nvPr>
        </p:nvSpPr>
        <p:spPr>
          <a:xfrm>
            <a:off x="990600" y="1828967"/>
            <a:ext cx="7924800" cy="5045075"/>
          </a:xfrm>
        </p:spPr>
        <p:txBody>
          <a:bodyPr/>
          <a:lstStyle/>
          <a:p>
            <a:pPr marL="342900" indent="-3429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We have collected the DEF 14A file for Goldman Sachs Corporation from the U.S Securities and Exchange Commission Website for which we would be performing text analysis. </a:t>
            </a:r>
          </a:p>
          <a:p>
            <a:pPr marL="342900" indent="-34290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DEF 14A is basically a filing with the Securities and Exchange Commission (SEC) that must be filed by or on behalf of a registrant when a shareholder vote is required.</a:t>
            </a:r>
          </a:p>
          <a:p>
            <a:pPr marL="342900" indent="-34290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URL from where the info was obtained is as follows: </a:t>
            </a:r>
          </a:p>
          <a:p>
            <a:pPr marL="0" indent="0">
              <a:buNone/>
            </a:pPr>
            <a:r>
              <a:rPr lang="en-US" sz="1400" dirty="0">
                <a:latin typeface="Times New Roman" panose="02020603050405020304" pitchFamily="18" charset="0"/>
                <a:cs typeface="Times New Roman" panose="02020603050405020304" pitchFamily="18" charset="0"/>
              </a:rPr>
              <a:t>         URL: </a:t>
            </a:r>
            <a:r>
              <a:rPr lang="en-US" sz="1200" u="sng" dirty="0">
                <a:solidFill>
                  <a:srgbClr val="0070C0"/>
                </a:solidFill>
                <a:latin typeface="Times New Roman" panose="02020603050405020304" pitchFamily="18" charset="0"/>
                <a:cs typeface="Times New Roman" panose="02020603050405020304" pitchFamily="18" charset="0"/>
                <a:hlinkClick r:id="rId3"/>
              </a:rPr>
              <a:t>https://www.sec.gov/cgi-bin/browse-edgar?company=goldman+sachs&amp;owner=exclude&amp;action=getcompany</a:t>
            </a:r>
            <a:endParaRPr lang="en-US" sz="1200" u="sng" dirty="0">
              <a:solidFill>
                <a:srgbClr val="0070C0"/>
              </a:solidFill>
              <a:latin typeface="Times New Roman" panose="02020603050405020304" pitchFamily="18" charset="0"/>
              <a:cs typeface="Times New Roman" panose="02020603050405020304" pitchFamily="18" charset="0"/>
            </a:endParaRPr>
          </a:p>
          <a:p>
            <a:endParaRPr lang="en-US" sz="1400" u="sng"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SEC Form DEF 14A is most commonly used in conjunction with an annual meeting proxy. The form should provide security holders with sufficient information to allow them to make an informed vote at an upcoming security holders meeting or to authorize a proxy to vote on their behalf. It includes information about the date, time and place of the meeting of security holders, persons making the solicitation, direct or indirect interest of certain persons in matters to be acted upon, financial statements, voting procedures and other details. </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For the text analysis that we have performed we have used 2 sections in that particular file, they are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Question and Answers Section</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Summary Compensation Table</a:t>
            </a:r>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5D74AC02-7534-425D-9D68-BB86A7E0F9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4737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Adobe Gothic Std B" panose="020B0800000000000000" pitchFamily="34" charset="-128"/>
                <a:ea typeface="Adobe Gothic Std B" panose="020B0800000000000000" pitchFamily="34" charset="-128"/>
                <a:cs typeface="Times New Roman" panose="02020603050405020304" pitchFamily="18" charset="0"/>
              </a:rPr>
              <a:t>CEO SALARY COMPENSATION</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555443192"/>
              </p:ext>
            </p:extLst>
          </p:nvPr>
        </p:nvGraphicFramePr>
        <p:xfrm>
          <a:off x="1371600" y="1981204"/>
          <a:ext cx="7086600" cy="4264020"/>
        </p:xfrm>
        <a:graphic>
          <a:graphicData uri="http://schemas.openxmlformats.org/drawingml/2006/table">
            <a:tbl>
              <a:tblPr/>
              <a:tblGrid>
                <a:gridCol w="1144518">
                  <a:extLst>
                    <a:ext uri="{9D8B030D-6E8A-4147-A177-3AD203B41FA5}">
                      <a16:colId xmlns:a16="http://schemas.microsoft.com/office/drawing/2014/main" val="1999993836"/>
                    </a:ext>
                  </a:extLst>
                </a:gridCol>
                <a:gridCol w="1505118">
                  <a:extLst>
                    <a:ext uri="{9D8B030D-6E8A-4147-A177-3AD203B41FA5}">
                      <a16:colId xmlns:a16="http://schemas.microsoft.com/office/drawing/2014/main" val="2864624344"/>
                    </a:ext>
                  </a:extLst>
                </a:gridCol>
                <a:gridCol w="1003413">
                  <a:extLst>
                    <a:ext uri="{9D8B030D-6E8A-4147-A177-3AD203B41FA5}">
                      <a16:colId xmlns:a16="http://schemas.microsoft.com/office/drawing/2014/main" val="1088342826"/>
                    </a:ext>
                  </a:extLst>
                </a:gridCol>
                <a:gridCol w="925020">
                  <a:extLst>
                    <a:ext uri="{9D8B030D-6E8A-4147-A177-3AD203B41FA5}">
                      <a16:colId xmlns:a16="http://schemas.microsoft.com/office/drawing/2014/main" val="2612026031"/>
                    </a:ext>
                  </a:extLst>
                </a:gridCol>
                <a:gridCol w="1426727">
                  <a:extLst>
                    <a:ext uri="{9D8B030D-6E8A-4147-A177-3AD203B41FA5}">
                      <a16:colId xmlns:a16="http://schemas.microsoft.com/office/drawing/2014/main" val="1608369663"/>
                    </a:ext>
                  </a:extLst>
                </a:gridCol>
                <a:gridCol w="1081804">
                  <a:extLst>
                    <a:ext uri="{9D8B030D-6E8A-4147-A177-3AD203B41FA5}">
                      <a16:colId xmlns:a16="http://schemas.microsoft.com/office/drawing/2014/main" val="1349913414"/>
                    </a:ext>
                  </a:extLst>
                </a:gridCol>
              </a:tblGrid>
              <a:tr h="236890">
                <a:tc>
                  <a:txBody>
                    <a:bodyPr/>
                    <a:lstStyle/>
                    <a:p>
                      <a:pPr algn="l" fontAlgn="t"/>
                      <a:r>
                        <a:rPr lang="en-US" sz="1100" b="0" i="0" u="none" strike="noStrike" dirty="0">
                          <a:solidFill>
                            <a:srgbClr val="000000"/>
                          </a:solidFill>
                          <a:effectLst/>
                          <a:latin typeface="Calibri" panose="020F0502020204030204" pitchFamily="34" charset="0"/>
                        </a:rPr>
                        <a:t>Year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Ceo name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Salary</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Bonus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Stock awards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Compensation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85746"/>
                  </a:ext>
                </a:extLst>
              </a:tr>
              <a:tr h="236890">
                <a:tc>
                  <a:txBody>
                    <a:bodyPr/>
                    <a:lstStyle/>
                    <a:p>
                      <a:pPr algn="l" fontAlgn="t"/>
                      <a:r>
                        <a:rPr lang="en-US" sz="1100" b="0" i="0" u="none" strike="noStrike">
                          <a:solidFill>
                            <a:srgbClr val="000000"/>
                          </a:solidFill>
                          <a:effectLst/>
                          <a:latin typeface="Calibri" panose="020F0502020204030204" pitchFamily="34" charset="0"/>
                        </a:rPr>
                        <a:t>1999</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Henry M. Paulson Jr.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$300,000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$16,062,153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$8,828,701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$8,332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5674803"/>
                  </a:ext>
                </a:extLst>
              </a:tr>
              <a:tr h="236890">
                <a:tc>
                  <a:txBody>
                    <a:bodyPr/>
                    <a:lstStyle/>
                    <a:p>
                      <a:pPr algn="l" fontAlgn="t"/>
                      <a:r>
                        <a:rPr lang="en-US" sz="1100" b="0" i="0" u="none" strike="noStrike">
                          <a:solidFill>
                            <a:srgbClr val="000000"/>
                          </a:solidFill>
                          <a:effectLst/>
                          <a:latin typeface="Calibri" panose="020F0502020204030204" pitchFamily="34" charset="0"/>
                        </a:rPr>
                        <a:t>2000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Henry M. Paulson Jr.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$14,056,600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$3,866,533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$19,685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2203873"/>
                  </a:ext>
                </a:extLst>
              </a:tr>
              <a:tr h="236890">
                <a:tc>
                  <a:txBody>
                    <a:bodyPr/>
                    <a:lstStyle/>
                    <a:p>
                      <a:pPr algn="l" fontAlgn="t"/>
                      <a:r>
                        <a:rPr lang="en-US" sz="1100" b="0" i="0" u="none" strike="noStrike" dirty="0">
                          <a:solidFill>
                            <a:srgbClr val="000000"/>
                          </a:solidFill>
                          <a:effectLst/>
                          <a:latin typeface="Calibri" panose="020F0502020204030204" pitchFamily="34" charset="0"/>
                        </a:rPr>
                        <a:t>2001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Henry M. Paulson Jr.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$11,550,500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$53,999</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072121"/>
                  </a:ext>
                </a:extLst>
              </a:tr>
              <a:tr h="236890">
                <a:tc>
                  <a:txBody>
                    <a:bodyPr/>
                    <a:lstStyle/>
                    <a:p>
                      <a:pPr algn="l" fontAlgn="t"/>
                      <a:r>
                        <a:rPr lang="en-US" sz="1100" b="0" i="0" u="none" strike="noStrike">
                          <a:solidFill>
                            <a:srgbClr val="000000"/>
                          </a:solidFill>
                          <a:effectLst/>
                          <a:latin typeface="Calibri" panose="020F0502020204030204" pitchFamily="34" charset="0"/>
                        </a:rPr>
                        <a:t>2002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Henry M. Paulson Jr.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$6,253,500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$2,603,735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$54,649</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0344275"/>
                  </a:ext>
                </a:extLst>
              </a:tr>
              <a:tr h="236890">
                <a:tc>
                  <a:txBody>
                    <a:bodyPr/>
                    <a:lstStyle/>
                    <a:p>
                      <a:pPr algn="l" fontAlgn="t"/>
                      <a:r>
                        <a:rPr lang="en-US" sz="1100" b="0" i="0" u="none" strike="noStrike">
                          <a:solidFill>
                            <a:srgbClr val="000000"/>
                          </a:solidFill>
                          <a:effectLst/>
                          <a:latin typeface="Calibri" panose="020F0502020204030204" pitchFamily="34" charset="0"/>
                        </a:rPr>
                        <a:t>2003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panose="020F0502020204030204" pitchFamily="34" charset="0"/>
                        </a:rPr>
                        <a:t>Henry M. Paulson Jr.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$20,754,337</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$46,242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2753672"/>
                  </a:ext>
                </a:extLst>
              </a:tr>
              <a:tr h="236890">
                <a:tc>
                  <a:txBody>
                    <a:bodyPr/>
                    <a:lstStyle/>
                    <a:p>
                      <a:pPr algn="l" fontAlgn="t"/>
                      <a:r>
                        <a:rPr lang="en-US" sz="1100" b="0" i="0" u="none" strike="noStrike">
                          <a:solidFill>
                            <a:srgbClr val="000000"/>
                          </a:solidFill>
                          <a:effectLst/>
                          <a:latin typeface="Calibri" panose="020F0502020204030204" pitchFamily="34" charset="0"/>
                        </a:rPr>
                        <a:t>2004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Henry M. Paulson Jr.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$29,150,028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$39,331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202607"/>
                  </a:ext>
                </a:extLst>
              </a:tr>
              <a:tr h="236890">
                <a:tc>
                  <a:txBody>
                    <a:bodyPr/>
                    <a:lstStyle/>
                    <a:p>
                      <a:pPr algn="l" fontAlgn="t"/>
                      <a:r>
                        <a:rPr lang="en-US" sz="1100" b="0" i="0" u="none" strike="noStrike">
                          <a:solidFill>
                            <a:srgbClr val="000000"/>
                          </a:solidFill>
                          <a:effectLst/>
                          <a:latin typeface="Calibri" panose="020F0502020204030204" pitchFamily="34" charset="0"/>
                        </a:rPr>
                        <a:t>2005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Henry M. Paulson Jr.</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$30,147,091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$51,325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9138460"/>
                  </a:ext>
                </a:extLst>
              </a:tr>
              <a:tr h="236890">
                <a:tc>
                  <a:txBody>
                    <a:bodyPr/>
                    <a:lstStyle/>
                    <a:p>
                      <a:pPr algn="l" fontAlgn="t"/>
                      <a:r>
                        <a:rPr lang="en-US" sz="1100" b="0" i="0" u="none" strike="noStrike">
                          <a:solidFill>
                            <a:srgbClr val="000000"/>
                          </a:solidFill>
                          <a:effectLst/>
                          <a:latin typeface="Calibri" panose="020F0502020204030204" pitchFamily="34" charset="0"/>
                        </a:rPr>
                        <a:t>2006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$27,243,500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$15,679,642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$82,876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211809"/>
                  </a:ext>
                </a:extLst>
              </a:tr>
              <a:tr h="236890">
                <a:tc>
                  <a:txBody>
                    <a:bodyPr/>
                    <a:lstStyle/>
                    <a:p>
                      <a:pPr algn="l" fontAlgn="t"/>
                      <a:r>
                        <a:rPr lang="en-US" sz="1100" b="0" i="0" u="none" strike="noStrike">
                          <a:solidFill>
                            <a:srgbClr val="000000"/>
                          </a:solidFill>
                          <a:effectLst/>
                          <a:latin typeface="Calibri" panose="020F0502020204030204" pitchFamily="34" charset="0"/>
                        </a:rPr>
                        <a:t>2007</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$26,985,474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$25,913,753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$384,157</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352654"/>
                  </a:ext>
                </a:extLst>
              </a:tr>
              <a:tr h="236890">
                <a:tc>
                  <a:txBody>
                    <a:bodyPr/>
                    <a:lstStyle/>
                    <a:p>
                      <a:pPr algn="l" fontAlgn="t"/>
                      <a:r>
                        <a:rPr lang="en-US" sz="1100" b="0" i="0" u="none" strike="noStrike">
                          <a:solidFill>
                            <a:srgbClr val="000000"/>
                          </a:solidFill>
                          <a:effectLst/>
                          <a:latin typeface="Calibri" panose="020F0502020204030204" pitchFamily="34" charset="0"/>
                        </a:rPr>
                        <a:t>2008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$277,828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$235,943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023739"/>
                  </a:ext>
                </a:extLst>
              </a:tr>
              <a:tr h="236890">
                <a:tc>
                  <a:txBody>
                    <a:bodyPr/>
                    <a:lstStyle/>
                    <a:p>
                      <a:pPr algn="l" fontAlgn="t"/>
                      <a:r>
                        <a:rPr lang="en-US" sz="1100" b="0" i="0" u="none" strike="noStrike">
                          <a:solidFill>
                            <a:srgbClr val="000000"/>
                          </a:solidFill>
                          <a:effectLst/>
                          <a:latin typeface="Calibri" panose="020F0502020204030204" pitchFamily="34" charset="0"/>
                        </a:rPr>
                        <a:t>2009</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$262,657</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1957280"/>
                  </a:ext>
                </a:extLst>
              </a:tr>
              <a:tr h="236890">
                <a:tc>
                  <a:txBody>
                    <a:bodyPr/>
                    <a:lstStyle/>
                    <a:p>
                      <a:pPr algn="l" fontAlgn="t"/>
                      <a:r>
                        <a:rPr lang="en-US" sz="1100" b="0" i="0" u="none" strike="noStrike">
                          <a:solidFill>
                            <a:srgbClr val="000000"/>
                          </a:solidFill>
                          <a:effectLst/>
                          <a:latin typeface="Calibri" panose="020F0502020204030204" pitchFamily="34" charset="0"/>
                        </a:rPr>
                        <a:t>2010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$5,400,000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$7,650,013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$464,067</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3936427"/>
                  </a:ext>
                </a:extLst>
              </a:tr>
              <a:tr h="236890">
                <a:tc>
                  <a:txBody>
                    <a:bodyPr/>
                    <a:lstStyle/>
                    <a:p>
                      <a:pPr algn="l" fontAlgn="t"/>
                      <a:r>
                        <a:rPr lang="en-US" sz="1100" b="0" i="0" u="none" strike="noStrike">
                          <a:solidFill>
                            <a:srgbClr val="000000"/>
                          </a:solidFill>
                          <a:effectLst/>
                          <a:latin typeface="Calibri" panose="020F0502020204030204" pitchFamily="34" charset="0"/>
                        </a:rPr>
                        <a:t>2011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$2,000,000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$3,000,000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$10,710,073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$449,556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835572"/>
                  </a:ext>
                </a:extLst>
              </a:tr>
              <a:tr h="236890">
                <a:tc>
                  <a:txBody>
                    <a:bodyPr/>
                    <a:lstStyle/>
                    <a:p>
                      <a:pPr algn="l" fontAlgn="t"/>
                      <a:r>
                        <a:rPr lang="en-US" sz="1100" b="0" i="0" u="none" strike="noStrike">
                          <a:solidFill>
                            <a:srgbClr val="000000"/>
                          </a:solidFill>
                          <a:effectLst/>
                          <a:latin typeface="Calibri" panose="020F0502020204030204" pitchFamily="34" charset="0"/>
                        </a:rPr>
                        <a:t>2012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$2,000,000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$5,700,000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$5,273,409</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$323,514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2872594"/>
                  </a:ext>
                </a:extLst>
              </a:tr>
              <a:tr h="236890">
                <a:tc>
                  <a:txBody>
                    <a:bodyPr/>
                    <a:lstStyle/>
                    <a:p>
                      <a:pPr algn="l" fontAlgn="t"/>
                      <a:r>
                        <a:rPr lang="en-US" sz="1100" b="0" i="0" u="none" strike="noStrike">
                          <a:solidFill>
                            <a:srgbClr val="000000"/>
                          </a:solidFill>
                          <a:effectLst/>
                          <a:latin typeface="Calibri" panose="020F0502020204030204" pitchFamily="34" charset="0"/>
                        </a:rPr>
                        <a:t>2013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$2,000,000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$6,300,000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$11,305,054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$323,759</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959766"/>
                  </a:ext>
                </a:extLst>
              </a:tr>
              <a:tr h="236890">
                <a:tc>
                  <a:txBody>
                    <a:bodyPr/>
                    <a:lstStyle/>
                    <a:p>
                      <a:pPr algn="l" fontAlgn="t"/>
                      <a:r>
                        <a:rPr lang="en-US" sz="1100" b="0" i="0" u="none" strike="noStrike">
                          <a:solidFill>
                            <a:srgbClr val="000000"/>
                          </a:solidFill>
                          <a:effectLst/>
                          <a:latin typeface="Calibri" panose="020F0502020204030204" pitchFamily="34" charset="0"/>
                        </a:rPr>
                        <a:t>2014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$2,000,000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$7,333,333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$12,495,134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$325,843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193354"/>
                  </a:ext>
                </a:extLst>
              </a:tr>
              <a:tr h="236890">
                <a:tc>
                  <a:txBody>
                    <a:bodyPr/>
                    <a:lstStyle/>
                    <a:p>
                      <a:pPr algn="l" fontAlgn="t"/>
                      <a:r>
                        <a:rPr lang="en-US" sz="1100" b="0" i="0" u="none" strike="noStrike">
                          <a:solidFill>
                            <a:srgbClr val="000000"/>
                          </a:solidFill>
                          <a:effectLst/>
                          <a:latin typeface="Calibri" panose="020F0502020204030204" pitchFamily="34" charset="0"/>
                        </a:rPr>
                        <a:t>2015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Lloyd C. blankfein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$2,000,000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$6,300,000</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000000"/>
                          </a:solidFill>
                          <a:effectLst/>
                          <a:latin typeface="Calibri" panose="020F0502020204030204" pitchFamily="34" charset="0"/>
                        </a:rPr>
                        <a:t>$13,909,078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000000"/>
                          </a:solidFill>
                          <a:effectLst/>
                          <a:latin typeface="Calibri" panose="020F0502020204030204" pitchFamily="34" charset="0"/>
                        </a:rPr>
                        <a:t>$377,074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8943530"/>
                  </a:ext>
                </a:extLst>
              </a:tr>
            </a:tbl>
          </a:graphicData>
        </a:graphic>
      </p:graphicFrame>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p14="http://schemas.microsoft.com/office/powerpoint/2010/main" val="96381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Adobe Gothic Std B" panose="020B0800000000000000" pitchFamily="34" charset="-128"/>
                <a:ea typeface="Adobe Gothic Std B" panose="020B0800000000000000" pitchFamily="34" charset="-128"/>
                <a:cs typeface="Times New Roman" panose="02020603050405020304" pitchFamily="18" charset="0"/>
              </a:rPr>
              <a:t>CEO SALARY COMPARISONS GRAPH</a:t>
            </a:r>
          </a:p>
        </p:txBody>
      </p:sp>
      <p:sp>
        <p:nvSpPr>
          <p:cNvPr id="3" name="Content Placeholder 2"/>
          <p:cNvSpPr>
            <a:spLocks noGrp="1"/>
          </p:cNvSpPr>
          <p:nvPr>
            <p:ph sz="half" idx="1"/>
          </p:nvPr>
        </p:nvSpPr>
        <p:spPr>
          <a:xfrm>
            <a:off x="990600" y="1828800"/>
            <a:ext cx="7848600" cy="4800600"/>
          </a:xfrm>
        </p:spPr>
        <p:txBody>
          <a:bodyPr/>
          <a:lstStyle/>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endParaRPr lang="en-US" sz="1200" dirty="0">
              <a:latin typeface="Times New Roman" panose="02020603050405020304" pitchFamily="18" charset="0"/>
              <a:cs typeface="Times New Roman" panose="02020603050405020304" pitchFamily="18" charset="0"/>
            </a:endParaRPr>
          </a:p>
          <a:p>
            <a:pPr marL="57150" indent="0" algn="ctr">
              <a:buNone/>
            </a:pPr>
            <a:r>
              <a:rPr lang="en-US" sz="1200" b="1" u="sng" dirty="0">
                <a:latin typeface="Times New Roman" panose="02020603050405020304" pitchFamily="18" charset="0"/>
                <a:cs typeface="Times New Roman" panose="02020603050405020304" pitchFamily="18" charset="0"/>
              </a:rPr>
              <a:t>Note : </a:t>
            </a:r>
          </a:p>
          <a:p>
            <a:pPr marL="57150" indent="0" algn="ctr">
              <a:buNone/>
            </a:pPr>
            <a:r>
              <a:rPr lang="en-US" sz="1200" b="1" dirty="0">
                <a:latin typeface="Times New Roman" panose="02020603050405020304" pitchFamily="18" charset="0"/>
                <a:cs typeface="Times New Roman" panose="02020603050405020304" pitchFamily="18" charset="0"/>
              </a:rPr>
              <a:t>There was no problem in data cleansing, but there were few text files which were ignored</a:t>
            </a:r>
            <a:r>
              <a:rPr lang="en-US" sz="1200" dirty="0">
                <a:latin typeface="Times New Roman" panose="02020603050405020304" pitchFamily="18" charset="0"/>
                <a:cs typeface="Times New Roman" panose="02020603050405020304" pitchFamily="18" charset="0"/>
              </a:rPr>
              <a:t>.</a:t>
            </a: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a:p>
            <a:pPr marL="57150" indent="0">
              <a:buNone/>
            </a:pPr>
            <a:endParaRPr lang="en-US" sz="1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346251550"/>
              </p:ext>
            </p:extLst>
          </p:nvPr>
        </p:nvGraphicFramePr>
        <p:xfrm>
          <a:off x="1447800" y="1828800"/>
          <a:ext cx="7010400" cy="3733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411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Adobe Gothic Std B" panose="020B0800000000000000" pitchFamily="34" charset="-128"/>
                <a:ea typeface="Adobe Gothic Std B" panose="020B0800000000000000" pitchFamily="34" charset="-128"/>
                <a:cs typeface="Times New Roman" panose="02020603050405020304" pitchFamily="18" charset="0"/>
              </a:rPr>
              <a:t>VESTED STOCK OWNERSHIP</a:t>
            </a:r>
          </a:p>
        </p:txBody>
      </p:sp>
      <p:sp>
        <p:nvSpPr>
          <p:cNvPr id="3" name="Content Placeholder 2"/>
          <p:cNvSpPr>
            <a:spLocks noGrp="1"/>
          </p:cNvSpPr>
          <p:nvPr>
            <p:ph sz="half" idx="1"/>
          </p:nvPr>
        </p:nvSpPr>
        <p:spPr>
          <a:xfrm>
            <a:off x="990600" y="1828800"/>
            <a:ext cx="7924800" cy="4724400"/>
          </a:xfrm>
        </p:spPr>
        <p:txBody>
          <a:bodyPr/>
          <a:lstStyle/>
          <a:p>
            <a:pPr marL="0" indent="0">
              <a:buNone/>
            </a:pPr>
            <a:r>
              <a:rPr lang="en-US" sz="1600" dirty="0"/>
              <a:t>Total vested stock ownership of the CEO’s: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graphicFrame>
        <p:nvGraphicFramePr>
          <p:cNvPr id="9" name="Chart 8"/>
          <p:cNvGraphicFramePr>
            <a:graphicFrameLocks/>
          </p:cNvGraphicFramePr>
          <p:nvPr>
            <p:extLst>
              <p:ext uri="{D42A27DB-BD31-4B8C-83A1-F6EECF244321}">
                <p14:modId xmlns:p14="http://schemas.microsoft.com/office/powerpoint/2010/main" val="3690450834"/>
              </p:ext>
            </p:extLst>
          </p:nvPr>
        </p:nvGraphicFramePr>
        <p:xfrm>
          <a:off x="1223010" y="2665412"/>
          <a:ext cx="7231380" cy="3125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401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lstStyle/>
          <a:p>
            <a:pPr algn="ctr"/>
            <a:r>
              <a:rPr lang="en-US" sz="3600" b="1" dirty="0">
                <a:latin typeface="Adobe Gothic Std B" panose="020B0800000000000000" pitchFamily="34" charset="-128"/>
                <a:ea typeface="Adobe Gothic Std B" panose="020B0800000000000000" pitchFamily="34" charset="-128"/>
                <a:cs typeface="Times New Roman" panose="02020603050405020304" pitchFamily="18" charset="0"/>
              </a:rPr>
              <a:t>CHANGE IN STOCK PRICES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1999262415"/>
              </p:ext>
            </p:extLst>
          </p:nvPr>
        </p:nvGraphicFramePr>
        <p:xfrm>
          <a:off x="3962400" y="1981200"/>
          <a:ext cx="4876800"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79733236"/>
              </p:ext>
            </p:extLst>
          </p:nvPr>
        </p:nvGraphicFramePr>
        <p:xfrm>
          <a:off x="1219200" y="1981200"/>
          <a:ext cx="2501900" cy="3429006"/>
        </p:xfrm>
        <a:graphic>
          <a:graphicData uri="http://schemas.openxmlformats.org/drawingml/2006/table">
            <a:tbl>
              <a:tblPr/>
              <a:tblGrid>
                <a:gridCol w="609600">
                  <a:extLst>
                    <a:ext uri="{9D8B030D-6E8A-4147-A177-3AD203B41FA5}">
                      <a16:colId xmlns:a16="http://schemas.microsoft.com/office/drawing/2014/main" val="41868400"/>
                    </a:ext>
                  </a:extLst>
                </a:gridCol>
                <a:gridCol w="673100">
                  <a:extLst>
                    <a:ext uri="{9D8B030D-6E8A-4147-A177-3AD203B41FA5}">
                      <a16:colId xmlns:a16="http://schemas.microsoft.com/office/drawing/2014/main" val="2238778105"/>
                    </a:ext>
                  </a:extLst>
                </a:gridCol>
                <a:gridCol w="1219200">
                  <a:extLst>
                    <a:ext uri="{9D8B030D-6E8A-4147-A177-3AD203B41FA5}">
                      <a16:colId xmlns:a16="http://schemas.microsoft.com/office/drawing/2014/main" val="459209856"/>
                    </a:ext>
                  </a:extLst>
                </a:gridCol>
              </a:tblGrid>
              <a:tr h="180474">
                <a:tc>
                  <a:txBody>
                    <a:bodyPr/>
                    <a:lstStyle/>
                    <a:p>
                      <a:pPr algn="l" fontAlgn="b"/>
                      <a:r>
                        <a:rPr lang="en-US" sz="1100" b="0" i="0" u="none" strike="noStrike">
                          <a:solidFill>
                            <a:srgbClr val="000000"/>
                          </a:solidFill>
                          <a:effectLst/>
                          <a:latin typeface="Calibri" panose="020F0502020204030204" pitchFamily="34" charset="0"/>
                        </a:rPr>
                        <a:t>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Stock Price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CEO's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3480087"/>
                  </a:ext>
                </a:extLst>
              </a:tr>
              <a:tr h="180474">
                <a:tc>
                  <a:txBody>
                    <a:bodyPr/>
                    <a:lstStyle/>
                    <a:p>
                      <a:pPr algn="r" fontAlgn="b"/>
                      <a:r>
                        <a:rPr lang="en-US" sz="1100" b="0" i="0" u="none" strike="noStrike">
                          <a:solidFill>
                            <a:srgbClr val="000000"/>
                          </a:solidFill>
                          <a:effectLst/>
                          <a:latin typeface="Calibri" panose="020F0502020204030204" pitchFamily="34" charset="0"/>
                        </a:rPr>
                        <a:t>5/4/1999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Henry M. Paulson Jr.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1482286"/>
                  </a:ext>
                </a:extLst>
              </a:tr>
              <a:tr h="180474">
                <a:tc>
                  <a:txBody>
                    <a:bodyPr/>
                    <a:lstStyle/>
                    <a:p>
                      <a:pPr algn="r" fontAlgn="b"/>
                      <a:r>
                        <a:rPr lang="en-US" sz="1100" b="0" i="0" u="none" strike="noStrike">
                          <a:solidFill>
                            <a:srgbClr val="000000"/>
                          </a:solidFill>
                          <a:effectLst/>
                          <a:latin typeface="Calibri" panose="020F0502020204030204" pitchFamily="34" charset="0"/>
                        </a:rPr>
                        <a:t>1/3/2000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Henry M. Paulson Jr.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901584"/>
                  </a:ext>
                </a:extLst>
              </a:tr>
              <a:tr h="180474">
                <a:tc>
                  <a:txBody>
                    <a:bodyPr/>
                    <a:lstStyle/>
                    <a:p>
                      <a:pPr algn="r" fontAlgn="b"/>
                      <a:r>
                        <a:rPr lang="en-US" sz="1100" b="0" i="0" u="none" strike="noStrike">
                          <a:solidFill>
                            <a:srgbClr val="000000"/>
                          </a:solidFill>
                          <a:effectLst/>
                          <a:latin typeface="Calibri" panose="020F0502020204030204" pitchFamily="34" charset="0"/>
                        </a:rPr>
                        <a:t>1/2/2001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Henry M. Paulson Jr.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169972"/>
                  </a:ext>
                </a:extLst>
              </a:tr>
              <a:tr h="180474">
                <a:tc>
                  <a:txBody>
                    <a:bodyPr/>
                    <a:lstStyle/>
                    <a:p>
                      <a:pPr algn="r" fontAlgn="b"/>
                      <a:r>
                        <a:rPr lang="en-US" sz="1100" b="0" i="0" u="none" strike="noStrike">
                          <a:solidFill>
                            <a:srgbClr val="000000"/>
                          </a:solidFill>
                          <a:effectLst/>
                          <a:latin typeface="Calibri" panose="020F0502020204030204" pitchFamily="34" charset="0"/>
                        </a:rPr>
                        <a:t>1/2/2002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Henry M. Paulson Jr.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1715257"/>
                  </a:ext>
                </a:extLst>
              </a:tr>
              <a:tr h="180474">
                <a:tc>
                  <a:txBody>
                    <a:bodyPr/>
                    <a:lstStyle/>
                    <a:p>
                      <a:pPr algn="r" fontAlgn="b"/>
                      <a:r>
                        <a:rPr lang="en-US" sz="1100" b="0" i="0" u="none" strike="noStrike">
                          <a:solidFill>
                            <a:srgbClr val="000000"/>
                          </a:solidFill>
                          <a:effectLst/>
                          <a:latin typeface="Calibri" panose="020F0502020204030204" pitchFamily="34" charset="0"/>
                        </a:rPr>
                        <a:t>1/2/2003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Henry M. Paulson Jr.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3660879"/>
                  </a:ext>
                </a:extLst>
              </a:tr>
              <a:tr h="180474">
                <a:tc>
                  <a:txBody>
                    <a:bodyPr/>
                    <a:lstStyle/>
                    <a:p>
                      <a:pPr algn="r" fontAlgn="b"/>
                      <a:r>
                        <a:rPr lang="en-US" sz="1100" b="0" i="0" u="none" strike="noStrike">
                          <a:solidFill>
                            <a:srgbClr val="000000"/>
                          </a:solidFill>
                          <a:effectLst/>
                          <a:latin typeface="Calibri" panose="020F0502020204030204" pitchFamily="34" charset="0"/>
                        </a:rPr>
                        <a:t>1/2/2004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Henry M. Paulson Jr.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1802599"/>
                  </a:ext>
                </a:extLst>
              </a:tr>
              <a:tr h="180474">
                <a:tc>
                  <a:txBody>
                    <a:bodyPr/>
                    <a:lstStyle/>
                    <a:p>
                      <a:pPr algn="r" fontAlgn="b"/>
                      <a:r>
                        <a:rPr lang="en-US" sz="1100" b="0" i="0" u="none" strike="noStrike">
                          <a:solidFill>
                            <a:srgbClr val="000000"/>
                          </a:solidFill>
                          <a:effectLst/>
                          <a:latin typeface="Calibri" panose="020F0502020204030204" pitchFamily="34" charset="0"/>
                        </a:rPr>
                        <a:t>1/3/2005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Henry M. Paulson Jr.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792818"/>
                  </a:ext>
                </a:extLst>
              </a:tr>
              <a:tr h="180474">
                <a:tc>
                  <a:txBody>
                    <a:bodyPr/>
                    <a:lstStyle/>
                    <a:p>
                      <a:pPr algn="r" fontAlgn="b"/>
                      <a:r>
                        <a:rPr lang="en-US" sz="1100" b="0" i="0" u="none" strike="noStrike">
                          <a:solidFill>
                            <a:srgbClr val="000000"/>
                          </a:solidFill>
                          <a:effectLst/>
                          <a:latin typeface="Calibri" panose="020F0502020204030204" pitchFamily="34" charset="0"/>
                        </a:rPr>
                        <a:t>1/3/2006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352542"/>
                  </a:ext>
                </a:extLst>
              </a:tr>
              <a:tr h="180474">
                <a:tc>
                  <a:txBody>
                    <a:bodyPr/>
                    <a:lstStyle/>
                    <a:p>
                      <a:pPr algn="r" fontAlgn="b"/>
                      <a:r>
                        <a:rPr lang="en-US" sz="1100" b="0" i="0" u="none" strike="noStrike">
                          <a:solidFill>
                            <a:srgbClr val="000000"/>
                          </a:solidFill>
                          <a:effectLst/>
                          <a:latin typeface="Calibri" panose="020F0502020204030204" pitchFamily="34" charset="0"/>
                        </a:rPr>
                        <a:t>1/3/2007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336326"/>
                  </a:ext>
                </a:extLst>
              </a:tr>
              <a:tr h="180474">
                <a:tc>
                  <a:txBody>
                    <a:bodyPr/>
                    <a:lstStyle/>
                    <a:p>
                      <a:pPr algn="r" fontAlgn="b"/>
                      <a:r>
                        <a:rPr lang="en-US" sz="1100" b="0" i="0" u="none" strike="noStrike">
                          <a:solidFill>
                            <a:srgbClr val="000000"/>
                          </a:solidFill>
                          <a:effectLst/>
                          <a:latin typeface="Calibri" panose="020F0502020204030204" pitchFamily="34" charset="0"/>
                        </a:rPr>
                        <a:t>1/3/2008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976472"/>
                  </a:ext>
                </a:extLst>
              </a:tr>
              <a:tr h="180474">
                <a:tc>
                  <a:txBody>
                    <a:bodyPr/>
                    <a:lstStyle/>
                    <a:p>
                      <a:pPr algn="r" fontAlgn="b"/>
                      <a:r>
                        <a:rPr lang="en-US" sz="1100" b="0" i="0" u="none" strike="noStrike">
                          <a:solidFill>
                            <a:srgbClr val="000000"/>
                          </a:solidFill>
                          <a:effectLst/>
                          <a:latin typeface="Calibri" panose="020F0502020204030204" pitchFamily="34" charset="0"/>
                        </a:rPr>
                        <a:t>1/2/2009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880089"/>
                  </a:ext>
                </a:extLst>
              </a:tr>
              <a:tr h="180474">
                <a:tc>
                  <a:txBody>
                    <a:bodyPr/>
                    <a:lstStyle/>
                    <a:p>
                      <a:pPr algn="r" fontAlgn="b"/>
                      <a:r>
                        <a:rPr lang="en-US" sz="1100" b="0" i="0" u="none" strike="noStrike">
                          <a:solidFill>
                            <a:srgbClr val="000000"/>
                          </a:solidFill>
                          <a:effectLst/>
                          <a:latin typeface="Calibri" panose="020F0502020204030204" pitchFamily="34" charset="0"/>
                        </a:rPr>
                        <a:t>1/4/2010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1974275"/>
                  </a:ext>
                </a:extLst>
              </a:tr>
              <a:tr h="180474">
                <a:tc>
                  <a:txBody>
                    <a:bodyPr/>
                    <a:lstStyle/>
                    <a:p>
                      <a:pPr algn="r" fontAlgn="b"/>
                      <a:r>
                        <a:rPr lang="en-US" sz="1100" b="0" i="0" u="none" strike="noStrike">
                          <a:solidFill>
                            <a:srgbClr val="000000"/>
                          </a:solidFill>
                          <a:effectLst/>
                          <a:latin typeface="Calibri" panose="020F0502020204030204" pitchFamily="34" charset="0"/>
                        </a:rPr>
                        <a:t>1/3/2011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2733194"/>
                  </a:ext>
                </a:extLst>
              </a:tr>
              <a:tr h="180474">
                <a:tc>
                  <a:txBody>
                    <a:bodyPr/>
                    <a:lstStyle/>
                    <a:p>
                      <a:pPr algn="r" fontAlgn="b"/>
                      <a:r>
                        <a:rPr lang="en-US" sz="1100" b="0" i="0" u="none" strike="noStrike">
                          <a:solidFill>
                            <a:srgbClr val="000000"/>
                          </a:solidFill>
                          <a:effectLst/>
                          <a:latin typeface="Calibri" panose="020F0502020204030204" pitchFamily="34" charset="0"/>
                        </a:rPr>
                        <a:t>1/3/2012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172328"/>
                  </a:ext>
                </a:extLst>
              </a:tr>
              <a:tr h="180474">
                <a:tc>
                  <a:txBody>
                    <a:bodyPr/>
                    <a:lstStyle/>
                    <a:p>
                      <a:pPr algn="r" fontAlgn="b"/>
                      <a:r>
                        <a:rPr lang="en-US" sz="1100" b="0" i="0" u="none" strike="noStrike">
                          <a:solidFill>
                            <a:srgbClr val="000000"/>
                          </a:solidFill>
                          <a:effectLst/>
                          <a:latin typeface="Calibri" panose="020F0502020204030204" pitchFamily="34" charset="0"/>
                        </a:rPr>
                        <a:t>1/3/2013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459126"/>
                  </a:ext>
                </a:extLst>
              </a:tr>
              <a:tr h="180474">
                <a:tc>
                  <a:txBody>
                    <a:bodyPr/>
                    <a:lstStyle/>
                    <a:p>
                      <a:pPr algn="r" fontAlgn="b"/>
                      <a:r>
                        <a:rPr lang="en-US" sz="1100" b="0" i="0" u="none" strike="noStrike">
                          <a:solidFill>
                            <a:srgbClr val="000000"/>
                          </a:solidFill>
                          <a:effectLst/>
                          <a:latin typeface="Calibri" panose="020F0502020204030204" pitchFamily="34" charset="0"/>
                        </a:rPr>
                        <a:t>1/3/2014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2834786"/>
                  </a:ext>
                </a:extLst>
              </a:tr>
              <a:tr h="180474">
                <a:tc>
                  <a:txBody>
                    <a:bodyPr/>
                    <a:lstStyle/>
                    <a:p>
                      <a:pPr algn="r" fontAlgn="b"/>
                      <a:r>
                        <a:rPr lang="en-US" sz="1100" b="0" i="0" u="none" strike="noStrike">
                          <a:solidFill>
                            <a:srgbClr val="000000"/>
                          </a:solidFill>
                          <a:effectLst/>
                          <a:latin typeface="Calibri" panose="020F0502020204030204" pitchFamily="34" charset="0"/>
                        </a:rPr>
                        <a:t>1/5/2015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$193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032001"/>
                  </a:ext>
                </a:extLst>
              </a:tr>
              <a:tr h="180474">
                <a:tc>
                  <a:txBody>
                    <a:bodyPr/>
                    <a:lstStyle/>
                    <a:p>
                      <a:pPr algn="r" fontAlgn="b"/>
                      <a:r>
                        <a:rPr lang="en-US" sz="1100" b="0" i="0" u="none" strike="noStrike">
                          <a:solidFill>
                            <a:srgbClr val="000000"/>
                          </a:solidFill>
                          <a:effectLst/>
                          <a:latin typeface="Calibri" panose="020F0502020204030204" pitchFamily="34" charset="0"/>
                        </a:rPr>
                        <a:t>1/4/2016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Lloyd C. Bankfein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420988"/>
                  </a:ext>
                </a:extLst>
              </a:tr>
            </a:tbl>
          </a:graphicData>
        </a:graphic>
      </p:graphicFrame>
      <p:sp>
        <p:nvSpPr>
          <p:cNvPr id="14" name="TextBox 13"/>
          <p:cNvSpPr txBox="1"/>
          <p:nvPr/>
        </p:nvSpPr>
        <p:spPr>
          <a:xfrm>
            <a:off x="990600" y="5562600"/>
            <a:ext cx="7848600" cy="461665"/>
          </a:xfrm>
          <a:prstGeom prst="rect">
            <a:avLst/>
          </a:prstGeom>
          <a:noFill/>
        </p:spPr>
        <p:txBody>
          <a:bodyPr wrap="square" rtlCol="0">
            <a:spAutoFit/>
          </a:bodyPr>
          <a:lstStyle/>
          <a:p>
            <a:pPr algn="l"/>
            <a:r>
              <a:rPr lang="en-US" sz="1200" dirty="0"/>
              <a:t>From the graph we can observe that during the period 1/1/2008 to 9/1/2008 the stock price drastically fell down due to crash down in global market.</a:t>
            </a:r>
          </a:p>
        </p:txBody>
      </p:sp>
    </p:spTree>
    <p:extLst>
      <p:ext uri="{BB962C8B-B14F-4D97-AF65-F5344CB8AC3E}">
        <p14:creationId xmlns:p14="http://schemas.microsoft.com/office/powerpoint/2010/main" val="375286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a:latin typeface="Adobe Gothic Std B" panose="020B0800000000000000" pitchFamily="34" charset="-128"/>
                <a:ea typeface="Adobe Gothic Std B" panose="020B0800000000000000" pitchFamily="34" charset="-128"/>
                <a:cs typeface="Times New Roman" panose="02020603050405020304" pitchFamily="18" charset="0"/>
              </a:rPr>
              <a:t>HEAT MAP OF WORD POSITIONS</a:t>
            </a:r>
            <a:br>
              <a:rPr lang="en-IN" sz="3600" dirty="0">
                <a:latin typeface="Adobe Gothic Std B" panose="020B0800000000000000" pitchFamily="34" charset="-128"/>
                <a:ea typeface="Adobe Gothic Std B" panose="020B0800000000000000" pitchFamily="34" charset="-128"/>
                <a:cs typeface="Times New Roman" panose="02020603050405020304" pitchFamily="18" charset="0"/>
              </a:rPr>
            </a:br>
            <a:r>
              <a:rPr lang="en-IN" sz="3600" dirty="0">
                <a:latin typeface="Adobe Gothic Std B" panose="020B0800000000000000" pitchFamily="34" charset="-128"/>
                <a:ea typeface="Adobe Gothic Std B" panose="020B0800000000000000" pitchFamily="34" charset="-128"/>
                <a:cs typeface="Times New Roman" panose="02020603050405020304" pitchFamily="18" charset="0"/>
              </a:rPr>
              <a:t>Exploratory analysis of the set of words</a:t>
            </a:r>
            <a:endParaRPr lang="en-US" sz="3600" dirty="0">
              <a:latin typeface="Adobe Gothic Std B" panose="020B0800000000000000" pitchFamily="34" charset="-128"/>
              <a:ea typeface="Adobe Gothic Std B" panose="020B0800000000000000" pitchFamily="34" charset="-128"/>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pic>
        <p:nvPicPr>
          <p:cNvPr id="6" name="Content Placeholder 4"/>
          <p:cNvPicPr>
            <a:picLocks noGrp="1" noChangeAspect="1"/>
          </p:cNvPicPr>
          <p:nvPr>
            <p:ph sz="half" idx="1"/>
          </p:nvPr>
        </p:nvPicPr>
        <p:blipFill>
          <a:blip r:embed="rId2"/>
          <a:stretch>
            <a:fillRect/>
          </a:stretch>
        </p:blipFill>
        <p:spPr>
          <a:xfrm>
            <a:off x="990600" y="1828799"/>
            <a:ext cx="7467600" cy="4892675"/>
          </a:xfrm>
          <a:prstGeom prst="rect">
            <a:avLst/>
          </a:prstGeom>
        </p:spPr>
      </p:pic>
    </p:spTree>
    <p:extLst>
      <p:ext uri="{BB962C8B-B14F-4D97-AF65-F5344CB8AC3E}">
        <p14:creationId xmlns:p14="http://schemas.microsoft.com/office/powerpoint/2010/main" val="4096947399"/>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28382</TotalTime>
  <Words>997</Words>
  <Application>Microsoft Office PowerPoint</Application>
  <PresentationFormat>On-screen Show (4:3)</PresentationFormat>
  <Paragraphs>275</Paragraphs>
  <Slides>13</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Adobe Gothic Std B</vt:lpstr>
      <vt:lpstr>Arial</vt:lpstr>
      <vt:lpstr>Calibri</vt:lpstr>
      <vt:lpstr>Century Schoolbook</vt:lpstr>
      <vt:lpstr>Futura Bk BT</vt:lpstr>
      <vt:lpstr>Futura Md BT</vt:lpstr>
      <vt:lpstr>Times New Roman</vt:lpstr>
      <vt:lpstr>Wingdings</vt:lpstr>
      <vt:lpstr>ITMtemplate</vt:lpstr>
      <vt:lpstr>1_ITM478_08_1</vt:lpstr>
      <vt:lpstr>527 Data Analytics</vt:lpstr>
      <vt:lpstr>TABLE OF CONTENTS</vt:lpstr>
      <vt:lpstr>INTRODUCTION</vt:lpstr>
      <vt:lpstr>TEXT ANALYSIS BACKGROUND</vt:lpstr>
      <vt:lpstr>CEO SALARY COMPENSATION</vt:lpstr>
      <vt:lpstr>CEO SALARY COMPARISONS GRAPH</vt:lpstr>
      <vt:lpstr>VESTED STOCK OWNERSHIP</vt:lpstr>
      <vt:lpstr>CHANGE IN STOCK PRICES</vt:lpstr>
      <vt:lpstr>HEAT MAP OF WORD POSITIONS Exploratory analysis of the set of words</vt:lpstr>
      <vt:lpstr>UNCLEANED WORD CLOUD </vt:lpstr>
      <vt:lpstr>WORD CLOUD FOR 2016</vt:lpstr>
      <vt:lpstr>Word Frequencies for KEI’s</vt:lpstr>
      <vt:lpstr>KEI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Shruti Suresh</cp:lastModifiedBy>
  <cp:revision>381</cp:revision>
  <dcterms:created xsi:type="dcterms:W3CDTF">2015-08-06T17:32:52Z</dcterms:created>
  <dcterms:modified xsi:type="dcterms:W3CDTF">2016-12-06T01:54:21Z</dcterms:modified>
</cp:coreProperties>
</file>