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62" r:id="rId6"/>
    <p:sldId id="263" r:id="rId7"/>
    <p:sldId id="265" r:id="rId8"/>
    <p:sldId id="266" r:id="rId9"/>
    <p:sldId id="267" r:id="rId10"/>
    <p:sldId id="2146847062" r:id="rId11"/>
    <p:sldId id="2146847063" r:id="rId12"/>
    <p:sldId id="2146847064" r:id="rId13"/>
    <p:sldId id="2146847065" r:id="rId14"/>
    <p:sldId id="268" r:id="rId15"/>
    <p:sldId id="2146847055" r:id="rId16"/>
    <p:sldId id="269" r:id="rId17"/>
    <p:sldId id="2146847059" r:id="rId18"/>
    <p:sldId id="2146847060"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53" d="100"/>
          <a:sy n="53" d="100"/>
        </p:scale>
        <p:origin x="1152" y="1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scikit-learn.org/stable/" TargetMode="External"/><Relationship Id="rId2" Type="http://schemas.openxmlformats.org/officeDocument/2006/relationships/hyperlink" Target="https://www.kaggle.com/datasets/sampadab17/network-intrusion-detection" TargetMode="External"/><Relationship Id="rId1" Type="http://schemas.openxmlformats.org/officeDocument/2006/relationships/slideLayout" Target="../slideLayouts/slideLayout2.xml"/><Relationship Id="rId4" Type="http://schemas.openxmlformats.org/officeDocument/2006/relationships/hyperlink" Target="https://xgboost.readthedocs.io/"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Network intrusion detection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Shruti Subramanian – SIES graduate school of technology – AI&amp;DS</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3AEB9-CA84-446D-5FAE-65D8FB3B28AD}"/>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1FED1B8B-453C-2990-CC45-027ED961B5E4}"/>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22952594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The Network Intrusion Detection System developed using machine learning effectively identifies malicious network activity with high accuracy. By leveraging the Random Forest algorithm, the model achieved strong performance in classifying various types of attacks and normal traffic. The system was successfully deployed using IBM Watsonx.ai, allowing for real-time predictions through a cloud-based interface. This project demonstrates the potential of machine learning in enhancing cybersecurity by enabling faster, more accurate, and automated threat detection. Future improvements may include deep learning models, real-time streaming data, and broader attack coverage.</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2" name="Content Placeholder 1">
            <a:extLst>
              <a:ext uri="{FF2B5EF4-FFF2-40B4-BE49-F238E27FC236}">
                <a16:creationId xmlns:a16="http://schemas.microsoft.com/office/drawing/2014/main" id="{BF16D670-E998-030A-53CE-B0B666F2BDF6}"/>
              </a:ext>
            </a:extLst>
          </p:cNvPr>
          <p:cNvSpPr>
            <a:spLocks noGrp="1" noChangeArrowheads="1"/>
          </p:cNvSpPr>
          <p:nvPr>
            <p:ph idx="1"/>
          </p:nvPr>
        </p:nvSpPr>
        <p:spPr bwMode="auto">
          <a:xfrm>
            <a:off x="204538" y="1342676"/>
            <a:ext cx="11406270" cy="4592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800" b="1" dirty="0"/>
              <a:t>Real-Time Monitoring</a:t>
            </a:r>
            <a:r>
              <a:rPr lang="en-US" sz="1800" dirty="0"/>
              <a:t>: Integrate the system with live network traffic for real-time intrusion detection and alerts.</a:t>
            </a:r>
          </a:p>
          <a:p>
            <a:r>
              <a:rPr lang="en-US" sz="1800" b="1" dirty="0"/>
              <a:t>Deep Learning Models</a:t>
            </a:r>
            <a:r>
              <a:rPr lang="en-US" sz="1800" dirty="0"/>
              <a:t>: Explore advanced models like LSTM or CNNs for improved detection of complex attack patterns.</a:t>
            </a:r>
          </a:p>
          <a:p>
            <a:r>
              <a:rPr lang="en-US" sz="1800" b="1" dirty="0"/>
              <a:t>Expanded Attack Coverage</a:t>
            </a:r>
            <a:r>
              <a:rPr lang="en-US" sz="1800" dirty="0"/>
              <a:t>: Include newer and more sophisticated cyber-attacks beyond the current dataset.</a:t>
            </a:r>
          </a:p>
          <a:p>
            <a:r>
              <a:rPr lang="en-US" sz="1800" b="1" dirty="0"/>
              <a:t>Adaptive Learning</a:t>
            </a:r>
            <a:r>
              <a:rPr lang="en-US" sz="1800" dirty="0"/>
              <a:t>: Implement online learning techniques to allow the model to adapt to evolving threats over time.</a:t>
            </a:r>
          </a:p>
          <a:p>
            <a:r>
              <a:rPr lang="en-US" sz="1800" b="1" dirty="0"/>
              <a:t>Dashboard Integration</a:t>
            </a:r>
            <a:r>
              <a:rPr lang="en-US" sz="1800" dirty="0"/>
              <a:t>: Build a user-friendly dashboard for security teams to view threats, logs, and system status in real time.</a:t>
            </a:r>
          </a:p>
          <a:p>
            <a:r>
              <a:rPr lang="en-US" sz="1800" b="1" dirty="0"/>
              <a:t>Multiclass Enhancements</a:t>
            </a:r>
            <a:r>
              <a:rPr lang="en-US" sz="1800" dirty="0"/>
              <a:t>: Improve the system’s ability to distinguish between multiple types of attacks with greater accuracy.</a:t>
            </a:r>
          </a:p>
          <a:p>
            <a:r>
              <a:rPr lang="en-US" sz="1800" b="1" dirty="0"/>
              <a:t>Cloud API Access</a:t>
            </a:r>
            <a:r>
              <a:rPr lang="en-US" sz="1800" dirty="0"/>
              <a:t>: Deploy the system as a secure API for integration into existing security infrastructure.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3" name="Rectangle 1">
            <a:extLst>
              <a:ext uri="{FF2B5EF4-FFF2-40B4-BE49-F238E27FC236}">
                <a16:creationId xmlns:a16="http://schemas.microsoft.com/office/drawing/2014/main" id="{A650216A-921E-78D1-7BBA-59320BB8C58F}"/>
              </a:ext>
            </a:extLst>
          </p:cNvPr>
          <p:cNvSpPr>
            <a:spLocks noGrp="1" noChangeArrowheads="1"/>
          </p:cNvSpPr>
          <p:nvPr>
            <p:ph idx="1"/>
          </p:nvPr>
        </p:nvSpPr>
        <p:spPr bwMode="auto">
          <a:xfrm>
            <a:off x="581191" y="2335025"/>
            <a:ext cx="1139022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Kaggle Dataset – Network Intrusion Detection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hlinkClick r:id="rId2"/>
              </a:rPr>
              <a:t>https://www.kaggle.com/datasets/sampadab17/network-intrusion-detection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Scikit-learn Documentation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hlinkClick r:id="rId3"/>
              </a:rPr>
              <a:t>https://scikit-learn.org/stable/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err="1">
                <a:ln>
                  <a:noFill/>
                </a:ln>
                <a:solidFill>
                  <a:schemeClr val="tx1"/>
                </a:solidFill>
                <a:effectLst/>
                <a:latin typeface="Arial" panose="020B0604020202020204" pitchFamily="34" charset="0"/>
              </a:rPr>
              <a:t>XGBoost</a:t>
            </a:r>
            <a:r>
              <a:rPr kumimoji="0" lang="en-US" altLang="en-US" sz="1800" b="1" i="0" u="none" strike="noStrike" cap="none" normalizeH="0" baseline="0" dirty="0">
                <a:ln>
                  <a:noFill/>
                </a:ln>
                <a:solidFill>
                  <a:schemeClr val="tx1"/>
                </a:solidFill>
                <a:effectLst/>
                <a:latin typeface="Arial" panose="020B0604020202020204" pitchFamily="34" charset="0"/>
              </a:rPr>
              <a:t> Documentation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hlinkClick r:id="rId4"/>
              </a:rPr>
              <a:t>https://xgboost.readthedocs.io/</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IBM Watsonx.ai – Model Deployment Documentation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https://www.ibm.com/docs/en/watsonx</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EA697D09-E354-9F28-E314-218872356F7A}"/>
              </a:ext>
            </a:extLst>
          </p:cNvPr>
          <p:cNvPicPr>
            <a:picLocks noGrp="1" noChangeAspect="1"/>
          </p:cNvPicPr>
          <p:nvPr>
            <p:ph idx="1"/>
          </p:nvPr>
        </p:nvPicPr>
        <p:blipFill>
          <a:blip r:embed="rId2"/>
          <a:stretch>
            <a:fillRect/>
          </a:stretch>
        </p:blipFill>
        <p:spPr>
          <a:xfrm>
            <a:off x="3104337" y="1301750"/>
            <a:ext cx="5983326" cy="4673600"/>
          </a:xfr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8C4DB834-11D4-2D46-CA96-039D32ADD4D7}"/>
              </a:ext>
            </a:extLst>
          </p:cNvPr>
          <p:cNvPicPr>
            <a:picLocks noGrp="1" noChangeAspect="1"/>
          </p:cNvPicPr>
          <p:nvPr>
            <p:ph idx="1"/>
          </p:nvPr>
        </p:nvPicPr>
        <p:blipFill>
          <a:blip r:embed="rId2"/>
          <a:stretch>
            <a:fillRect/>
          </a:stretch>
        </p:blipFill>
        <p:spPr>
          <a:xfrm>
            <a:off x="3130397" y="1371483"/>
            <a:ext cx="5931205" cy="4534133"/>
          </a:xfrm>
        </p:spPr>
      </p:pic>
    </p:spTree>
    <p:extLst>
      <p:ext uri="{BB962C8B-B14F-4D97-AF65-F5344CB8AC3E}">
        <p14:creationId xmlns:p14="http://schemas.microsoft.com/office/powerpoint/2010/main" val="4128710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D50FA99D-54FB-9E94-3251-BA7328320CB8}"/>
              </a:ext>
            </a:extLst>
          </p:cNvPr>
          <p:cNvPicPr>
            <a:picLocks noGrp="1" noChangeAspect="1"/>
          </p:cNvPicPr>
          <p:nvPr>
            <p:ph idx="1"/>
          </p:nvPr>
        </p:nvPicPr>
        <p:blipFill>
          <a:blip r:embed="rId2"/>
          <a:stretch>
            <a:fillRect/>
          </a:stretch>
        </p:blipFill>
        <p:spPr>
          <a:xfrm>
            <a:off x="2797005" y="1600095"/>
            <a:ext cx="6597989" cy="4076910"/>
          </a:xfrm>
        </p:spPr>
      </p:pic>
    </p:spTree>
    <p:extLst>
      <p:ext uri="{BB962C8B-B14F-4D97-AF65-F5344CB8AC3E}">
        <p14:creationId xmlns:p14="http://schemas.microsoft.com/office/powerpoint/2010/main" val="217185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305435" indent="-305435"/>
            <a:r>
              <a:rPr lang="en-US" dirty="0"/>
              <a:t>With the rise in cyber-attacks, traditional rule-based intrusion detection systems often fail to detect complex or evolving threats. This project aims to develop a </a:t>
            </a:r>
            <a:r>
              <a:rPr lang="en-US" b="1" dirty="0"/>
              <a:t>machine learning-based Network Intrusion Detection System (NIDS)</a:t>
            </a:r>
            <a:r>
              <a:rPr lang="en-US" dirty="0"/>
              <a:t> that can accurately classify network traffic as </a:t>
            </a:r>
            <a:r>
              <a:rPr lang="en-US" b="1" dirty="0"/>
              <a:t>normal or malicious</a:t>
            </a:r>
            <a:r>
              <a:rPr lang="en-US" dirty="0"/>
              <a:t>, and identify the type of attack. By training on labeled network traffic data, the system enhances detection speed, accuracy, and adaptability. The solution is deployed using </a:t>
            </a:r>
            <a:r>
              <a:rPr lang="en-US" b="1" dirty="0"/>
              <a:t>IBM Cloud Lite and Watsonx.ai</a:t>
            </a:r>
            <a:r>
              <a:rPr lang="en-US" dirty="0"/>
              <a:t> for easy integration and real-time analysis.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dirty="0"/>
              <a:t>To address the challenge of detecting various network intrusions effectively, this project proposes a machine learning-based classification system that can analyze network traffic data and predict whether a connection is normal or an attack (e.g., DoS, Probe, R2L, U2R).</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cs typeface="Calibri"/>
              </a:rPr>
              <a:t>Acquired a labelled network intrusion dataset from Kaggle containing various types of network traffic and cyber-attacks. </a:t>
            </a: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IN" sz="1200" b="1" dirty="0">
                <a:latin typeface="Calibri"/>
                <a:ea typeface="+mn-lt"/>
                <a:cs typeface="+mn-lt"/>
              </a:rPr>
              <a:t>Cleaned and encoded the dataset by handling categorical features, removing duplicated, scaling numerical values, and splitting into training and testing sets. </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Applied and trained classification algorithms such as Random Forest, Logistic Regression and </a:t>
            </a:r>
            <a:r>
              <a:rPr lang="en-IN" sz="1200" b="1" dirty="0" err="1">
                <a:latin typeface="Calibri"/>
                <a:ea typeface="+mn-lt"/>
                <a:cs typeface="+mn-lt"/>
              </a:rPr>
              <a:t>XGBoost</a:t>
            </a:r>
            <a:r>
              <a:rPr lang="en-IN" sz="1200" b="1" dirty="0">
                <a:latin typeface="Calibri"/>
                <a:ea typeface="+mn-lt"/>
                <a:cs typeface="+mn-lt"/>
              </a:rPr>
              <a:t> to detect and classify network intrusions</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Deployed the trained model on IBM Watsonx.ai using IBM cloud lite, enabling real-time prediction through a simple user interface. </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Evaluated the model using metrics such as accuracy, precision, recall, F1-score, and confusion matrix to access its effectiveness in detecting cyber threats. </a:t>
            </a:r>
            <a:endParaRPr lang="en-IN" sz="1200" b="1" dirty="0">
              <a:latin typeface="Calibri"/>
            </a:endParaRPr>
          </a:p>
          <a:p>
            <a:pPr marL="629920" lvl="1" indent="-305435"/>
            <a:r>
              <a:rPr lang="en-IN" sz="1200" dirty="0">
                <a:ea typeface="+mn-lt"/>
                <a:cs typeface="+mn-lt"/>
              </a:rPr>
              <a:t>Result: The best-performing model was random forest, achieving an accuracy of 96.3% on the test dataset. </a:t>
            </a:r>
          </a:p>
          <a:p>
            <a:pPr marL="629920" lvl="1" indent="-305435"/>
            <a:r>
              <a:rPr lang="en-IN" sz="1200" dirty="0">
                <a:ea typeface="+mn-lt"/>
                <a:cs typeface="+mn-lt"/>
              </a:rPr>
              <a:t>The model was successfully deployed using IBM Watsonx.ai, allowing real-time intrusion prediction through test inputs. </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endParaRPr lang="en-US" dirty="0"/>
          </a:p>
          <a:p>
            <a:pPr marL="305435" indent="-305435"/>
            <a:r>
              <a:rPr lang="en-IN" sz="1800" b="1" dirty="0">
                <a:solidFill>
                  <a:srgbClr val="0F0F0F"/>
                </a:solidFill>
              </a:rPr>
              <a:t>System requirements: The system requires a computer with Windows, macOS, OR LINUX OS, at least an Intel i5/</a:t>
            </a:r>
            <a:r>
              <a:rPr lang="en-IN" sz="1800" b="1" dirty="0" err="1">
                <a:solidFill>
                  <a:srgbClr val="0F0F0F"/>
                </a:solidFill>
              </a:rPr>
              <a:t>Ryzen</a:t>
            </a:r>
            <a:r>
              <a:rPr lang="en-IN" sz="1800" b="1" dirty="0">
                <a:solidFill>
                  <a:srgbClr val="0F0F0F"/>
                </a:solidFill>
              </a:rPr>
              <a:t> 5 processor, 8 GB RAM, and a stable internet connection. </a:t>
            </a:r>
          </a:p>
          <a:p>
            <a:pPr marL="305435" indent="-305435"/>
            <a:r>
              <a:rPr lang="en-IN" sz="1800" b="1" dirty="0">
                <a:solidFill>
                  <a:srgbClr val="0F0F0F"/>
                </a:solidFill>
              </a:rPr>
              <a:t>Library required to build the model: I used libraries like pandas, </a:t>
            </a:r>
            <a:r>
              <a:rPr lang="en-IN" sz="1800" b="1" dirty="0" err="1">
                <a:solidFill>
                  <a:srgbClr val="0F0F0F"/>
                </a:solidFill>
              </a:rPr>
              <a:t>numpy</a:t>
            </a:r>
            <a:r>
              <a:rPr lang="en-IN" sz="1800" b="1" dirty="0">
                <a:solidFill>
                  <a:srgbClr val="0F0F0F"/>
                </a:solidFill>
              </a:rPr>
              <a:t>, scikit-learn, and </a:t>
            </a:r>
            <a:r>
              <a:rPr lang="en-IN" sz="1800" b="1" dirty="0" err="1">
                <a:solidFill>
                  <a:srgbClr val="0F0F0F"/>
                </a:solidFill>
              </a:rPr>
              <a:t>XGBoost</a:t>
            </a:r>
            <a:r>
              <a:rPr lang="en-IN" sz="1800" b="1" dirty="0">
                <a:solidFill>
                  <a:srgbClr val="0F0F0F"/>
                </a:solidFill>
              </a:rPr>
              <a:t> for data handling and model training, while </a:t>
            </a:r>
            <a:r>
              <a:rPr lang="en-IN" sz="1800" b="1" dirty="0" err="1">
                <a:solidFill>
                  <a:srgbClr val="0F0F0F"/>
                </a:solidFill>
              </a:rPr>
              <a:t>joblib</a:t>
            </a:r>
            <a:r>
              <a:rPr lang="en-IN" sz="1800" b="1" dirty="0">
                <a:solidFill>
                  <a:srgbClr val="0F0F0F"/>
                </a:solidFill>
              </a:rPr>
              <a:t> helps in saving the model. The trained model is deployed and tested using IBM watsonx.ai on IBM cloud, enabling real-time intrusion detection through a user-friendly interface. </a:t>
            </a:r>
          </a:p>
        </p:txBody>
      </p:sp>
    </p:spTree>
    <p:extLst>
      <p:ext uri="{BB962C8B-B14F-4D97-AF65-F5344CB8AC3E}">
        <p14:creationId xmlns:p14="http://schemas.microsoft.com/office/powerpoint/2010/main" val="320202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0" indent="0">
              <a:buNone/>
            </a:pP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The random forest classifier was chosen for its accuracy, resistance to overfitting and effectiveness in handling complex classification problems like intrusion detection. </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The model was trained on a labelled intrusion detection dataset containing 41 features representing network traffic behaviour, including protocol type, duration, bytes transferred and more.</a:t>
            </a:r>
            <a:endParaRPr lang="en-IN" dirty="0"/>
          </a:p>
          <a:p>
            <a:pPr marL="305435" indent="-305435"/>
            <a:r>
              <a:rPr lang="en-IN" sz="1400" b="1" dirty="0">
                <a:ea typeface="+mn-lt"/>
                <a:cs typeface="+mn-lt"/>
              </a:rPr>
              <a:t>Training Process:</a:t>
            </a:r>
          </a:p>
          <a:p>
            <a:pPr marL="305435" indent="-305435"/>
            <a:r>
              <a:rPr lang="en-IN" sz="1400" dirty="0">
                <a:ea typeface="+mn-lt"/>
                <a:cs typeface="+mn-lt"/>
              </a:rPr>
              <a:t>The data was pre-processed (encoding, scaling, and splitting) and the random forest model was trained to recognize patterns associated with normal and malicious network activity. </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Once deployed the model receives new traffic data as input and classifies it as normal or anomaly attack. This prediction returned through the IBM Watsonx.ai interface for real-time analysis. </a:t>
            </a:r>
            <a:endParaRPr lang="en-IN"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9" name="Content Placeholder 8">
            <a:extLst>
              <a:ext uri="{FF2B5EF4-FFF2-40B4-BE49-F238E27FC236}">
                <a16:creationId xmlns:a16="http://schemas.microsoft.com/office/drawing/2014/main" id="{78A0665D-C00D-0F03-D9AA-EF8EDCD3A47E}"/>
              </a:ext>
            </a:extLst>
          </p:cNvPr>
          <p:cNvPicPr>
            <a:picLocks noGrp="1" noChangeAspect="1"/>
          </p:cNvPicPr>
          <p:nvPr>
            <p:ph idx="1"/>
          </p:nvPr>
        </p:nvPicPr>
        <p:blipFill>
          <a:blip r:embed="rId2"/>
          <a:stretch>
            <a:fillRect/>
          </a:stretch>
        </p:blipFill>
        <p:spPr>
          <a:xfrm>
            <a:off x="924171" y="1301750"/>
            <a:ext cx="10343657" cy="4673600"/>
          </a:xfrm>
        </p:spPr>
      </p:pic>
    </p:spTree>
    <p:extLst>
      <p:ext uri="{BB962C8B-B14F-4D97-AF65-F5344CB8AC3E}">
        <p14:creationId xmlns:p14="http://schemas.microsoft.com/office/powerpoint/2010/main" val="1483293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BADA06-6B76-65CC-6749-6B6304301A30}"/>
              </a:ext>
            </a:extLst>
          </p:cNvPr>
          <p:cNvSpPr>
            <a:spLocks noGrp="1"/>
          </p:cNvSpPr>
          <p:nvPr>
            <p:ph type="title"/>
          </p:nvPr>
        </p:nvSpPr>
        <p:spPr/>
        <p:txBody>
          <a:bodyPr/>
          <a:lstStyle/>
          <a:p>
            <a:endParaRPr lang="en-IN"/>
          </a:p>
        </p:txBody>
      </p:sp>
      <p:pic>
        <p:nvPicPr>
          <p:cNvPr id="9" name="Content Placeholder 8">
            <a:extLst>
              <a:ext uri="{FF2B5EF4-FFF2-40B4-BE49-F238E27FC236}">
                <a16:creationId xmlns:a16="http://schemas.microsoft.com/office/drawing/2014/main" id="{908B0D8D-B5B6-374A-BF42-DAE66480C858}"/>
              </a:ext>
            </a:extLst>
          </p:cNvPr>
          <p:cNvPicPr>
            <a:picLocks noGrp="1" noChangeAspect="1"/>
          </p:cNvPicPr>
          <p:nvPr>
            <p:ph idx="1"/>
          </p:nvPr>
        </p:nvPicPr>
        <p:blipFill>
          <a:blip r:embed="rId2"/>
          <a:stretch>
            <a:fillRect/>
          </a:stretch>
        </p:blipFill>
        <p:spPr>
          <a:xfrm>
            <a:off x="581025" y="1758652"/>
            <a:ext cx="11029950" cy="3759795"/>
          </a:xfrm>
        </p:spPr>
      </p:pic>
    </p:spTree>
    <p:extLst>
      <p:ext uri="{BB962C8B-B14F-4D97-AF65-F5344CB8AC3E}">
        <p14:creationId xmlns:p14="http://schemas.microsoft.com/office/powerpoint/2010/main" val="2602189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1F5F52-68AE-E0A5-C098-52EE67F82A95}"/>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7FC4AC47-87E6-D979-0712-494B6DEF38F9}"/>
              </a:ext>
            </a:extLst>
          </p:cNvPr>
          <p:cNvPicPr>
            <a:picLocks noGrp="1" noChangeAspect="1"/>
          </p:cNvPicPr>
          <p:nvPr>
            <p:ph idx="1"/>
          </p:nvPr>
        </p:nvPicPr>
        <p:blipFill>
          <a:blip r:embed="rId2"/>
          <a:stretch>
            <a:fillRect/>
          </a:stretch>
        </p:blipFill>
        <p:spPr>
          <a:xfrm>
            <a:off x="581025" y="1796198"/>
            <a:ext cx="11029950" cy="3684703"/>
          </a:xfrm>
        </p:spPr>
      </p:pic>
    </p:spTree>
    <p:extLst>
      <p:ext uri="{BB962C8B-B14F-4D97-AF65-F5344CB8AC3E}">
        <p14:creationId xmlns:p14="http://schemas.microsoft.com/office/powerpoint/2010/main" val="3716863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76BB06-A177-26F6-4FC1-CBA47B726C1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FDD4FE2-C88F-3E2E-2204-33E3DF97B8A2}"/>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259653707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114</TotalTime>
  <Words>863</Words>
  <Application>Microsoft Office PowerPoint</Application>
  <PresentationFormat>Widescreen</PresentationFormat>
  <Paragraphs>58</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Network intrusion detection </vt:lpstr>
      <vt:lpstr>Problem Statement</vt:lpstr>
      <vt:lpstr>Proposed Solution</vt:lpstr>
      <vt:lpstr>System  Approach</vt:lpstr>
      <vt:lpstr>Algorithm &amp; Deployment</vt:lpstr>
      <vt:lpstr>Result</vt:lpstr>
      <vt:lpstr>PowerPoint Presentation</vt:lpstr>
      <vt:lpstr>PowerPoint Presentation</vt:lpstr>
      <vt:lpstr>PowerPoint Presentation</vt:lpstr>
      <vt:lpstr>PowerPoint Presentation</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Shruti Subramanian</cp:lastModifiedBy>
  <cp:revision>25</cp:revision>
  <dcterms:created xsi:type="dcterms:W3CDTF">2021-05-26T16:50:10Z</dcterms:created>
  <dcterms:modified xsi:type="dcterms:W3CDTF">2025-08-04T16:10:58Z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