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p:scale>
          <a:sx n="33" d="100"/>
          <a:sy n="33" d="100"/>
        </p:scale>
        <p:origin x="258" y="24"/>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11/19/2017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11/19/2017</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B0FF67-A9B4-4059-8354-4C13D880E8D6}" type="slidenum">
              <a:rPr lang="en-US" altLang="en-US" smtClean="0"/>
              <a:pPr/>
              <a:t>1</a:t>
            </a:fld>
            <a:endParaRPr lang="en-US" altLang="en-US"/>
          </a:p>
        </p:txBody>
      </p:sp>
    </p:spTree>
    <p:extLst>
      <p:ext uri="{BB962C8B-B14F-4D97-AF65-F5344CB8AC3E}">
        <p14:creationId xmlns:p14="http://schemas.microsoft.com/office/powerpoint/2010/main" val="108143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11/19/2017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11/19/2017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11/19/2017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11/19/2017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11/19/2017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11/19/2017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11/19/2017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11/19/2017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11/19/2017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11/19/2017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11/19/2017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11/19/2017</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30480" y="1524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746126" y="712787"/>
            <a:ext cx="22799674" cy="4164013"/>
          </a:xfrm>
        </p:spPr>
        <p:txBody>
          <a:bodyPr/>
          <a:lstStyle/>
          <a:p>
            <a:r>
              <a:rPr lang="en-US" sz="6000" b="1" dirty="0"/>
              <a:t/>
            </a:r>
            <a:br>
              <a:rPr lang="en-US" sz="6000" b="1" dirty="0"/>
            </a:br>
            <a:r>
              <a:rPr lang="en-US" sz="6600" b="1" dirty="0"/>
              <a:t>Predicting </a:t>
            </a:r>
            <a:r>
              <a:rPr lang="en-US" sz="6600" b="1" dirty="0" smtClean="0"/>
              <a:t>Vehicle </a:t>
            </a:r>
            <a:r>
              <a:rPr lang="en-US" sz="6600" b="1" dirty="0"/>
              <a:t>Collisions &amp; Dynamic Assignment of Ambulances in NYC</a:t>
            </a:r>
            <a:r>
              <a:rPr lang="en-US" sz="1800" b="1" dirty="0"/>
              <a:t/>
            </a:r>
            <a:br>
              <a:rPr lang="en-US" sz="1800" b="1" dirty="0"/>
            </a:br>
            <a:r>
              <a:rPr lang="en-US" sz="4800" b="1" dirty="0"/>
              <a:t>Divya Rathore, Dhaval Sawlani, Nitasha Sharma, Shruti Tripathi</a:t>
            </a:r>
            <a:r>
              <a:rPr lang="en-US" altLang="en-US" sz="8800" dirty="0">
                <a:ea typeface="ＭＳ Ｐゴシック" panose="020B0600070205080204" pitchFamily="34" charset="-128"/>
              </a:rPr>
              <a:t/>
            </a:r>
            <a:br>
              <a:rPr lang="en-US" altLang="en-US" sz="8800" dirty="0">
                <a:ea typeface="ＭＳ Ｐゴシック" panose="020B0600070205080204" pitchFamily="34" charset="-128"/>
              </a:rPr>
            </a:br>
            <a:r>
              <a:rPr lang="en-US" altLang="en-US" sz="4800" b="1" dirty="0">
                <a:ea typeface="ＭＳ Ｐゴシック" panose="020B0600070205080204" pitchFamily="34" charset="-128"/>
              </a:rPr>
              <a:t>Instructor: Ted Stohr</a:t>
            </a:r>
            <a:r>
              <a:rPr lang="en-US" altLang="en-US" sz="6000" dirty="0">
                <a:ea typeface="ＭＳ Ｐゴシック" panose="020B0600070205080204" pitchFamily="34" charset="-128"/>
              </a:rPr>
              <a:t/>
            </a:r>
            <a:br>
              <a:rPr lang="en-US" altLang="en-US" sz="6000" dirty="0">
                <a:ea typeface="ＭＳ Ｐゴシック" panose="020B0600070205080204" pitchFamily="34" charset="-128"/>
              </a:rPr>
            </a:br>
            <a:endParaRPr lang="en-US" altLang="en-US" sz="6000" dirty="0">
              <a:ea typeface="ＭＳ Ｐゴシック" panose="020B0600070205080204" pitchFamily="34" charset="-128"/>
            </a:endParaRPr>
          </a:p>
        </p:txBody>
      </p:sp>
      <p:sp>
        <p:nvSpPr>
          <p:cNvPr id="15364" name="Content Placeholder 12"/>
          <p:cNvSpPr>
            <a:spLocks noGrp="1"/>
          </p:cNvSpPr>
          <p:nvPr>
            <p:ph sz="half" idx="2"/>
          </p:nvPr>
        </p:nvSpPr>
        <p:spPr>
          <a:xfrm>
            <a:off x="16002001" y="14090620"/>
            <a:ext cx="13951968" cy="18835531"/>
          </a:xfrm>
          <a:ln>
            <a:solidFill>
              <a:srgbClr val="ADAFAA"/>
            </a:solidFill>
            <a:miter lim="800000"/>
            <a:headEnd/>
            <a:tailEnd/>
          </a:ln>
        </p:spPr>
        <p:txBody>
          <a:bodyPr numCol="2"/>
          <a:lstStyle/>
          <a:p>
            <a:pPr marL="0" eaLnBrk="1" hangingPunct="1">
              <a:buFont typeface="Arial" panose="020B0604020202020204" pitchFamily="34" charset="0"/>
              <a:buNone/>
            </a:pPr>
            <a:r>
              <a:rPr lang="en-US" altLang="en-US" sz="4800" b="1" dirty="0">
                <a:latin typeface="Arial" panose="020B0604020202020204" pitchFamily="34" charset="0"/>
                <a:ea typeface="ＭＳ Ｐゴシック" panose="020B0600070205080204" pitchFamily="34" charset="-128"/>
                <a:cs typeface="Arial" panose="020B0604020202020204" pitchFamily="34" charset="0"/>
              </a:rPr>
              <a:t>Exploratory Data</a:t>
            </a:r>
          </a:p>
          <a:p>
            <a:pPr marL="0" eaLnBrk="1" hangingPunct="1">
              <a:buFont typeface="Arial" panose="020B0604020202020204" pitchFamily="34" charset="0"/>
              <a:buNone/>
            </a:pPr>
            <a:r>
              <a:rPr lang="en-US" altLang="en-US" sz="4800" b="1" dirty="0">
                <a:latin typeface="Arial" panose="020B0604020202020204" pitchFamily="34" charset="0"/>
                <a:ea typeface="ＭＳ Ｐゴシック" panose="020B0600070205080204" pitchFamily="34" charset="-128"/>
                <a:cs typeface="Arial" panose="020B0604020202020204" pitchFamily="34" charset="0"/>
              </a:rPr>
              <a:t>Analysis:</a:t>
            </a:r>
          </a:p>
          <a:p>
            <a:pPr eaLnBrk="1" hangingPunct="1">
              <a:buFont typeface="Arial" panose="020B0604020202020204" pitchFamily="34" charset="0"/>
              <a:buNone/>
            </a:pPr>
            <a:r>
              <a:rPr lang="en-US" altLang="en-US" sz="4000" b="1" i="1" dirty="0">
                <a:latin typeface="Arial" panose="020B0604020202020204" pitchFamily="34" charset="0"/>
                <a:ea typeface="ＭＳ Ｐゴシック" panose="020B0600070205080204" pitchFamily="34" charset="-128"/>
                <a:cs typeface="Arial" panose="020B0604020202020204" pitchFamily="34" charset="0"/>
              </a:rPr>
              <a:t>STAGE 1:</a:t>
            </a:r>
            <a:endParaRPr lang="en-US" altLang="en-US" sz="4000" b="1" dirty="0">
              <a:latin typeface="Arial" panose="020B0604020202020204" pitchFamily="34" charset="0"/>
              <a:ea typeface="ＭＳ Ｐゴシック" panose="020B0600070205080204" pitchFamily="34" charset="-128"/>
              <a:cs typeface="Arial" panose="020B0604020202020204" pitchFamily="34" charset="0"/>
            </a:endParaRPr>
          </a:p>
          <a:p>
            <a:pPr marL="0" algn="just" eaLnBrk="1" hangingPunct="1">
              <a:buFont typeface="Arial" panose="020B0604020202020204" pitchFamily="34" charset="0"/>
              <a:buNone/>
            </a:pPr>
            <a:r>
              <a:rPr lang="en-US" altLang="en-US" sz="2750" dirty="0">
                <a:latin typeface="Arial" panose="020B0604020202020204" pitchFamily="34" charset="0"/>
                <a:ea typeface="ＭＳ Ｐゴシック" panose="020B0600070205080204" pitchFamily="34" charset="-128"/>
                <a:cs typeface="Arial" panose="020B0604020202020204" pitchFamily="34" charset="0"/>
              </a:rPr>
              <a:t>The top 20 reasons that caused Maximum Injuries &amp; Crashes have been summarized in the following two Tables. We are able to say that the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Vehicle causing maximum Injuries is the SUV followed by TAXI &amp; VAN</a:t>
            </a:r>
            <a:r>
              <a:rPr lang="en-US" altLang="en-US" sz="2750" dirty="0">
                <a:latin typeface="Arial" panose="020B0604020202020204" pitchFamily="34" charset="0"/>
                <a:ea typeface="ＭＳ Ｐゴシック" panose="020B0600070205080204" pitchFamily="34" charset="-128"/>
                <a:cs typeface="Arial" panose="020B0604020202020204" pitchFamily="34" charset="0"/>
              </a:rPr>
              <a:t>. Also,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Driver Inattention/Distraction</a:t>
            </a:r>
            <a:r>
              <a:rPr lang="en-US" altLang="en-US" sz="2750" dirty="0">
                <a:latin typeface="Arial" panose="020B0604020202020204" pitchFamily="34" charset="0"/>
                <a:ea typeface="ＭＳ Ｐゴシック" panose="020B0600070205080204" pitchFamily="34" charset="-128"/>
                <a:cs typeface="Arial" panose="020B0604020202020204" pitchFamily="34" charset="0"/>
              </a:rPr>
              <a:t> caused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maximum Collisions.</a:t>
            </a:r>
          </a:p>
          <a:p>
            <a:pPr marL="0" eaLnBrk="1" hangingPunct="1">
              <a:buFont typeface="Arial" panose="020B0604020202020204" pitchFamily="34" charset="0"/>
              <a:buNone/>
            </a:pPr>
            <a:endParaRPr lang="en-US" altLang="en-US" sz="2900" dirty="0">
              <a:latin typeface="Arial" panose="020B0604020202020204" pitchFamily="34" charset="0"/>
              <a:ea typeface="ＭＳ Ｐゴシック" panose="020B0600070205080204" pitchFamily="34" charset="-128"/>
              <a:cs typeface="Arial" panose="020B0604020202020204" pitchFamily="34" charset="0"/>
            </a:endParaRPr>
          </a:p>
          <a:p>
            <a:pPr marL="0" eaLnBrk="1" hangingPunct="1">
              <a:buFont typeface="Arial" panose="020B0604020202020204" pitchFamily="34" charset="0"/>
              <a:buNone/>
            </a:pPr>
            <a:r>
              <a:rPr lang="en-US" altLang="en-US" sz="4000" b="1" i="1" dirty="0">
                <a:latin typeface="Arial" panose="020B0604020202020204" pitchFamily="34" charset="0"/>
                <a:ea typeface="ＭＳ Ｐゴシック" panose="020B0600070205080204" pitchFamily="34" charset="-128"/>
                <a:cs typeface="Arial" panose="020B0604020202020204" pitchFamily="34" charset="0"/>
              </a:rPr>
              <a:t>STAGE 2:</a:t>
            </a:r>
          </a:p>
          <a:p>
            <a:pPr marL="0" eaLnBrk="1" hangingPunct="1">
              <a:buFont typeface="Arial" panose="020B0604020202020204" pitchFamily="34" charset="0"/>
              <a:buNone/>
            </a:pPr>
            <a:r>
              <a:rPr lang="en-US" altLang="en-US" sz="2750" dirty="0">
                <a:latin typeface="Arial" panose="020B0604020202020204" pitchFamily="34" charset="0"/>
                <a:ea typeface="ＭＳ Ｐゴシック" panose="020B0600070205080204" pitchFamily="34" charset="-128"/>
                <a:cs typeface="Arial" panose="020B0604020202020204" pitchFamily="34" charset="0"/>
              </a:rPr>
              <a:t>The timeline of injuries caused in NYC are plotted borough wise across the 5 boroughs of New York City</a:t>
            </a:r>
            <a:r>
              <a:rPr lang="en-US" altLang="en-US" sz="2900" dirty="0">
                <a:latin typeface="Arial" panose="020B0604020202020204" pitchFamily="34" charset="0"/>
                <a:ea typeface="ＭＳ Ｐゴシック" panose="020B0600070205080204" pitchFamily="34" charset="-128"/>
                <a:cs typeface="Arial" panose="020B0604020202020204" pitchFamily="34" charset="0"/>
              </a:rPr>
              <a:t>. We find that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Maximum Injuries are caused between 10AM to 5PM</a:t>
            </a:r>
          </a:p>
          <a:p>
            <a:pPr marL="0" eaLnBrk="1" hangingPunct="1">
              <a:buNone/>
            </a:pPr>
            <a:endParaRPr lang="en-US" altLang="en-US" sz="4000" b="1" i="1" dirty="0">
              <a:latin typeface="Arial" panose="020B0604020202020204" pitchFamily="34" charset="0"/>
              <a:ea typeface="ＭＳ Ｐゴシック" panose="020B0600070205080204" pitchFamily="34" charset="-128"/>
              <a:cs typeface="Arial" panose="020B0604020202020204" pitchFamily="34" charset="0"/>
            </a:endParaRPr>
          </a:p>
          <a:p>
            <a:pPr marL="0" eaLnBrk="1" hangingPunct="1">
              <a:buNone/>
            </a:pPr>
            <a:r>
              <a:rPr lang="en-US" altLang="en-US" sz="4000" b="1" i="1" dirty="0">
                <a:latin typeface="Arial" panose="020B0604020202020204" pitchFamily="34" charset="0"/>
                <a:ea typeface="ＭＳ Ｐゴシック" panose="020B0600070205080204" pitchFamily="34" charset="-128"/>
                <a:cs typeface="Arial" panose="020B0604020202020204" pitchFamily="34" charset="0"/>
              </a:rPr>
              <a:t>STAGE 3:</a:t>
            </a:r>
          </a:p>
          <a:p>
            <a:pPr marL="0" eaLnBrk="1" hangingPunct="1">
              <a:buNone/>
            </a:pPr>
            <a:r>
              <a:rPr lang="en-US" altLang="en-US" sz="2750" dirty="0">
                <a:latin typeface="Arial" panose="020B0604020202020204" pitchFamily="34" charset="0"/>
                <a:ea typeface="ＭＳ Ｐゴシック" panose="020B0600070205080204" pitchFamily="34" charset="-128"/>
                <a:cs typeface="Arial" panose="020B0604020202020204" pitchFamily="34" charset="0"/>
              </a:rPr>
              <a:t>Number of People Killed from 2012 – 2017 are mapped across five boroughs of NYC.</a:t>
            </a:r>
          </a:p>
          <a:p>
            <a:pPr marL="0" eaLnBrk="1" hangingPunct="1">
              <a:buFont typeface="Arial" panose="020B0604020202020204" pitchFamily="34" charset="0"/>
              <a:buNone/>
            </a:pPr>
            <a:endParaRPr lang="en-US" altLang="en-US" sz="4000" b="1" i="1" dirty="0">
              <a:latin typeface="Arial" panose="020B0604020202020204" pitchFamily="34" charset="0"/>
              <a:ea typeface="ＭＳ Ｐゴシック" panose="020B0600070205080204" pitchFamily="34" charset="-128"/>
              <a:cs typeface="Arial" panose="020B0604020202020204" pitchFamily="34" charset="0"/>
            </a:endParaRPr>
          </a:p>
          <a:p>
            <a:pPr marL="0" eaLnBrk="1" hangingPunct="1">
              <a:buFont typeface="Arial" panose="020B0604020202020204" pitchFamily="34" charset="0"/>
              <a:buNone/>
            </a:pPr>
            <a:endParaRPr lang="en-US" altLang="en-US" sz="4000" b="1" i="1" dirty="0">
              <a:latin typeface="Arial" panose="020B0604020202020204" pitchFamily="34" charset="0"/>
              <a:ea typeface="ＭＳ Ｐゴシック" panose="020B0600070205080204" pitchFamily="34" charset="-128"/>
              <a:cs typeface="Arial" panose="020B0604020202020204" pitchFamily="34" charset="0"/>
            </a:endParaRPr>
          </a:p>
          <a:p>
            <a:pPr marL="0" eaLnBrk="1" hangingPunct="1">
              <a:buFont typeface="Arial" panose="020B0604020202020204" pitchFamily="34" charset="0"/>
              <a:buNone/>
            </a:pPr>
            <a:r>
              <a:rPr lang="en-US" altLang="en-US" sz="4000" b="1" i="1" dirty="0">
                <a:latin typeface="Arial" panose="020B0604020202020204" pitchFamily="34" charset="0"/>
                <a:ea typeface="ＭＳ Ｐゴシック" panose="020B0600070205080204" pitchFamily="34" charset="-128"/>
                <a:cs typeface="Arial" panose="020B0604020202020204" pitchFamily="34" charset="0"/>
              </a:rPr>
              <a:t>STAGE 4:</a:t>
            </a:r>
          </a:p>
          <a:p>
            <a:pPr marL="0" eaLnBrk="1" hangingPunct="1">
              <a:buNone/>
            </a:pPr>
            <a:r>
              <a:rPr lang="en-US" altLang="en-US" sz="2750" dirty="0">
                <a:latin typeface="Arial" panose="020B0604020202020204" pitchFamily="34" charset="0"/>
                <a:ea typeface="ＭＳ Ｐゴシック" panose="020B0600070205080204" pitchFamily="34" charset="-128"/>
                <a:cs typeface="Arial" panose="020B0604020202020204" pitchFamily="34" charset="0"/>
              </a:rPr>
              <a:t>This plot beautifully illustrates the Density Distribution across the Five Boroughs of NYC, visualizing the Number of People Injured from 2012 – 2017. We find that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Brooklyn</a:t>
            </a:r>
            <a:r>
              <a:rPr lang="en-US" altLang="en-US" sz="2750" dirty="0">
                <a:latin typeface="Arial" panose="020B0604020202020204" pitchFamily="34" charset="0"/>
                <a:ea typeface="ＭＳ Ｐゴシック" panose="020B0600070205080204" pitchFamily="34" charset="-128"/>
                <a:cs typeface="Arial" panose="020B0604020202020204" pitchFamily="34" charset="0"/>
              </a:rPr>
              <a:t> had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maximum Injuries</a:t>
            </a:r>
            <a:r>
              <a:rPr lang="en-US" altLang="en-US" sz="2750" dirty="0">
                <a:latin typeface="Arial" panose="020B0604020202020204" pitchFamily="34" charset="0"/>
                <a:ea typeface="ＭＳ Ｐゴシック" panose="020B0600070205080204" pitchFamily="34" charset="-128"/>
                <a:cs typeface="Arial" panose="020B0604020202020204" pitchFamily="34" charset="0"/>
              </a:rPr>
              <a:t>. Also, the distribution suggests that the months from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May to September</a:t>
            </a:r>
            <a:r>
              <a:rPr lang="en-US" altLang="en-US" sz="2750" dirty="0">
                <a:latin typeface="Arial" panose="020B0604020202020204" pitchFamily="34" charset="0"/>
                <a:ea typeface="ＭＳ Ｐゴシック" panose="020B0600070205080204" pitchFamily="34" charset="-128"/>
                <a:cs typeface="Arial" panose="020B0604020202020204" pitchFamily="34" charset="0"/>
              </a:rPr>
              <a:t> led to </a:t>
            </a:r>
            <a:r>
              <a:rPr lang="en-US" altLang="en-US" sz="2750" b="1" dirty="0">
                <a:latin typeface="Arial" panose="020B0604020202020204" pitchFamily="34" charset="0"/>
                <a:ea typeface="ＭＳ Ｐゴシック" panose="020B0600070205080204" pitchFamily="34" charset="-128"/>
                <a:cs typeface="Arial" panose="020B0604020202020204" pitchFamily="34" charset="0"/>
              </a:rPr>
              <a:t>maximum Injuries.</a:t>
            </a:r>
          </a:p>
        </p:txBody>
      </p:sp>
      <p:sp>
        <p:nvSpPr>
          <p:cNvPr id="15365" name="Content Placeholder 12"/>
          <p:cNvSpPr txBox="1">
            <a:spLocks/>
          </p:cNvSpPr>
          <p:nvPr/>
        </p:nvSpPr>
        <p:spPr bwMode="auto">
          <a:xfrm>
            <a:off x="1066800" y="5848351"/>
            <a:ext cx="14600238" cy="783748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numCol="2"/>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457200" eaLnBrk="1" hangingPunct="1">
              <a:spcBef>
                <a:spcPct val="20000"/>
              </a:spcBef>
            </a:pPr>
            <a:r>
              <a:rPr lang="en-US" altLang="en-US" sz="4800" b="1" dirty="0">
                <a:cs typeface="Arial" panose="020B0604020202020204" pitchFamily="34" charset="0"/>
              </a:rPr>
              <a:t>Introduction</a:t>
            </a:r>
            <a:endParaRPr lang="en-US" sz="2750" dirty="0"/>
          </a:p>
          <a:p>
            <a:pPr marL="0" indent="0" algn="just" eaLnBrk="1" hangingPunct="1">
              <a:spcBef>
                <a:spcPct val="20000"/>
              </a:spcBef>
            </a:pPr>
            <a:r>
              <a:rPr lang="en-US" sz="2750" dirty="0"/>
              <a:t>H</a:t>
            </a:r>
            <a:r>
              <a:rPr lang="en-US" sz="2750" dirty="0" smtClean="0"/>
              <a:t>istorical </a:t>
            </a:r>
            <a:r>
              <a:rPr lang="en-US" sz="2750" dirty="0"/>
              <a:t>d</a:t>
            </a:r>
            <a:r>
              <a:rPr lang="en-US" sz="2750" dirty="0" smtClean="0"/>
              <a:t>ata </a:t>
            </a:r>
            <a:r>
              <a:rPr lang="en-US" sz="2750" dirty="0"/>
              <a:t>about </a:t>
            </a:r>
            <a:r>
              <a:rPr lang="en-US" sz="2750" dirty="0"/>
              <a:t>v</a:t>
            </a:r>
            <a:r>
              <a:rPr lang="en-US" sz="2750" dirty="0" smtClean="0"/>
              <a:t>ehicle </a:t>
            </a:r>
            <a:r>
              <a:rPr lang="en-US" sz="2750" dirty="0"/>
              <a:t>collisions </a:t>
            </a:r>
            <a:r>
              <a:rPr lang="en-US" sz="2750" dirty="0" smtClean="0"/>
              <a:t>indicates </a:t>
            </a:r>
            <a:r>
              <a:rPr lang="en-US" sz="2750" dirty="0"/>
              <a:t>that an average of 586 collisions happen in New York City every day. These incidents have increased the demand for emergency services in the city.</a:t>
            </a:r>
          </a:p>
          <a:p>
            <a:pPr marL="0" indent="0" algn="just" eaLnBrk="1" hangingPunct="1">
              <a:spcBef>
                <a:spcPct val="20000"/>
              </a:spcBef>
            </a:pPr>
            <a:r>
              <a:rPr lang="en-US" sz="2750" dirty="0"/>
              <a:t>In order to meet these demands, we predict the </a:t>
            </a:r>
            <a:r>
              <a:rPr lang="en-US" sz="2750" b="1" dirty="0"/>
              <a:t>No. of collisions</a:t>
            </a:r>
            <a:r>
              <a:rPr lang="en-US" sz="2750" dirty="0"/>
              <a:t> that would happen in the city on a specific day with the help of </a:t>
            </a:r>
            <a:r>
              <a:rPr lang="en-US" sz="2750" dirty="0" smtClean="0"/>
              <a:t>machine </a:t>
            </a:r>
            <a:r>
              <a:rPr lang="en-US" sz="2750" dirty="0"/>
              <a:t>l</a:t>
            </a:r>
            <a:r>
              <a:rPr lang="en-US" sz="2750" dirty="0" smtClean="0"/>
              <a:t>earning </a:t>
            </a:r>
            <a:r>
              <a:rPr lang="en-US" sz="2750" dirty="0"/>
              <a:t>t</a:t>
            </a:r>
            <a:r>
              <a:rPr lang="en-US" sz="2750" dirty="0" smtClean="0"/>
              <a:t>echniques </a:t>
            </a:r>
            <a:r>
              <a:rPr lang="en-US" sz="2750" dirty="0"/>
              <a:t>such as Random Forest &amp; Statistical Methods such as ARIMA modelling</a:t>
            </a:r>
            <a:r>
              <a:rPr lang="en-US" sz="2750" dirty="0" smtClean="0"/>
              <a:t>. We </a:t>
            </a:r>
            <a:r>
              <a:rPr lang="en-US" sz="2750" dirty="0"/>
              <a:t>then </a:t>
            </a:r>
            <a:r>
              <a:rPr lang="en-US" sz="2750" b="1" dirty="0" smtClean="0"/>
              <a:t>optimize </a:t>
            </a:r>
            <a:r>
              <a:rPr lang="en-US" sz="2750" b="1" dirty="0"/>
              <a:t>the number of ambulances</a:t>
            </a:r>
            <a:r>
              <a:rPr lang="en-US" sz="2750" dirty="0"/>
              <a:t> the City would require to provide satisfactory services. </a:t>
            </a:r>
          </a:p>
          <a:p>
            <a:pPr marL="0" indent="0" algn="just" eaLnBrk="1" hangingPunct="1">
              <a:spcBef>
                <a:spcPct val="20000"/>
              </a:spcBef>
            </a:pPr>
            <a:r>
              <a:rPr lang="en-US" sz="2750" dirty="0"/>
              <a:t>A typical model of collisions in NYC is shown here.</a:t>
            </a:r>
          </a:p>
        </p:txBody>
      </p:sp>
      <p:sp>
        <p:nvSpPr>
          <p:cNvPr id="15366" name="Content Placeholder 12"/>
          <p:cNvSpPr txBox="1">
            <a:spLocks/>
          </p:cNvSpPr>
          <p:nvPr/>
        </p:nvSpPr>
        <p:spPr bwMode="auto">
          <a:xfrm>
            <a:off x="1066800" y="14090621"/>
            <a:ext cx="14600238" cy="1883553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numCol="2"/>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4800" b="1" dirty="0">
                <a:cs typeface="Arial" panose="020B0604020202020204" pitchFamily="34" charset="0"/>
              </a:rPr>
              <a:t>Predictive Modeling</a:t>
            </a:r>
            <a:endParaRPr lang="en-US" altLang="en-US" sz="2750" dirty="0">
              <a:cs typeface="Arial" panose="020B0604020202020204" pitchFamily="34" charset="0"/>
            </a:endParaRPr>
          </a:p>
          <a:p>
            <a:pPr marL="0" algn="just" eaLnBrk="1" hangingPunct="1">
              <a:spcBef>
                <a:spcPct val="20000"/>
              </a:spcBef>
            </a:pPr>
            <a:r>
              <a:rPr lang="en-US" altLang="en-US" sz="2750" dirty="0">
                <a:cs typeface="Arial" panose="020B0604020202020204" pitchFamily="34" charset="0"/>
              </a:rPr>
              <a:t>The </a:t>
            </a:r>
            <a:r>
              <a:rPr lang="en-US" altLang="en-US" sz="2750" dirty="0" smtClean="0">
                <a:cs typeface="Arial" panose="020B0604020202020204" pitchFamily="34" charset="0"/>
              </a:rPr>
              <a:t>vehicle </a:t>
            </a:r>
            <a:r>
              <a:rPr lang="en-US" altLang="en-US" sz="2750" dirty="0">
                <a:cs typeface="Arial" panose="020B0604020202020204" pitchFamily="34" charset="0"/>
              </a:rPr>
              <a:t>collisions </a:t>
            </a:r>
            <a:r>
              <a:rPr lang="en-US" altLang="en-US" sz="2750" dirty="0" smtClean="0">
                <a:cs typeface="Arial" panose="020B0604020202020204" pitchFamily="34" charset="0"/>
              </a:rPr>
              <a:t>were </a:t>
            </a:r>
            <a:r>
              <a:rPr lang="en-US" altLang="en-US" sz="2750" dirty="0">
                <a:cs typeface="Arial" panose="020B0604020202020204" pitchFamily="34" charset="0"/>
              </a:rPr>
              <a:t>treated as a Time Series and ARIMA modelling was performed. The Arima model had a (AR) of order 1, (I) i.e. Integrated  of 0 which states that the data was Stationary &amp; (MA) of 1. These values where obtained by diagnostic approaches and where found to be optimal considering the AIC of the models. The </a:t>
            </a:r>
            <a:r>
              <a:rPr lang="en-US" altLang="en-US" sz="2750" dirty="0" smtClean="0">
                <a:cs typeface="Arial" panose="020B0604020202020204" pitchFamily="34" charset="0"/>
              </a:rPr>
              <a:t>histogram </a:t>
            </a:r>
            <a:r>
              <a:rPr lang="en-US" altLang="en-US" sz="2750" dirty="0">
                <a:cs typeface="Arial" panose="020B0604020202020204" pitchFamily="34" charset="0"/>
              </a:rPr>
              <a:t>for </a:t>
            </a:r>
            <a:r>
              <a:rPr lang="en-US" altLang="en-US" sz="2750" dirty="0" smtClean="0">
                <a:cs typeface="Arial" panose="020B0604020202020204" pitchFamily="34" charset="0"/>
              </a:rPr>
              <a:t>residuals </a:t>
            </a:r>
            <a:r>
              <a:rPr lang="en-US" altLang="en-US" sz="2750" dirty="0">
                <a:cs typeface="Arial" panose="020B0604020202020204" pitchFamily="34" charset="0"/>
              </a:rPr>
              <a:t>vs </a:t>
            </a:r>
            <a:r>
              <a:rPr lang="en-US" altLang="en-US" sz="2750" dirty="0" smtClean="0">
                <a:cs typeface="Arial" panose="020B0604020202020204" pitchFamily="34" charset="0"/>
              </a:rPr>
              <a:t>fitted </a:t>
            </a:r>
            <a:r>
              <a:rPr lang="en-US" altLang="en-US" sz="2750" dirty="0">
                <a:cs typeface="Arial" panose="020B0604020202020204" pitchFamily="34" charset="0"/>
              </a:rPr>
              <a:t>for ARIMA model is as follows. The graph is a Normal Bell curve and hence is  a sign that the model is performing well.</a:t>
            </a:r>
          </a:p>
          <a:p>
            <a:pPr marL="0" algn="just" eaLnBrk="1" hangingPunct="1">
              <a:spcBef>
                <a:spcPct val="20000"/>
              </a:spcBef>
            </a:pPr>
            <a:endParaRPr lang="en-US" altLang="en-US" sz="2750" dirty="0">
              <a:cs typeface="Arial" panose="020B0604020202020204" pitchFamily="34" charset="0"/>
            </a:endParaRPr>
          </a:p>
          <a:p>
            <a:pPr marL="0" algn="just" eaLnBrk="1" hangingPunct="1">
              <a:spcBef>
                <a:spcPct val="20000"/>
              </a:spcBef>
            </a:pPr>
            <a:endParaRPr lang="en-US" altLang="en-US" sz="2750" dirty="0">
              <a:cs typeface="Arial" panose="020B0604020202020204" pitchFamily="34" charset="0"/>
            </a:endParaRPr>
          </a:p>
          <a:p>
            <a:pPr marL="0" algn="just" eaLnBrk="1" hangingPunct="1">
              <a:spcBef>
                <a:spcPct val="20000"/>
              </a:spcBef>
            </a:pPr>
            <a:endParaRPr lang="en-US" altLang="en-US" sz="2750" dirty="0">
              <a:cs typeface="Arial" panose="020B0604020202020204" pitchFamily="34" charset="0"/>
            </a:endParaRPr>
          </a:p>
          <a:p>
            <a:pPr marL="0" algn="just" eaLnBrk="1" hangingPunct="1">
              <a:spcBef>
                <a:spcPct val="20000"/>
              </a:spcBef>
            </a:pPr>
            <a:r>
              <a:rPr lang="en-US" altLang="en-US" sz="2750" dirty="0">
                <a:cs typeface="Arial" panose="020B0604020202020204" pitchFamily="34" charset="0"/>
              </a:rPr>
              <a:t>To confirm this, a Random Forest was fitted on the data. Variables such as Day, Month, Year &amp; Weekday where taken as the independent variable and Number of Collisions happening was taken as the Dependent variable. The Histogram for the Residuals for Random Forest was also a normally distributed bell curve indicating that the model was performing better.</a:t>
            </a:r>
          </a:p>
          <a:p>
            <a:pPr marL="0" algn="just" eaLnBrk="1" hangingPunct="1">
              <a:spcBef>
                <a:spcPct val="20000"/>
              </a:spcBef>
            </a:pPr>
            <a:endParaRPr lang="en-US" altLang="en-US" sz="2750" dirty="0">
              <a:cs typeface="Arial" panose="020B0604020202020204" pitchFamily="34" charset="0"/>
            </a:endParaRPr>
          </a:p>
          <a:p>
            <a:pPr marL="0" algn="just" eaLnBrk="1" hangingPunct="1">
              <a:spcBef>
                <a:spcPct val="20000"/>
              </a:spcBef>
            </a:pPr>
            <a:endParaRPr lang="en-US" altLang="en-US" sz="2750" dirty="0">
              <a:cs typeface="Arial" panose="020B0604020202020204" pitchFamily="34" charset="0"/>
            </a:endParaRPr>
          </a:p>
          <a:p>
            <a:pPr marL="0" algn="just" eaLnBrk="1" hangingPunct="1">
              <a:spcBef>
                <a:spcPct val="20000"/>
              </a:spcBef>
            </a:pPr>
            <a:endParaRPr lang="en-US" altLang="en-US" sz="2750" dirty="0">
              <a:cs typeface="Arial" panose="020B0604020202020204" pitchFamily="34" charset="0"/>
            </a:endParaRPr>
          </a:p>
          <a:p>
            <a:pPr marL="0" algn="just" eaLnBrk="1" hangingPunct="1">
              <a:spcBef>
                <a:spcPct val="20000"/>
              </a:spcBef>
            </a:pPr>
            <a:r>
              <a:rPr lang="en-US" altLang="en-US" sz="2750" dirty="0">
                <a:cs typeface="Arial" panose="020B0604020202020204" pitchFamily="34" charset="0"/>
              </a:rPr>
              <a:t>Comparing the two models, The Random Forest performed better than Arima in explaining the Variance and thus was selected to be our final model. </a:t>
            </a:r>
          </a:p>
        </p:txBody>
      </p:sp>
      <p:sp>
        <p:nvSpPr>
          <p:cNvPr id="15367" name="Content Placeholder 12"/>
          <p:cNvSpPr txBox="1">
            <a:spLocks/>
          </p:cNvSpPr>
          <p:nvPr/>
        </p:nvSpPr>
        <p:spPr bwMode="auto">
          <a:xfrm>
            <a:off x="1066799" y="33223200"/>
            <a:ext cx="28887169" cy="87122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numCol="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4800" b="1" dirty="0">
                <a:cs typeface="Arial" panose="020B0604020202020204" pitchFamily="34" charset="0"/>
              </a:rPr>
              <a:t>Optimization Model</a:t>
            </a:r>
          </a:p>
          <a:p>
            <a:pPr marL="0" eaLnBrk="1" hangingPunct="1">
              <a:spcBef>
                <a:spcPct val="20000"/>
              </a:spcBef>
            </a:pPr>
            <a:r>
              <a:rPr lang="en-US" altLang="en-US" sz="2750" dirty="0">
                <a:cs typeface="Arial" panose="020B0604020202020204" pitchFamily="34" charset="0"/>
              </a:rPr>
              <a:t>Prediction from our Random Forest Model is used as the Input data for our Optimization Model. </a:t>
            </a:r>
          </a:p>
          <a:p>
            <a:pPr marL="0" eaLnBrk="1" hangingPunct="1">
              <a:spcBef>
                <a:spcPct val="20000"/>
              </a:spcBef>
            </a:pPr>
            <a:r>
              <a:rPr lang="en-US" altLang="en-US" sz="2750" dirty="0">
                <a:cs typeface="Arial" panose="020B0604020202020204" pitchFamily="34" charset="0"/>
              </a:rPr>
              <a:t>From the EMS monthly report, we estimate the number of ambulances that would be required for </a:t>
            </a:r>
            <a:r>
              <a:rPr lang="en-US" altLang="en-US" sz="2750" dirty="0">
                <a:cs typeface="Arial" panose="020B0604020202020204" pitchFamily="34" charset="0"/>
              </a:rPr>
              <a:t>v</a:t>
            </a:r>
            <a:r>
              <a:rPr lang="en-US" altLang="en-US" sz="2750" dirty="0" smtClean="0">
                <a:cs typeface="Arial" panose="020B0604020202020204" pitchFamily="34" charset="0"/>
              </a:rPr>
              <a:t>ehicle collisions </a:t>
            </a:r>
            <a:r>
              <a:rPr lang="en-US" altLang="en-US" sz="2750" dirty="0">
                <a:cs typeface="Arial" panose="020B0604020202020204" pitchFamily="34" charset="0"/>
              </a:rPr>
              <a:t>&amp; dynamically pick a value of 20 </a:t>
            </a:r>
            <a:r>
              <a:rPr lang="en-US" altLang="en-US" sz="2750" dirty="0" smtClean="0">
                <a:cs typeface="Arial" panose="020B0604020202020204" pitchFamily="34" charset="0"/>
              </a:rPr>
              <a:t>ambulances </a:t>
            </a:r>
            <a:r>
              <a:rPr lang="en-US" altLang="en-US" sz="2750" dirty="0">
                <a:cs typeface="Arial" panose="020B0604020202020204" pitchFamily="34" charset="0"/>
              </a:rPr>
              <a:t>that have already been assigned. </a:t>
            </a:r>
            <a:r>
              <a:rPr lang="en-US" altLang="en-US" sz="2750" dirty="0" smtClean="0">
                <a:cs typeface="Arial" panose="020B0604020202020204" pitchFamily="34" charset="0"/>
              </a:rPr>
              <a:t>With </a:t>
            </a:r>
            <a:r>
              <a:rPr lang="en-US" altLang="en-US" sz="2750" dirty="0">
                <a:cs typeface="Arial" panose="020B0604020202020204" pitchFamily="34" charset="0"/>
              </a:rPr>
              <a:t>the help of </a:t>
            </a:r>
            <a:r>
              <a:rPr lang="en-US" altLang="en-US" sz="2750" dirty="0" smtClean="0">
                <a:cs typeface="Arial" panose="020B0604020202020204" pitchFamily="34" charset="0"/>
              </a:rPr>
              <a:t>the Solver </a:t>
            </a:r>
            <a:r>
              <a:rPr lang="en-US" altLang="en-US" sz="2750" dirty="0">
                <a:cs typeface="Arial" panose="020B0604020202020204" pitchFamily="34" charset="0"/>
              </a:rPr>
              <a:t>function in Excel, we model the Number of Ambulances that should be deployed and the </a:t>
            </a:r>
            <a:r>
              <a:rPr lang="en-US" altLang="en-US" sz="2750" dirty="0" smtClean="0">
                <a:cs typeface="Arial" panose="020B0604020202020204" pitchFamily="34" charset="0"/>
              </a:rPr>
              <a:t>number </a:t>
            </a:r>
            <a:r>
              <a:rPr lang="en-US" altLang="en-US" sz="2750" dirty="0">
                <a:cs typeface="Arial" panose="020B0604020202020204" pitchFamily="34" charset="0"/>
              </a:rPr>
              <a:t>of additional </a:t>
            </a:r>
            <a:r>
              <a:rPr lang="en-US" altLang="en-US" sz="2750" dirty="0" smtClean="0">
                <a:cs typeface="Arial" panose="020B0604020202020204" pitchFamily="34" charset="0"/>
              </a:rPr>
              <a:t>ambulances </a:t>
            </a:r>
            <a:r>
              <a:rPr lang="en-US" altLang="en-US" sz="2750" dirty="0">
                <a:cs typeface="Arial" panose="020B0604020202020204" pitchFamily="34" charset="0"/>
              </a:rPr>
              <a:t>that should be made available to the Ambulance Station in order to provide satisfactory results</a:t>
            </a:r>
            <a:r>
              <a:rPr lang="en-US" altLang="en-US" sz="2750" dirty="0" smtClean="0">
                <a:cs typeface="Arial" panose="020B0604020202020204" pitchFamily="34" charset="0"/>
              </a:rPr>
              <a:t>. The </a:t>
            </a:r>
            <a:r>
              <a:rPr lang="en-US" altLang="en-US" sz="2750" dirty="0">
                <a:cs typeface="Arial" panose="020B0604020202020204" pitchFamily="34" charset="0"/>
              </a:rPr>
              <a:t>sensitivity analysis shown here depicts how the requirements for ambulances varies with the change in number of crashes. A snapshot of our Excel Model is as follows. This Dynamic nature  of our model can be implemented in the real world if we can obtain the exact number of Ambulances that have been allocated in NYC for </a:t>
            </a:r>
            <a:r>
              <a:rPr lang="en-US" altLang="en-US" sz="2750" dirty="0" smtClean="0">
                <a:cs typeface="Arial" panose="020B0604020202020204" pitchFamily="34" charset="0"/>
              </a:rPr>
              <a:t>Vehicle </a:t>
            </a:r>
            <a:r>
              <a:rPr lang="en-US" altLang="en-US" sz="2750" dirty="0">
                <a:cs typeface="Arial" panose="020B0604020202020204" pitchFamily="34" charset="0"/>
              </a:rPr>
              <a:t>Collisions.</a:t>
            </a:r>
          </a:p>
          <a:p>
            <a:pPr marL="0" eaLnBrk="1" hangingPunct="1">
              <a:spcBef>
                <a:spcPct val="20000"/>
              </a:spcBef>
            </a:pPr>
            <a:endParaRPr lang="en-US" altLang="en-US" sz="2750" b="1" dirty="0">
              <a:cs typeface="Arial" panose="020B0604020202020204" pitchFamily="34" charset="0"/>
            </a:endParaRPr>
          </a:p>
        </p:txBody>
      </p:sp>
      <p:sp>
        <p:nvSpPr>
          <p:cNvPr id="15368" name="Text Box 13"/>
          <p:cNvSpPr txBox="1">
            <a:spLocks noChangeArrowheads="1"/>
          </p:cNvSpPr>
          <p:nvPr/>
        </p:nvSpPr>
        <p:spPr bwMode="auto">
          <a:xfrm>
            <a:off x="23850600" y="3581400"/>
            <a:ext cx="617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defTabSz="914400" eaLnBrk="1" hangingPunct="1"/>
            <a:r>
              <a:rPr lang="en-US" altLang="en-US" sz="3200" dirty="0">
                <a:solidFill>
                  <a:srgbClr val="ADAFAA"/>
                </a:solidFill>
              </a:rPr>
              <a:t>Business Intelligence &amp; Analytics</a:t>
            </a:r>
          </a:p>
        </p:txBody>
      </p:sp>
      <p:sp>
        <p:nvSpPr>
          <p:cNvPr id="15369" name="Line 15"/>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pic>
        <p:nvPicPr>
          <p:cNvPr id="15371" name="Picture 2" descr="Stevens-Official-PMSColor-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12"/>
          <p:cNvSpPr txBox="1">
            <a:spLocks/>
          </p:cNvSpPr>
          <p:nvPr/>
        </p:nvSpPr>
        <p:spPr bwMode="auto">
          <a:xfrm>
            <a:off x="16002001" y="5848350"/>
            <a:ext cx="14020799" cy="783748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numCol="2"/>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4800" b="1" dirty="0">
                <a:cs typeface="Arial" panose="020B0604020202020204" pitchFamily="34" charset="0"/>
              </a:rPr>
              <a:t>Data Understanding</a:t>
            </a:r>
          </a:p>
          <a:p>
            <a:pPr eaLnBrk="1" hangingPunct="1">
              <a:spcBef>
                <a:spcPct val="20000"/>
              </a:spcBef>
            </a:pPr>
            <a:r>
              <a:rPr lang="en-US" altLang="en-US" sz="4800" b="1" dirty="0">
                <a:cs typeface="Arial" panose="020B0604020202020204" pitchFamily="34" charset="0"/>
              </a:rPr>
              <a:t>&amp; Cleaning:</a:t>
            </a:r>
            <a:endParaRPr lang="en-US" altLang="en-US" sz="2750" dirty="0">
              <a:cs typeface="Arial" panose="020B0604020202020204" pitchFamily="34" charset="0"/>
            </a:endParaRPr>
          </a:p>
          <a:p>
            <a:pPr marL="0" algn="just" eaLnBrk="1" hangingPunct="1">
              <a:buFont typeface="Arial" panose="020B0604020202020204" pitchFamily="34" charset="0"/>
              <a:buNone/>
            </a:pPr>
            <a:r>
              <a:rPr lang="en-US" altLang="en-US" sz="2750" dirty="0">
                <a:cs typeface="Arial" panose="020B0604020202020204" pitchFamily="34" charset="0"/>
              </a:rPr>
              <a:t>The Data set has </a:t>
            </a:r>
            <a:r>
              <a:rPr lang="en-US" altLang="en-US" sz="2750" b="1" dirty="0">
                <a:cs typeface="Arial" panose="020B0604020202020204" pitchFamily="34" charset="0"/>
              </a:rPr>
              <a:t>1.1 Million rows and 29 Variables</a:t>
            </a:r>
            <a:r>
              <a:rPr lang="en-US" altLang="en-US" sz="2750" dirty="0">
                <a:cs typeface="Arial" panose="020B0604020202020204" pitchFamily="34" charset="0"/>
              </a:rPr>
              <a:t>. The features had a lot of missing values. </a:t>
            </a:r>
          </a:p>
          <a:p>
            <a:pPr marL="0" algn="just" eaLnBrk="1" hangingPunct="1">
              <a:buFont typeface="Arial" panose="020B0604020202020204" pitchFamily="34" charset="0"/>
              <a:buNone/>
            </a:pPr>
            <a:r>
              <a:rPr lang="en-US" altLang="en-US" sz="2750" dirty="0">
                <a:cs typeface="Arial" panose="020B0604020202020204" pitchFamily="34" charset="0"/>
              </a:rPr>
              <a:t>The following plot helps visualize the trend in missing values for location variables.</a:t>
            </a:r>
          </a:p>
          <a:p>
            <a:pPr marL="0" algn="just" eaLnBrk="1" hangingPunct="1">
              <a:buFont typeface="Arial" panose="020B0604020202020204" pitchFamily="34" charset="0"/>
              <a:buNone/>
            </a:pPr>
            <a:r>
              <a:rPr lang="en-US" altLang="en-US" sz="2750" dirty="0">
                <a:cs typeface="Arial" panose="020B0604020202020204" pitchFamily="34" charset="0"/>
              </a:rPr>
              <a:t>While 70% of this data is completely filled, 30% of it is completely or partially empty. Dropping these values will cause loss of information and hence we Impute the Missing Data with the Help of the MICE package in R using Predictive Mean Matching i.e. PMM. </a:t>
            </a:r>
          </a:p>
          <a:p>
            <a:pPr marL="0" algn="just" eaLnBrk="1" hangingPunct="1">
              <a:buFont typeface="Arial" panose="020B0604020202020204" pitchFamily="34" charset="0"/>
              <a:buNone/>
            </a:pPr>
            <a:endParaRPr lang="en-US" altLang="en-US" sz="2750" dirty="0">
              <a:cs typeface="Arial" panose="020B0604020202020204" pitchFamily="34" charset="0"/>
            </a:endParaRPr>
          </a:p>
          <a:p>
            <a:pPr marL="0" algn="just" eaLnBrk="1" hangingPunct="1">
              <a:buFont typeface="Arial" panose="020B0604020202020204" pitchFamily="34" charset="0"/>
              <a:buNone/>
            </a:pPr>
            <a:r>
              <a:rPr lang="en-US" altLang="en-US" sz="2750" dirty="0">
                <a:cs typeface="Arial" panose="020B0604020202020204" pitchFamily="34" charset="0"/>
              </a:rPr>
              <a:t>The analysis focused on the casualties that happened as a result </a:t>
            </a:r>
            <a:r>
              <a:rPr lang="en-US" altLang="en-US" sz="2750">
                <a:cs typeface="Arial" panose="020B0604020202020204" pitchFamily="34" charset="0"/>
              </a:rPr>
              <a:t>of </a:t>
            </a:r>
            <a:r>
              <a:rPr lang="en-US" altLang="en-US" sz="2750" dirty="0">
                <a:cs typeface="Arial" panose="020B0604020202020204" pitchFamily="34" charset="0"/>
              </a:rPr>
              <a:t>v</a:t>
            </a:r>
            <a:r>
              <a:rPr lang="en-US" altLang="en-US" sz="2750" smtClean="0">
                <a:cs typeface="Arial" panose="020B0604020202020204" pitchFamily="34" charset="0"/>
              </a:rPr>
              <a:t>ehicle </a:t>
            </a:r>
            <a:r>
              <a:rPr lang="en-US" altLang="en-US" sz="2750" dirty="0">
                <a:cs typeface="Arial" panose="020B0604020202020204" pitchFamily="34" charset="0"/>
              </a:rPr>
              <a:t>collisions because of which entries where nobody was injured or killed were dropped in order to extract relevant data.</a:t>
            </a:r>
          </a:p>
          <a:p>
            <a:pPr marL="0" eaLnBrk="1" hangingPunct="1">
              <a:buFont typeface="Arial" panose="020B0604020202020204" pitchFamily="34" charset="0"/>
              <a:buNone/>
            </a:pPr>
            <a:endParaRPr lang="en-US" altLang="en-US" sz="2750" dirty="0">
              <a:cs typeface="Arial" panose="020B0604020202020204" pitchFamily="34" charset="0"/>
            </a:endParaRPr>
          </a:p>
        </p:txBody>
      </p:sp>
      <p:pic>
        <p:nvPicPr>
          <p:cNvPr id="3" name="Picture 2">
            <a:extLst>
              <a:ext uri="{FF2B5EF4-FFF2-40B4-BE49-F238E27FC236}">
                <a16:creationId xmlns:a16="http://schemas.microsoft.com/office/drawing/2014/main" xmlns="" id="{4604B847-64D0-4BAB-91C9-366631C345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2349" y="7292791"/>
            <a:ext cx="6822451" cy="5867400"/>
          </a:xfrm>
          <a:prstGeom prst="rect">
            <a:avLst/>
          </a:prstGeom>
        </p:spPr>
      </p:pic>
      <p:pic>
        <p:nvPicPr>
          <p:cNvPr id="5" name="Picture 4">
            <a:extLst>
              <a:ext uri="{FF2B5EF4-FFF2-40B4-BE49-F238E27FC236}">
                <a16:creationId xmlns:a16="http://schemas.microsoft.com/office/drawing/2014/main" xmlns="" id="{90898BE9-EAF1-498C-A4EF-6E773B4973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1126" y="8821638"/>
            <a:ext cx="5889054" cy="4040306"/>
          </a:xfrm>
          <a:prstGeom prst="rect">
            <a:avLst/>
          </a:prstGeom>
        </p:spPr>
      </p:pic>
      <p:pic>
        <p:nvPicPr>
          <p:cNvPr id="11" name="Picture 10">
            <a:extLst>
              <a:ext uri="{FF2B5EF4-FFF2-40B4-BE49-F238E27FC236}">
                <a16:creationId xmlns:a16="http://schemas.microsoft.com/office/drawing/2014/main" xmlns="" id="{DD52A679-13AF-482D-BAEC-8C5B628794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75614" y="14319196"/>
            <a:ext cx="3102505" cy="4401282"/>
          </a:xfrm>
          <a:prstGeom prst="rect">
            <a:avLst/>
          </a:prstGeom>
        </p:spPr>
      </p:pic>
      <p:pic>
        <p:nvPicPr>
          <p:cNvPr id="13" name="Picture 12">
            <a:extLst>
              <a:ext uri="{FF2B5EF4-FFF2-40B4-BE49-F238E27FC236}">
                <a16:creationId xmlns:a16="http://schemas.microsoft.com/office/drawing/2014/main" xmlns="" id="{C726CD86-5AC2-4F49-9FDD-ED0AE40085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557044" y="14335624"/>
            <a:ext cx="3217999" cy="4345956"/>
          </a:xfrm>
          <a:prstGeom prst="rect">
            <a:avLst/>
          </a:prstGeom>
        </p:spPr>
      </p:pic>
      <p:pic>
        <p:nvPicPr>
          <p:cNvPr id="16" name="Picture 15">
            <a:extLst>
              <a:ext uri="{FF2B5EF4-FFF2-40B4-BE49-F238E27FC236}">
                <a16:creationId xmlns:a16="http://schemas.microsoft.com/office/drawing/2014/main" xmlns="" id="{25F88EBD-98CA-4B0B-AEF7-D532999343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26867" y="18897600"/>
            <a:ext cx="3477575" cy="5377100"/>
          </a:xfrm>
          <a:prstGeom prst="rect">
            <a:avLst/>
          </a:prstGeom>
        </p:spPr>
      </p:pic>
      <p:pic>
        <p:nvPicPr>
          <p:cNvPr id="22" name="Picture 21">
            <a:extLst>
              <a:ext uri="{FF2B5EF4-FFF2-40B4-BE49-F238E27FC236}">
                <a16:creationId xmlns:a16="http://schemas.microsoft.com/office/drawing/2014/main" xmlns="" id="{8AC0185D-7A02-4E24-97B6-F16C3EDA2C1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497526" y="24725860"/>
            <a:ext cx="4119035" cy="2819399"/>
          </a:xfrm>
          <a:prstGeom prst="rect">
            <a:avLst/>
          </a:prstGeom>
        </p:spPr>
      </p:pic>
      <p:pic>
        <p:nvPicPr>
          <p:cNvPr id="10" name="Picture 9">
            <a:extLst>
              <a:ext uri="{FF2B5EF4-FFF2-40B4-BE49-F238E27FC236}">
                <a16:creationId xmlns:a16="http://schemas.microsoft.com/office/drawing/2014/main" xmlns="" id="{C84CA736-21AB-4D67-A498-6C9D61A57BAB}"/>
              </a:ext>
            </a:extLst>
          </p:cNvPr>
          <p:cNvPicPr>
            <a:picLocks noChangeAspect="1"/>
          </p:cNvPicPr>
          <p:nvPr/>
        </p:nvPicPr>
        <p:blipFill>
          <a:blip r:embed="rId10"/>
          <a:stretch>
            <a:fillRect/>
          </a:stretch>
        </p:blipFill>
        <p:spPr>
          <a:xfrm>
            <a:off x="8795539" y="26974800"/>
            <a:ext cx="6749262" cy="4800600"/>
          </a:xfrm>
          <a:prstGeom prst="rect">
            <a:avLst/>
          </a:prstGeom>
        </p:spPr>
      </p:pic>
      <p:pic>
        <p:nvPicPr>
          <p:cNvPr id="14" name="Picture 13">
            <a:extLst>
              <a:ext uri="{FF2B5EF4-FFF2-40B4-BE49-F238E27FC236}">
                <a16:creationId xmlns:a16="http://schemas.microsoft.com/office/drawing/2014/main" xmlns="" id="{49679E3B-055A-4F7C-8816-96FD62F589F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95538" y="14889781"/>
            <a:ext cx="5973581" cy="5920561"/>
          </a:xfrm>
          <a:prstGeom prst="rect">
            <a:avLst/>
          </a:prstGeom>
        </p:spPr>
      </p:pic>
      <p:pic>
        <p:nvPicPr>
          <p:cNvPr id="19" name="Picture 18">
            <a:extLst>
              <a:ext uri="{FF2B5EF4-FFF2-40B4-BE49-F238E27FC236}">
                <a16:creationId xmlns:a16="http://schemas.microsoft.com/office/drawing/2014/main" xmlns="" id="{1F1427C3-00A3-4029-9F14-78E9EBBFEA8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22349" y="21649581"/>
            <a:ext cx="6749263" cy="4485979"/>
          </a:xfrm>
          <a:prstGeom prst="rect">
            <a:avLst/>
          </a:prstGeom>
        </p:spPr>
      </p:pic>
      <p:pic>
        <p:nvPicPr>
          <p:cNvPr id="4" name="Picture 3">
            <a:extLst>
              <a:ext uri="{FF2B5EF4-FFF2-40B4-BE49-F238E27FC236}">
                <a16:creationId xmlns:a16="http://schemas.microsoft.com/office/drawing/2014/main" xmlns="" id="{74809E75-B0F8-42BE-A97E-076FB32E2EB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32272" y="37185601"/>
            <a:ext cx="8292730" cy="4419600"/>
          </a:xfrm>
          <a:prstGeom prst="rect">
            <a:avLst/>
          </a:prstGeom>
        </p:spPr>
      </p:pic>
      <p:pic>
        <p:nvPicPr>
          <p:cNvPr id="7" name="Picture 6">
            <a:extLst>
              <a:ext uri="{FF2B5EF4-FFF2-40B4-BE49-F238E27FC236}">
                <a16:creationId xmlns:a16="http://schemas.microsoft.com/office/drawing/2014/main" xmlns="" id="{2F04717F-0F37-4F80-BFAE-C8D9BC4C62B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030200" y="36756848"/>
            <a:ext cx="4195003" cy="4769490"/>
          </a:xfrm>
          <a:prstGeom prst="rect">
            <a:avLst/>
          </a:prstGeom>
        </p:spPr>
      </p:pic>
      <p:pic>
        <p:nvPicPr>
          <p:cNvPr id="18" name="Picture 17">
            <a:extLst>
              <a:ext uri="{FF2B5EF4-FFF2-40B4-BE49-F238E27FC236}">
                <a16:creationId xmlns:a16="http://schemas.microsoft.com/office/drawing/2014/main" xmlns="" id="{BFD5DFA3-D016-41F3-AEC2-C239339945D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421542" y="36756848"/>
            <a:ext cx="7620058" cy="4771689"/>
          </a:xfrm>
          <a:prstGeom prst="rect">
            <a:avLst/>
          </a:prstGeom>
        </p:spPr>
      </p:pic>
      <p:pic>
        <p:nvPicPr>
          <p:cNvPr id="6" name="Picture 5">
            <a:extLst>
              <a:ext uri="{FF2B5EF4-FFF2-40B4-BE49-F238E27FC236}">
                <a16:creationId xmlns:a16="http://schemas.microsoft.com/office/drawing/2014/main" xmlns="" id="{09B98243-B5E1-492A-B8DF-0D809C7CFE5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826866" y="27869066"/>
            <a:ext cx="3477575" cy="47892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1109</TotalTime>
  <Words>742</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 Predicting Vehicle Collisions &amp; Dynamic Assignment of Ambulances in NYC Divya Rathore, Dhaval Sawlani, Nitasha Sharma, Shruti Tripathi Instructor: Ted Stohr </vt:lpstr>
    </vt:vector>
  </TitlesOfParts>
  <Manager/>
  <Company>Stevens Institute of Technology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estohr</cp:lastModifiedBy>
  <cp:revision>121</cp:revision>
  <cp:lastPrinted>2015-02-10T22:06:34Z</cp:lastPrinted>
  <dcterms:created xsi:type="dcterms:W3CDTF">2008-04-07T13:20:48Z</dcterms:created>
  <dcterms:modified xsi:type="dcterms:W3CDTF">2017-11-20T01:50:58Z</dcterms:modified>
  <cp:category/>
</cp:coreProperties>
</file>