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embeddedFontLst>
    <p:embeddedFont>
      <p:font typeface="Quicksan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Quicksand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986dabd9f_2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4986dabd9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986dabd9f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4986dabd9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986dabd9f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4986dabd9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986dabd9f_1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4986dabd9f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625e693a1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625e693a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986dabd9f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4986dabd9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1165475" y="5775090"/>
            <a:ext cx="7521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64" name="Google Shape;64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1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cxnSp>
        <p:nvCxnSpPr>
          <p:cNvPr id="17" name="Google Shape;17;p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key color">
  <p:cSld name="BLANK_1">
    <p:bg>
      <p:bgPr>
        <a:solidFill>
          <a:srgbClr val="39C0BA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95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" type="body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9C0BA"/>
              </a:buClr>
              <a:buSzPts val="2800"/>
              <a:buChar char="◦"/>
              <a:defRPr i="1" sz="2800">
                <a:solidFill>
                  <a:srgbClr val="39C0BA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▫"/>
              <a:defRPr i="1" sz="2800">
                <a:solidFill>
                  <a:srgbClr val="39C0BA"/>
                </a:solidFill>
              </a:defRPr>
            </a:lvl2pPr>
            <a:lvl3pPr indent="-406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3pPr>
            <a:lvl4pPr indent="-406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i="1" sz="2800">
                <a:solidFill>
                  <a:srgbClr val="39C0BA"/>
                </a:solidFill>
              </a:defRPr>
            </a:lvl4pPr>
            <a:lvl5pPr indent="-406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i="1" sz="2800">
                <a:solidFill>
                  <a:srgbClr val="39C0BA"/>
                </a:solidFill>
              </a:defRPr>
            </a:lvl5pPr>
            <a:lvl6pPr indent="-406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6pPr>
            <a:lvl7pPr indent="-406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i="1" sz="2800">
                <a:solidFill>
                  <a:srgbClr val="39C0BA"/>
                </a:solidFill>
              </a:defRPr>
            </a:lvl7pPr>
            <a:lvl8pPr indent="-406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i="1" sz="2800">
                <a:solidFill>
                  <a:srgbClr val="39C0BA"/>
                </a:solidFill>
              </a:defRPr>
            </a:lvl8pPr>
            <a:lvl9pPr indent="-406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i="1" sz="2800">
                <a:solidFill>
                  <a:srgbClr val="39C0BA"/>
                </a:solidFill>
              </a:defRPr>
            </a:lvl9pPr>
          </a:lstStyle>
          <a:p/>
        </p:txBody>
      </p:sp>
      <p:cxnSp>
        <p:nvCxnSpPr>
          <p:cNvPr id="33" name="Google Shape;33;p6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6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 txBox="1"/>
          <p:nvPr/>
        </p:nvSpPr>
        <p:spPr>
          <a:xfrm>
            <a:off x="208000" y="3096172"/>
            <a:ext cx="1306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i="0" sz="4800" u="none" cap="none" strike="noStrike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7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7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1165475" y="1673975"/>
            <a:ext cx="2403600" cy="48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3692249" y="1673975"/>
            <a:ext cx="2403600" cy="48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9"/>
          <p:cNvSpPr txBox="1"/>
          <p:nvPr>
            <p:ph idx="3" type="body"/>
          </p:nvPr>
        </p:nvSpPr>
        <p:spPr>
          <a:xfrm>
            <a:off x="6219023" y="1673975"/>
            <a:ext cx="2403600" cy="48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53" name="Google Shape;53;p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9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9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cxnSp>
        <p:nvCxnSpPr>
          <p:cNvPr id="59" name="Google Shape;59;p1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0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E303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b="0" i="0" sz="18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b="0" i="0" sz="30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b="0" i="0" sz="24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b="0" i="0" sz="24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b="0" i="0" sz="1800" u="none" cap="none" strike="noStrik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5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c/learning-social-circl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52000"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864575" y="2026200"/>
            <a:ext cx="6678300" cy="280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">
                <a:solidFill>
                  <a:srgbClr val="134F5C"/>
                </a:solidFill>
              </a:rPr>
              <a:t>Learning Social Circles in Networks</a:t>
            </a:r>
            <a:endParaRPr b="1"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000"/>
              <a:t>Finding Social Circles</a:t>
            </a:r>
            <a:endParaRPr b="1" sz="3000"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1"/>
          <p:cNvSpPr txBox="1"/>
          <p:nvPr>
            <p:ph idx="2" type="body"/>
          </p:nvPr>
        </p:nvSpPr>
        <p:spPr>
          <a:xfrm>
            <a:off x="1165470" y="1470075"/>
            <a:ext cx="33069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b="1" lang="en"/>
              <a:t>Cliques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is a subset of vertices of an undirected graph such that every two distinct vertices in the clique are adjacent; that is, its induced subgraph is complete.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000" y="1584012"/>
            <a:ext cx="4051650" cy="27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4917000" y="4617450"/>
            <a:ext cx="3694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# params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cliqueSize = 5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tooLittleFriendsInCircleThreshold = 5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tooManyNodesThreshold = 65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000"/>
              <a:t>Output of Circles</a:t>
            </a:r>
            <a:endParaRPr b="1" sz="3000">
              <a:solidFill>
                <a:srgbClr val="39C0BA"/>
              </a:solidFill>
            </a:endParaRPr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3275"/>
            <a:ext cx="4708000" cy="42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5419450" y="1603600"/>
            <a:ext cx="5487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400" y="1323275"/>
            <a:ext cx="4211451" cy="42114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1223100" y="5967775"/>
            <a:ext cx="68340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Success Rate: 90.32%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000"/>
              <a:t>Future Scope</a:t>
            </a:r>
            <a:endParaRPr b="1" sz="3000">
              <a:solidFill>
                <a:srgbClr val="39C0BA"/>
              </a:solidFill>
            </a:endParaRPr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0200" y="3996775"/>
            <a:ext cx="2428725" cy="24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/>
        </p:nvSpPr>
        <p:spPr>
          <a:xfrm>
            <a:off x="1165475" y="1579625"/>
            <a:ext cx="7347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Currently our features are centered around education, location and other physical parameters. Capturing features such as common interests, emotions and social agenda could help form more accurate circles. </a:t>
            </a:r>
            <a:endParaRPr sz="2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000"/>
              <a:t>Future Scope</a:t>
            </a:r>
            <a:endParaRPr b="1" sz="3000">
              <a:solidFill>
                <a:srgbClr val="39C0BA"/>
              </a:solidFill>
            </a:endParaRPr>
          </a:p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1202875" y="1781213"/>
            <a:ext cx="7347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sz="26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b="0" l="0" r="47995" t="51312"/>
          <a:stretch/>
        </p:blipFill>
        <p:spPr>
          <a:xfrm>
            <a:off x="230975" y="3293650"/>
            <a:ext cx="1558725" cy="1459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4075" y="4466212"/>
            <a:ext cx="1915950" cy="19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9587" y="2167200"/>
            <a:ext cx="1915954" cy="1915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8950" y="2652937"/>
            <a:ext cx="1915950" cy="19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 rotWithShape="1">
          <a:blip r:embed="rId7">
            <a:alphaModFix/>
          </a:blip>
          <a:srcRect b="33709" l="34269" r="16021" t="38352"/>
          <a:stretch/>
        </p:blipFill>
        <p:spPr>
          <a:xfrm>
            <a:off x="1165475" y="1050200"/>
            <a:ext cx="1915950" cy="19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 rotWithShape="1">
          <a:blip r:embed="rId8">
            <a:alphaModFix/>
          </a:blip>
          <a:srcRect b="34887" l="19034" r="0" t="0"/>
          <a:stretch/>
        </p:blipFill>
        <p:spPr>
          <a:xfrm>
            <a:off x="7565849" y="1165579"/>
            <a:ext cx="1915951" cy="1540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 rotWithShape="1">
          <a:blip r:embed="rId9">
            <a:alphaModFix/>
          </a:blip>
          <a:srcRect b="31226" l="17953" r="6196" t="-220"/>
          <a:stretch/>
        </p:blipFill>
        <p:spPr>
          <a:xfrm>
            <a:off x="7724657" y="4645006"/>
            <a:ext cx="1713225" cy="1558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24"/>
          <p:cNvCxnSpPr>
            <a:stCxn id="172" idx="2"/>
          </p:cNvCxnSpPr>
          <p:nvPr/>
        </p:nvCxnSpPr>
        <p:spPr>
          <a:xfrm>
            <a:off x="1010338" y="4753022"/>
            <a:ext cx="1467300" cy="10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4"/>
          <p:cNvCxnSpPr/>
          <p:nvPr/>
        </p:nvCxnSpPr>
        <p:spPr>
          <a:xfrm>
            <a:off x="2812775" y="2218050"/>
            <a:ext cx="6486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 flipH="1">
            <a:off x="3461325" y="4256175"/>
            <a:ext cx="244500" cy="10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 flipH="1">
            <a:off x="1165475" y="2218050"/>
            <a:ext cx="202800" cy="14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4"/>
          <p:cNvSpPr txBox="1"/>
          <p:nvPr/>
        </p:nvSpPr>
        <p:spPr>
          <a:xfrm>
            <a:off x="1789700" y="3486538"/>
            <a:ext cx="13716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College Friends</a:t>
            </a:r>
            <a:endParaRPr sz="24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84" name="Google Shape;184;p24"/>
          <p:cNvCxnSpPr/>
          <p:nvPr/>
        </p:nvCxnSpPr>
        <p:spPr>
          <a:xfrm flipH="1" rot="10800000">
            <a:off x="6725425" y="2486925"/>
            <a:ext cx="894900" cy="9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4"/>
          <p:cNvCxnSpPr>
            <a:stCxn id="177" idx="2"/>
            <a:endCxn id="178" idx="0"/>
          </p:cNvCxnSpPr>
          <p:nvPr/>
        </p:nvCxnSpPr>
        <p:spPr>
          <a:xfrm>
            <a:off x="8523824" y="2706388"/>
            <a:ext cx="57300" cy="19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4"/>
          <p:cNvCxnSpPr>
            <a:endCxn id="178" idx="1"/>
          </p:cNvCxnSpPr>
          <p:nvPr/>
        </p:nvCxnSpPr>
        <p:spPr>
          <a:xfrm>
            <a:off x="6464057" y="4785193"/>
            <a:ext cx="1260600" cy="6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4"/>
          <p:cNvSpPr txBox="1"/>
          <p:nvPr/>
        </p:nvSpPr>
        <p:spPr>
          <a:xfrm>
            <a:off x="7148563" y="3531600"/>
            <a:ext cx="13716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College Friends</a:t>
            </a:r>
            <a:endParaRPr sz="24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88" name="Google Shape;188;p24"/>
          <p:cNvCxnSpPr/>
          <p:nvPr/>
        </p:nvCxnSpPr>
        <p:spPr>
          <a:xfrm>
            <a:off x="3970525" y="2619875"/>
            <a:ext cx="1812000" cy="756000"/>
          </a:xfrm>
          <a:prstGeom prst="curvedConnector3">
            <a:avLst>
              <a:gd fmla="val 756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4"/>
          <p:cNvSpPr txBox="1"/>
          <p:nvPr/>
        </p:nvSpPr>
        <p:spPr>
          <a:xfrm>
            <a:off x="4352763" y="2329200"/>
            <a:ext cx="23217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Grad School Friends</a:t>
            </a:r>
            <a:endParaRPr sz="24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399275" y="3393600"/>
            <a:ext cx="6858000" cy="4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</a:t>
            </a:r>
            <a:r>
              <a:rPr lang="en" sz="6000"/>
              <a:t>HANK YOU! </a:t>
            </a:r>
            <a:r>
              <a:rPr lang="en" sz="9600">
                <a:latin typeface="Arial"/>
                <a:ea typeface="Arial"/>
                <a:cs typeface="Arial"/>
                <a:sym typeface="Arial"/>
              </a:rPr>
              <a:t>😉</a:t>
            </a:r>
            <a:endParaRPr sz="6000"/>
          </a:p>
        </p:txBody>
      </p:sp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idx="4294967295" type="subTitle"/>
          </p:nvPr>
        </p:nvSpPr>
        <p:spPr>
          <a:xfrm>
            <a:off x="2002275" y="3489350"/>
            <a:ext cx="66714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None/>
            </a:pPr>
            <a:r>
              <a:rPr b="1" lang="en" sz="3600"/>
              <a:t>Divya Rathore</a:t>
            </a:r>
            <a:endParaRPr b="1" i="0" sz="3600" u="none" cap="none" strike="noStrike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7" name="Google Shape;77;p13"/>
          <p:cNvSpPr txBox="1"/>
          <p:nvPr>
            <p:ph idx="4294967295" type="body"/>
          </p:nvPr>
        </p:nvSpPr>
        <p:spPr>
          <a:xfrm>
            <a:off x="2002275" y="4946500"/>
            <a:ext cx="66714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200"/>
              <a:t>Group 10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200"/>
              <a:t>BIA 658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200"/>
              <a:t>Social Network Analysis</a:t>
            </a:r>
            <a:endParaRPr sz="2200"/>
          </a:p>
        </p:txBody>
      </p:sp>
      <p:pic>
        <p:nvPicPr>
          <p:cNvPr id="78" name="Google Shape;78;p13"/>
          <p:cNvPicPr preferRelativeResize="0"/>
          <p:nvPr/>
        </p:nvPicPr>
        <p:blipFill rotWithShape="1">
          <a:blip r:embed="rId3">
            <a:alphaModFix/>
          </a:blip>
          <a:srcRect b="357" l="0" r="0" t="357"/>
          <a:stretch/>
        </p:blipFill>
        <p:spPr>
          <a:xfrm>
            <a:off x="204400" y="1049925"/>
            <a:ext cx="1485000" cy="1485000"/>
          </a:xfrm>
          <a:prstGeom prst="ellipse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3"/>
          <p:cNvPicPr preferRelativeResize="0"/>
          <p:nvPr/>
        </p:nvPicPr>
        <p:blipFill rotWithShape="1">
          <a:blip r:embed="rId4">
            <a:alphaModFix/>
          </a:blip>
          <a:srcRect b="0" l="1625" r="1615" t="0"/>
          <a:stretch/>
        </p:blipFill>
        <p:spPr>
          <a:xfrm>
            <a:off x="204400" y="3153200"/>
            <a:ext cx="1485000" cy="1485000"/>
          </a:xfrm>
          <a:prstGeom prst="ellipse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" name="Google Shape;81;p13"/>
          <p:cNvSpPr txBox="1"/>
          <p:nvPr>
            <p:ph idx="4294967295" type="body"/>
          </p:nvPr>
        </p:nvSpPr>
        <p:spPr>
          <a:xfrm>
            <a:off x="2002275" y="1156275"/>
            <a:ext cx="66714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b="1" lang="en" sz="3600"/>
              <a:t>Shruti Tripathi</a:t>
            </a:r>
            <a:endParaRPr b="1" sz="3600">
              <a:solidFill>
                <a:srgbClr val="F3F3F3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2021400" y="430125"/>
            <a:ext cx="55104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2093575" y="2018300"/>
            <a:ext cx="48849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Quicksand"/>
                <a:ea typeface="Quicksand"/>
                <a:cs typeface="Quicksand"/>
                <a:sym typeface="Quicksand"/>
              </a:rPr>
              <a:t>Business Intelligence &amp; Analytics</a:t>
            </a:r>
            <a:endParaRPr sz="16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2093575" y="4414125"/>
            <a:ext cx="39222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Business Intelligence &amp; Analytics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000"/>
              <a:t>Introduction</a:t>
            </a:r>
            <a:endParaRPr b="1" sz="3000" u="sng"/>
          </a:p>
        </p:txBody>
      </p:sp>
      <p:sp>
        <p:nvSpPr>
          <p:cNvPr id="90" name="Google Shape;90;p14"/>
          <p:cNvSpPr txBox="1"/>
          <p:nvPr/>
        </p:nvSpPr>
        <p:spPr>
          <a:xfrm>
            <a:off x="1017225" y="1164450"/>
            <a:ext cx="8054700" cy="20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Quicksand"/>
              <a:buChar char="●"/>
            </a:pPr>
            <a:r>
              <a:rPr lang="en" sz="2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Social networking sites allow users to manually categorize their friends into social circles however this can be a laborious task. </a:t>
            </a:r>
            <a:endParaRPr sz="2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Quicksand"/>
              <a:buChar char="●"/>
            </a:pPr>
            <a:r>
              <a:rPr lang="en" sz="2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The goal of our project is to automatically infer users' social circles to help organize their personal social circles. </a:t>
            </a:r>
            <a:endParaRPr sz="2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975" y="3318275"/>
            <a:ext cx="6173500" cy="31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rgbClr val="999FA9"/>
                </a:solidFill>
                <a:hlinkClick r:id="rId3"/>
              </a:rPr>
              <a:t>https://www.kaggle.com/c/learning-social-circles</a:t>
            </a:r>
            <a:endParaRPr>
              <a:solidFill>
                <a:srgbClr val="999F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999FA9"/>
              </a:solidFill>
            </a:endParaRPr>
          </a:p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3000"/>
              <a:t>Data Description</a:t>
            </a:r>
            <a:endParaRPr b="1" sz="2400">
              <a:solidFill>
                <a:srgbClr val="39C0BA"/>
              </a:solidFill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1165475" y="1472175"/>
            <a:ext cx="7757700" cy="49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800"/>
              <a:t>Properties of circle formation: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" sz="2800"/>
              <a:t>Nodes within circles should have common properties, or ‘aspects’.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n" sz="2800"/>
              <a:t>Different circles should be formed by different aspects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n" sz="2800"/>
              <a:t>Circles should be allowed to overlap, and ‘stronger’ circles should be allowed to form within ‘weaker’ ones</a:t>
            </a:r>
            <a:endParaRPr sz="2800"/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-2690" l="1136" r="0" t="0"/>
          <a:stretch/>
        </p:blipFill>
        <p:spPr>
          <a:xfrm>
            <a:off x="0" y="89600"/>
            <a:ext cx="9071850" cy="680359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0" l="3993" r="3993" t="0"/>
          <a:stretch/>
        </p:blipFill>
        <p:spPr>
          <a:xfrm>
            <a:off x="-825450" y="1435751"/>
            <a:ext cx="5220600" cy="5220300"/>
          </a:xfrm>
          <a:prstGeom prst="ellipse">
            <a:avLst/>
          </a:prstGeom>
          <a:noFill/>
          <a:ln cap="flat" cmpd="sng" w="28575">
            <a:solidFill>
              <a:srgbClr val="2E303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" name="Google Shape;118;p18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3000"/>
              <a:t>Data Description</a:t>
            </a:r>
            <a:endParaRPr b="1" sz="2400">
              <a:solidFill>
                <a:srgbClr val="39C0BA"/>
              </a:solidFill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03275" y="2905350"/>
            <a:ext cx="4221600" cy="24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600"/>
              <a:t>Egonets</a:t>
            </a:r>
            <a:endParaRPr b="1" sz="2600"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◦"/>
            </a:pPr>
            <a:r>
              <a:rPr lang="en" sz="2600"/>
              <a:t>Each file in this directory contains the ego-network of a single user( Facebook, Google+ &amp; Twitter), i.e., a list of connections between their friends.</a:t>
            </a:r>
            <a:endParaRPr sz="2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◦"/>
            </a:pPr>
            <a:r>
              <a:rPr lang="en" sz="2600"/>
              <a:t>Each file userId.egonet contains lines of the form</a:t>
            </a:r>
            <a:br>
              <a:rPr lang="en" sz="2600"/>
            </a:br>
            <a:r>
              <a:rPr lang="en" sz="2600"/>
              <a:t>UserId: Friends</a:t>
            </a:r>
            <a:br>
              <a:rPr lang="en" sz="2600"/>
            </a:br>
            <a:r>
              <a:rPr lang="en" sz="2600"/>
              <a:t>1: 4 6 12 2 208</a:t>
            </a:r>
            <a:br>
              <a:rPr lang="en" sz="2600"/>
            </a:br>
            <a:r>
              <a:rPr lang="en" sz="2600"/>
              <a:t>2: 5 3 17 90 7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000"/>
              <a:t>Data Description</a:t>
            </a:r>
            <a:endParaRPr b="1" sz="3000">
              <a:solidFill>
                <a:srgbClr val="39C0BA"/>
              </a:solidFill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78225" y="4461675"/>
            <a:ext cx="5118300" cy="19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◦"/>
            </a:pPr>
            <a:r>
              <a:rPr lang="en" sz="2200"/>
              <a:t>Each line starts with the id of a user. There is one line for each user which describes the features and their corresponding encoded values for the user.. </a:t>
            </a:r>
            <a:endParaRPr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778225" y="1125875"/>
            <a:ext cx="3878100" cy="3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"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Features:</a:t>
            </a:r>
            <a:endParaRPr b="1" sz="3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</a:pPr>
            <a:r>
              <a:rPr lang="en" sz="22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Contains features for all users. Each line is of the form</a:t>
            </a:r>
            <a:br>
              <a:rPr lang="en" sz="22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</a:br>
            <a:endParaRPr sz="22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UserId feature1 feature2 feature3 …</a:t>
            </a:r>
            <a:endParaRPr b="1" i="1" sz="22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1830" l="5531" r="13002" t="-1830"/>
          <a:stretch/>
        </p:blipFill>
        <p:spPr>
          <a:xfrm>
            <a:off x="4831775" y="287475"/>
            <a:ext cx="4240075" cy="44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1165475" y="1470075"/>
            <a:ext cx="33069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b="1" lang="en"/>
              <a:t>Connected Components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/>
              <a:t>of an undirected graph is a subgraph in which any two vertices are connected to each other by paths, and which is connected to no additional vertices in the supergraph.</a:t>
            </a:r>
            <a:endParaRPr/>
          </a:p>
        </p:txBody>
      </p:sp>
      <p:sp>
        <p:nvSpPr>
          <p:cNvPr id="135" name="Google Shape;135;p20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000"/>
              <a:t>Finding Social Circles</a:t>
            </a:r>
            <a:endParaRPr b="1" sz="3000"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8096" l="6520" r="5132" t="0"/>
          <a:stretch/>
        </p:blipFill>
        <p:spPr>
          <a:xfrm>
            <a:off x="4716575" y="1723350"/>
            <a:ext cx="4201300" cy="28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