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7" r:id="rId2"/>
    <p:sldId id="279" r:id="rId3"/>
    <p:sldId id="258" r:id="rId4"/>
    <p:sldId id="259" r:id="rId5"/>
    <p:sldId id="271" r:id="rId6"/>
    <p:sldId id="260" r:id="rId7"/>
    <p:sldId id="273" r:id="rId8"/>
    <p:sldId id="277" r:id="rId9"/>
    <p:sldId id="262" r:id="rId10"/>
    <p:sldId id="272" r:id="rId11"/>
    <p:sldId id="265" r:id="rId12"/>
    <p:sldId id="266" r:id="rId13"/>
    <p:sldId id="267" r:id="rId14"/>
    <p:sldId id="268" r:id="rId15"/>
    <p:sldId id="280" r:id="rId16"/>
    <p:sldId id="269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0794\Desktop\Project%20Files\BBBABY%20ZIPCODES\BABY_Analysis_Ba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0794\Desktop\Project%20Files\BBBABY%20ZIPCODES\BABY_Analysis_Base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about:blank" TargetMode="External"/></Relationships>
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0794\Desktop\Project%20Files\BBBABY%20ZIPCODES\BABY_Analysis_Bas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0794\Desktop\Project%20Files\BBBABY%20ZIPCODES\BABY_Analysis_Ba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dirty="0"/>
              <a:t>CALIFORNIA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Income_Stats_state!$B$3</c:f>
              <c:strCache>
                <c:ptCount val="1"/>
                <c:pt idx="0">
                  <c:v>Address_count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Income_Stats_state!$A$4:$A$11</c:f>
              <c:strCache>
                <c:ptCount val="8"/>
                <c:pt idx="0">
                  <c:v>15K</c:v>
                </c:pt>
                <c:pt idx="1">
                  <c:v>20K</c:v>
                </c:pt>
                <c:pt idx="2">
                  <c:v>30K</c:v>
                </c:pt>
                <c:pt idx="3">
                  <c:v>40K</c:v>
                </c:pt>
                <c:pt idx="4">
                  <c:v>50K</c:v>
                </c:pt>
                <c:pt idx="5">
                  <c:v>75K</c:v>
                </c:pt>
                <c:pt idx="6">
                  <c:v>100K</c:v>
                </c:pt>
                <c:pt idx="7">
                  <c:v>125K</c:v>
                </c:pt>
              </c:strCache>
            </c:strRef>
          </c:cat>
          <c:val>
            <c:numRef>
              <c:f>Income_Stats_state!$B$4:$B$11</c:f>
              <c:numCache>
                <c:formatCode>General</c:formatCode>
                <c:ptCount val="8"/>
                <c:pt idx="0">
                  <c:v>33698</c:v>
                </c:pt>
                <c:pt idx="1">
                  <c:v>63692</c:v>
                </c:pt>
                <c:pt idx="2">
                  <c:v>61635</c:v>
                </c:pt>
                <c:pt idx="3">
                  <c:v>71144</c:v>
                </c:pt>
                <c:pt idx="4">
                  <c:v>189256</c:v>
                </c:pt>
                <c:pt idx="5">
                  <c:v>119403</c:v>
                </c:pt>
                <c:pt idx="6">
                  <c:v>67906</c:v>
                </c:pt>
                <c:pt idx="7">
                  <c:v>169159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F3-4C94-909C-D15F6FC30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227776"/>
        <c:axId val="103229312"/>
      </c:barChart>
      <c:catAx>
        <c:axId val="103227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3229312"/>
        <c:crosses val="autoZero"/>
        <c:auto val="1"/>
        <c:lblAlgn val="ctr"/>
        <c:lblOffset val="100"/>
        <c:noMultiLvlLbl val="0"/>
      </c:catAx>
      <c:valAx>
        <c:axId val="103229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2277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dirty="0"/>
              <a:t>FLORIDA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Income_Stats_state!$E$3</c:f>
              <c:strCache>
                <c:ptCount val="1"/>
                <c:pt idx="0">
                  <c:v>Address_count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Income_Stats_state!$D$4:$D$11</c:f>
              <c:strCache>
                <c:ptCount val="8"/>
                <c:pt idx="0">
                  <c:v>15K</c:v>
                </c:pt>
                <c:pt idx="1">
                  <c:v>20K</c:v>
                </c:pt>
                <c:pt idx="2">
                  <c:v>30K</c:v>
                </c:pt>
                <c:pt idx="3">
                  <c:v>40K</c:v>
                </c:pt>
                <c:pt idx="4">
                  <c:v>50K</c:v>
                </c:pt>
                <c:pt idx="5">
                  <c:v>75K</c:v>
                </c:pt>
                <c:pt idx="6">
                  <c:v>100K</c:v>
                </c:pt>
                <c:pt idx="7">
                  <c:v>125K</c:v>
                </c:pt>
              </c:strCache>
            </c:strRef>
          </c:cat>
          <c:val>
            <c:numRef>
              <c:f>Income_Stats_state!$E$4:$E$11</c:f>
              <c:numCache>
                <c:formatCode>General</c:formatCode>
                <c:ptCount val="8"/>
                <c:pt idx="0">
                  <c:v>20433</c:v>
                </c:pt>
                <c:pt idx="1">
                  <c:v>49966</c:v>
                </c:pt>
                <c:pt idx="2">
                  <c:v>55167</c:v>
                </c:pt>
                <c:pt idx="3">
                  <c:v>59600</c:v>
                </c:pt>
                <c:pt idx="4">
                  <c:v>126445</c:v>
                </c:pt>
                <c:pt idx="5">
                  <c:v>60369</c:v>
                </c:pt>
                <c:pt idx="6">
                  <c:v>33453</c:v>
                </c:pt>
                <c:pt idx="7">
                  <c:v>86340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10-497F-B975-03AC080D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237120"/>
        <c:axId val="103238656"/>
      </c:barChart>
      <c:catAx>
        <c:axId val="103237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3238656"/>
        <c:crosses val="autoZero"/>
        <c:auto val="1"/>
        <c:lblAlgn val="ctr"/>
        <c:lblOffset val="100"/>
        <c:noMultiLvlLbl val="0"/>
      </c:catAx>
      <c:valAx>
        <c:axId val="103238656"/>
        <c:scaling>
          <c:orientation val="minMax"/>
          <c:max val="20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237120"/>
        <c:crosses val="autoZero"/>
        <c:crossBetween val="between"/>
        <c:majorUnit val="50000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dirty="0"/>
              <a:t>OHIO</a:t>
            </a:r>
          </a:p>
        </c:rich>
      </c:tx>
      <c:layout>
        <c:manualLayout>
          <c:xMode val="edge"/>
          <c:yMode val="edge"/>
          <c:x val="0.44444444444444442"/>
          <c:y val="4.347826086956521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109565470982793"/>
          <c:y val="0.33027099737532806"/>
          <c:w val="0.78816360454943135"/>
          <c:h val="0.50263188976377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Income_Stats_state!$H$3</c:f>
              <c:strCache>
                <c:ptCount val="1"/>
                <c:pt idx="0">
                  <c:v>Address_count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Income_Stats_state!$G$4:$G$11</c:f>
              <c:strCache>
                <c:ptCount val="8"/>
                <c:pt idx="0">
                  <c:v>15K</c:v>
                </c:pt>
                <c:pt idx="1">
                  <c:v>20K</c:v>
                </c:pt>
                <c:pt idx="2">
                  <c:v>30K</c:v>
                </c:pt>
                <c:pt idx="3">
                  <c:v>40K</c:v>
                </c:pt>
                <c:pt idx="4">
                  <c:v>50K</c:v>
                </c:pt>
                <c:pt idx="5">
                  <c:v>75K</c:v>
                </c:pt>
                <c:pt idx="6">
                  <c:v>100K</c:v>
                </c:pt>
                <c:pt idx="7">
                  <c:v>125K</c:v>
                </c:pt>
              </c:strCache>
            </c:strRef>
          </c:cat>
          <c:val>
            <c:numRef>
              <c:f>Income_Stats_state!$H$4:$H$11</c:f>
              <c:numCache>
                <c:formatCode>General</c:formatCode>
                <c:ptCount val="8"/>
                <c:pt idx="0">
                  <c:v>14586</c:v>
                </c:pt>
                <c:pt idx="1">
                  <c:v>37695</c:v>
                </c:pt>
                <c:pt idx="2">
                  <c:v>44819</c:v>
                </c:pt>
                <c:pt idx="3">
                  <c:v>51816</c:v>
                </c:pt>
                <c:pt idx="4">
                  <c:v>116700</c:v>
                </c:pt>
                <c:pt idx="5">
                  <c:v>58112</c:v>
                </c:pt>
                <c:pt idx="6">
                  <c:v>26352</c:v>
                </c:pt>
                <c:pt idx="7">
                  <c:v>66989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9D-4B0F-8F00-FDE83FFCD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291520"/>
        <c:axId val="103293312"/>
      </c:barChart>
      <c:catAx>
        <c:axId val="103291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3293312"/>
        <c:crosses val="autoZero"/>
        <c:auto val="1"/>
        <c:lblAlgn val="ctr"/>
        <c:lblOffset val="100"/>
        <c:noMultiLvlLbl val="0"/>
      </c:catAx>
      <c:valAx>
        <c:axId val="103293312"/>
        <c:scaling>
          <c:orientation val="minMax"/>
          <c:max val="2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291520"/>
        <c:crosses val="autoZero"/>
        <c:crossBetween val="between"/>
        <c:majorUnit val="50000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dirty="0"/>
              <a:t>TEXAS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Income_Stats_state!$B$13</c:f>
              <c:strCache>
                <c:ptCount val="1"/>
                <c:pt idx="0">
                  <c:v>Address_count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Income_Stats_state!$A$14:$A$21</c:f>
              <c:strCache>
                <c:ptCount val="8"/>
                <c:pt idx="0">
                  <c:v>15K</c:v>
                </c:pt>
                <c:pt idx="1">
                  <c:v>20K</c:v>
                </c:pt>
                <c:pt idx="2">
                  <c:v>30K</c:v>
                </c:pt>
                <c:pt idx="3">
                  <c:v>40K</c:v>
                </c:pt>
                <c:pt idx="4">
                  <c:v>50K</c:v>
                </c:pt>
                <c:pt idx="5">
                  <c:v>75K</c:v>
                </c:pt>
                <c:pt idx="6">
                  <c:v>100K</c:v>
                </c:pt>
                <c:pt idx="7">
                  <c:v>125K</c:v>
                </c:pt>
              </c:strCache>
            </c:strRef>
          </c:cat>
          <c:val>
            <c:numRef>
              <c:f>Income_Stats_state!$B$14:$B$21</c:f>
              <c:numCache>
                <c:formatCode>General</c:formatCode>
                <c:ptCount val="8"/>
                <c:pt idx="0">
                  <c:v>32066</c:v>
                </c:pt>
                <c:pt idx="1">
                  <c:v>69502</c:v>
                </c:pt>
                <c:pt idx="2">
                  <c:v>70921</c:v>
                </c:pt>
                <c:pt idx="3">
                  <c:v>71752</c:v>
                </c:pt>
                <c:pt idx="4">
                  <c:v>160937</c:v>
                </c:pt>
                <c:pt idx="5">
                  <c:v>95731</c:v>
                </c:pt>
                <c:pt idx="6">
                  <c:v>45318</c:v>
                </c:pt>
                <c:pt idx="7">
                  <c:v>152899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5-4E51-B4B6-517FA941AA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317504"/>
        <c:axId val="103319040"/>
      </c:barChart>
      <c:catAx>
        <c:axId val="1033175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3319040"/>
        <c:crosses val="autoZero"/>
        <c:auto val="1"/>
        <c:lblAlgn val="ctr"/>
        <c:lblOffset val="100"/>
        <c:noMultiLvlLbl val="0"/>
      </c:catAx>
      <c:valAx>
        <c:axId val="103319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3175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dirty="0"/>
              <a:t>NEW</a:t>
            </a:r>
            <a:r>
              <a:rPr lang="en-US" sz="1600" baseline="0" dirty="0"/>
              <a:t> YORK</a:t>
            </a:r>
            <a:endParaRPr lang="en-US" sz="160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Income_Stats_state!$E$13</c:f>
              <c:strCache>
                <c:ptCount val="1"/>
                <c:pt idx="0">
                  <c:v>Address_count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Income_Stats_state!$D$14:$D$21</c:f>
              <c:strCache>
                <c:ptCount val="8"/>
                <c:pt idx="0">
                  <c:v>15K</c:v>
                </c:pt>
                <c:pt idx="1">
                  <c:v>20K</c:v>
                </c:pt>
                <c:pt idx="2">
                  <c:v>30K</c:v>
                </c:pt>
                <c:pt idx="3">
                  <c:v>40K</c:v>
                </c:pt>
                <c:pt idx="4">
                  <c:v>50K</c:v>
                </c:pt>
                <c:pt idx="5">
                  <c:v>75K</c:v>
                </c:pt>
                <c:pt idx="6">
                  <c:v>100K</c:v>
                </c:pt>
                <c:pt idx="7">
                  <c:v>125K</c:v>
                </c:pt>
              </c:strCache>
            </c:strRef>
          </c:cat>
          <c:val>
            <c:numRef>
              <c:f>Income_Stats_state!$E$14:$E$21</c:f>
              <c:numCache>
                <c:formatCode>General</c:formatCode>
                <c:ptCount val="8"/>
                <c:pt idx="0">
                  <c:v>21380</c:v>
                </c:pt>
                <c:pt idx="1">
                  <c:v>41273</c:v>
                </c:pt>
                <c:pt idx="2">
                  <c:v>41665</c:v>
                </c:pt>
                <c:pt idx="3">
                  <c:v>49179</c:v>
                </c:pt>
                <c:pt idx="4">
                  <c:v>116302</c:v>
                </c:pt>
                <c:pt idx="5">
                  <c:v>71951</c:v>
                </c:pt>
                <c:pt idx="6">
                  <c:v>34291</c:v>
                </c:pt>
                <c:pt idx="7">
                  <c:v>113021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7E-4464-8367-90A865CDA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347328"/>
        <c:axId val="103348864"/>
      </c:barChart>
      <c:catAx>
        <c:axId val="103347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3348864"/>
        <c:crosses val="autoZero"/>
        <c:auto val="1"/>
        <c:lblAlgn val="ctr"/>
        <c:lblOffset val="100"/>
        <c:noMultiLvlLbl val="0"/>
      </c:catAx>
      <c:valAx>
        <c:axId val="103348864"/>
        <c:scaling>
          <c:orientation val="minMax"/>
          <c:max val="20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3473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383C-377E-4F03-9D76-4EAB38D92DE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3596-D844-4E2F-80DA-F67FE041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2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383C-377E-4F03-9D76-4EAB38D92DE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3596-D844-4E2F-80DA-F67FE041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0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383C-377E-4F03-9D76-4EAB38D92DE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3596-D844-4E2F-80DA-F67FE041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2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383C-377E-4F03-9D76-4EAB38D92DE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3596-D844-4E2F-80DA-F67FE041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4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383C-377E-4F03-9D76-4EAB38D92DE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3596-D844-4E2F-80DA-F67FE041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2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383C-377E-4F03-9D76-4EAB38D92DE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3596-D844-4E2F-80DA-F67FE041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383C-377E-4F03-9D76-4EAB38D92DE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3596-D844-4E2F-80DA-F67FE041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383C-377E-4F03-9D76-4EAB38D92DE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3596-D844-4E2F-80DA-F67FE041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4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383C-377E-4F03-9D76-4EAB38D92DE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3596-D844-4E2F-80DA-F67FE041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4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383C-377E-4F03-9D76-4EAB38D92DE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3596-D844-4E2F-80DA-F67FE041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4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383C-377E-4F03-9D76-4EAB38D92DE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3596-D844-4E2F-80DA-F67FE041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3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8383C-377E-4F03-9D76-4EAB38D92DE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63596-D844-4E2F-80DA-F67FE0414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7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8915400" cy="1470025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tx2"/>
                </a:solidFill>
              </a:rPr>
              <a:t>BuyBuyBaby</a:t>
            </a:r>
            <a:r>
              <a:rPr lang="en-US" sz="4000" b="1" dirty="0">
                <a:solidFill>
                  <a:schemeClr val="tx2"/>
                </a:solidFill>
              </a:rPr>
              <a:t> Market Geo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85696"/>
            <a:ext cx="6400800" cy="1752600"/>
          </a:xfrm>
        </p:spPr>
        <p:txBody>
          <a:bodyPr/>
          <a:lstStyle/>
          <a:p>
            <a:r>
              <a:rPr lang="en-US" dirty="0"/>
              <a:t>Analytics</a:t>
            </a:r>
          </a:p>
          <a:p>
            <a:r>
              <a:rPr lang="en-US" b="1" dirty="0">
                <a:solidFill>
                  <a:srgbClr val="FF0000"/>
                </a:solidFill>
              </a:rPr>
              <a:t>Draft</a:t>
            </a:r>
          </a:p>
          <a:p>
            <a:r>
              <a:rPr lang="en-US" dirty="0"/>
              <a:t>August 2,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048000"/>
            <a:ext cx="198120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3581399"/>
            <a:ext cx="3048001" cy="22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1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Choosing income range to target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514350" indent="-514350">
              <a:buAutoNum type="arabicPeriod"/>
            </a:pPr>
            <a:endParaRPr lang="en-US" sz="1200" dirty="0"/>
          </a:p>
          <a:p>
            <a:pPr marL="514350" indent="-514350">
              <a:buAutoNum type="arabicPeriod"/>
            </a:pP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6915-6B3C-45CD-B170-885A292BB7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285823"/>
              </p:ext>
            </p:extLst>
          </p:nvPr>
        </p:nvGraphicFramePr>
        <p:xfrm>
          <a:off x="533400" y="1066800"/>
          <a:ext cx="3352800" cy="175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92433"/>
              </p:ext>
            </p:extLst>
          </p:nvPr>
        </p:nvGraphicFramePr>
        <p:xfrm>
          <a:off x="4724400" y="1066800"/>
          <a:ext cx="3276600" cy="175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001981"/>
              </p:ext>
            </p:extLst>
          </p:nvPr>
        </p:nvGraphicFramePr>
        <p:xfrm>
          <a:off x="533400" y="3048000"/>
          <a:ext cx="3429000" cy="15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199118"/>
              </p:ext>
            </p:extLst>
          </p:nvPr>
        </p:nvGraphicFramePr>
        <p:xfrm>
          <a:off x="4724400" y="3048000"/>
          <a:ext cx="33528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642683"/>
              </p:ext>
            </p:extLst>
          </p:nvPr>
        </p:nvGraphicFramePr>
        <p:xfrm>
          <a:off x="2286000" y="4724400"/>
          <a:ext cx="35052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76466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>
            <a:normAutofit/>
          </a:bodyPr>
          <a:lstStyle/>
          <a:p>
            <a:pPr marL="514350" indent="-514350" algn="l"/>
            <a:r>
              <a:rPr lang="en-US" sz="3200" dirty="0">
                <a:solidFill>
                  <a:schemeClr val="tx2"/>
                </a:solidFill>
              </a:rPr>
              <a:t>Identifying Zip codes For New Store -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613" y="990600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514350" indent="-514350">
              <a:buAutoNum type="arabicPeriod"/>
            </a:pPr>
            <a:endParaRPr lang="en-US" sz="1200" dirty="0"/>
          </a:p>
          <a:p>
            <a:pPr marL="4057650" lvl="8" indent="-514350">
              <a:buAutoNum type="arabicPeriod"/>
            </a:pPr>
            <a:endParaRPr lang="en-US" sz="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6915-6B3C-45CD-B170-885A292BB7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61" y="1434012"/>
            <a:ext cx="7439205" cy="318609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95599" y="4572000"/>
            <a:ext cx="2606965" cy="35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	Sample data of zip code level information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4876800"/>
            <a:ext cx="7424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are 41,685 zip codes in total in the 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 do not have a store in 21,694 of them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table above has information about distance to nearest store, number of addresses and their break down by income bracket for eat zip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0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54" y="838200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4057650" lvl="8" indent="-514350">
              <a:buAutoNum type="arabicPeriod"/>
            </a:pPr>
            <a:endParaRPr lang="en-US" sz="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6915-6B3C-45CD-B170-885A292BB7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02566" y="1153357"/>
            <a:ext cx="3496378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 out target customers</a:t>
            </a:r>
            <a:endParaRPr lang="en-US" sz="10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For each zip code, retrieve out the addresses that do not have a store in a 40 mile radius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300" dirty="0"/>
              <a:t>This accounted for 10% of our total population (~ 1Million households)</a:t>
            </a:r>
          </a:p>
          <a:p>
            <a:pPr lvl="2"/>
            <a:endParaRPr lang="en-US" sz="13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Identify addresses with parents that also have income above 50k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300" dirty="0"/>
              <a:t>52 % of our 1Million households fall above this income range  (~ 0.6Million)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Filter top 10 zip codes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rankings for each zip according to addresses concentration and picked the top 10 populated zip codes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9530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53357"/>
            <a:ext cx="5300962" cy="36472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338961"/>
            <a:ext cx="1381318" cy="2210109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04800" y="95250"/>
            <a:ext cx="8610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/>
            <a:r>
              <a:rPr lang="en-US" sz="3200" dirty="0">
                <a:solidFill>
                  <a:schemeClr val="tx2"/>
                </a:solidFill>
              </a:rPr>
              <a:t>Identifying Zip codes For New Store - Methodology</a:t>
            </a:r>
          </a:p>
        </p:txBody>
      </p:sp>
    </p:spTree>
    <p:extLst>
      <p:ext uri="{BB962C8B-B14F-4D97-AF65-F5344CB8AC3E}">
        <p14:creationId xmlns:p14="http://schemas.microsoft.com/office/powerpoint/2010/main" val="252417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/>
          </a:bodyPr>
          <a:lstStyle/>
          <a:p>
            <a:pPr marL="514350" indent="-514350" algn="l"/>
            <a:r>
              <a:rPr lang="en-US" sz="3200" dirty="0">
                <a:solidFill>
                  <a:schemeClr val="tx2"/>
                </a:solidFill>
              </a:rPr>
              <a:t>Identifying top 10 Zip codes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514350" indent="-514350">
              <a:buAutoNum type="arabicPeriod"/>
            </a:pPr>
            <a:endParaRPr lang="en-US" sz="1200" dirty="0"/>
          </a:p>
          <a:p>
            <a:pPr marL="4057650" lvl="8" indent="-514350">
              <a:buAutoNum type="arabicPeriod"/>
            </a:pPr>
            <a:endParaRPr lang="en-US" sz="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6915-6B3C-45CD-B170-885A292BB7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746" y="37338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zip codes represent places with highest concentration of baby customer address and distance to the nearest store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constitute of  22% of our customers population with no store in a 40 mile radius and an income of above 50k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312728" cy="224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9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/>
          </a:bodyPr>
          <a:lstStyle/>
          <a:p>
            <a:pPr marL="514350" indent="-514350" algn="l"/>
            <a:r>
              <a:rPr lang="en-US" sz="3200" dirty="0">
                <a:solidFill>
                  <a:schemeClr val="tx2"/>
                </a:solidFill>
              </a:rPr>
              <a:t>Future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514350" indent="-514350">
              <a:buAutoNum type="arabicPeriod"/>
            </a:pPr>
            <a:endParaRPr lang="en-US" sz="1200" dirty="0"/>
          </a:p>
          <a:p>
            <a:pPr marL="4057650" lvl="8" indent="-514350">
              <a:buAutoNum type="arabicPeriod"/>
            </a:pPr>
            <a:endParaRPr lang="en-US" sz="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6915-6B3C-45CD-B170-885A292BB7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891" y="10668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 estimation techniques to optimize zip code identification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variable importance techniques to identify other influential factors that increase Baby sales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Include these factors in filtering out population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this population further optimize zip code identification</a:t>
            </a: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zip codes with Bed Bath stores which do not have 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BBBaby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store nearby 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Explore prospect of incorporating 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BBBaby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store with in a BBB store</a:t>
            </a:r>
          </a:p>
        </p:txBody>
      </p:sp>
    </p:spTree>
    <p:extLst>
      <p:ext uri="{BB962C8B-B14F-4D97-AF65-F5344CB8AC3E}">
        <p14:creationId xmlns:p14="http://schemas.microsoft.com/office/powerpoint/2010/main" val="116629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/>
          </a:bodyPr>
          <a:lstStyle/>
          <a:p>
            <a:pPr marL="514350" indent="-514350" algn="l"/>
            <a:r>
              <a:rPr lang="en-US" sz="3200" dirty="0">
                <a:solidFill>
                  <a:schemeClr val="tx2"/>
                </a:solidFill>
              </a:rPr>
              <a:t>What I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Exposure to working with large customer datasets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Visualization and Presentation skills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Taking ownership of individual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Collaboration and team work</a:t>
            </a:r>
          </a:p>
          <a:p>
            <a:pPr marL="4057650" lvl="8" indent="-514350">
              <a:buAutoNum type="arabicPeriod"/>
            </a:pPr>
            <a:endParaRPr lang="en-US" sz="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6915-6B3C-45CD-B170-885A292BB7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891" y="1066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267" y="3581400"/>
            <a:ext cx="3231624" cy="242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6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Thankyou!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6915-6B3C-45CD-B170-885A292BB7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66039"/>
            <a:ext cx="7543800" cy="2666999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b="1" dirty="0"/>
              <a:t>Name:</a:t>
            </a:r>
            <a:r>
              <a:rPr lang="en-US" sz="2000" dirty="0"/>
              <a:t> </a:t>
            </a:r>
            <a:r>
              <a:rPr lang="en-US" sz="2000" dirty="0" err="1"/>
              <a:t>Shruti</a:t>
            </a:r>
            <a:r>
              <a:rPr lang="en-US" sz="2000" dirty="0"/>
              <a:t> </a:t>
            </a:r>
            <a:r>
              <a:rPr lang="en-US" sz="2000" dirty="0" err="1"/>
              <a:t>Tripathi</a:t>
            </a:r>
            <a:br>
              <a:rPr lang="en-US" sz="2000" b="1" dirty="0"/>
            </a:br>
            <a:r>
              <a:rPr lang="en-US" sz="2000" b="1" dirty="0"/>
              <a:t>Education: </a:t>
            </a:r>
            <a:r>
              <a:rPr lang="en-US" sz="2000" dirty="0"/>
              <a:t>Stevens Institute of Technology</a:t>
            </a:r>
            <a:br>
              <a:rPr lang="en-US" sz="2000" dirty="0"/>
            </a:br>
            <a:r>
              <a:rPr lang="en-US" sz="2000" b="1" dirty="0"/>
              <a:t>Major: </a:t>
            </a:r>
            <a:r>
              <a:rPr lang="en-US" sz="2000" dirty="0"/>
              <a:t>Business Intelligence &amp; Analytics (Data Science)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Role at Bed Bath</a:t>
            </a:r>
            <a:r>
              <a:rPr lang="en-US" sz="2000" dirty="0"/>
              <a:t>: Statistical Analyst Intern</a:t>
            </a:r>
            <a:br>
              <a:rPr lang="en-US" sz="2000" dirty="0"/>
            </a:br>
            <a:r>
              <a:rPr lang="en-US" sz="2000" b="1" dirty="0"/>
              <a:t>Team</a:t>
            </a:r>
            <a:r>
              <a:rPr lang="en-US" sz="2000" dirty="0"/>
              <a:t>: Quantitative Analytics &amp; Data Science</a:t>
            </a:r>
            <a:br>
              <a:rPr lang="en-US" sz="2000" dirty="0"/>
            </a:br>
            <a:r>
              <a:rPr lang="en-US" sz="2000" b="1" dirty="0"/>
              <a:t>Manager</a:t>
            </a:r>
            <a:r>
              <a:rPr lang="en-US" sz="2000" dirty="0"/>
              <a:t>: Marina White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Prior Experience:</a:t>
            </a:r>
            <a:r>
              <a:rPr lang="en-US" sz="2000" dirty="0"/>
              <a:t> Software Engineer at TESCO HSC (2015-2017) 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572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About 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199"/>
            <a:ext cx="1269691" cy="2189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78" y="4746402"/>
            <a:ext cx="1977734" cy="107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9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Table of 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Objective and Background</a:t>
            </a:r>
          </a:p>
          <a:p>
            <a:pPr marL="514350" indent="-514350">
              <a:buAutoNum type="arabicPeriod"/>
            </a:pPr>
            <a:r>
              <a:rPr lang="en-US" sz="2600" dirty="0"/>
              <a:t>Methodology</a:t>
            </a:r>
          </a:p>
          <a:p>
            <a:pPr marL="514350" indent="-514350">
              <a:buAutoNum type="arabicPeriod"/>
            </a:pPr>
            <a:r>
              <a:rPr lang="en-US" sz="2600" dirty="0"/>
              <a:t>Visualization Tools</a:t>
            </a:r>
          </a:p>
          <a:p>
            <a:pPr marL="514350" indent="-514350">
              <a:buAutoNum type="arabicPeriod"/>
            </a:pPr>
            <a:r>
              <a:rPr lang="en-US" sz="2600" dirty="0"/>
              <a:t>Identification of 10 most promising Zip Codes</a:t>
            </a:r>
          </a:p>
          <a:p>
            <a:pPr marL="514350" indent="-514350">
              <a:buAutoNum type="arabicPeriod"/>
            </a:pPr>
            <a:r>
              <a:rPr lang="en-US" sz="2600" dirty="0"/>
              <a:t>Summary</a:t>
            </a:r>
          </a:p>
          <a:p>
            <a:pPr marL="514350" indent="-514350">
              <a:buAutoNum type="arabicPeriod"/>
            </a:pPr>
            <a:endParaRPr lang="en-US" sz="2600" dirty="0"/>
          </a:p>
          <a:p>
            <a:pPr marL="514350" indent="-514350">
              <a:buAutoNum type="arabicPeriod"/>
            </a:pP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6915-6B3C-45CD-B170-885A292BB7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85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Objectives and Background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 is to identify zip codes where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BBBaby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customers do not have a store near by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 year there are approximately 4 million babies born in the US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Families that expect babies or have kids that are of the age range 0-2 years old are potential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BBBaby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customers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Currently we have data on about 9 million households with expecting  parents or new parents across US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 of these households, approximately 1 million do not have a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BBBaby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store in a 40 miles radius (~ 1/9</a:t>
            </a:r>
            <a:r>
              <a:rPr lang="en-US" sz="18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our population)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target is to identify areas which have a high concentration of these customer addresses but do not have a store in a 40 mile radius</a:t>
            </a:r>
          </a:p>
          <a:p>
            <a:pPr marL="0" indent="0">
              <a:buNone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6915-6B3C-45CD-B170-885A292BB7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4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2"/>
                </a:solidFill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attempts to identify top 10 zip codes for prospect stores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Analyze distribution of address across zip codes and identify areas of concentration of our target population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 population by  income range and distance to store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Rank areas according concentration of customer households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ranking to pick top 10 zip codes for prospect stores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used for the analysis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Baby Due Date data was used from July 2016 till July 2018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 to store calculated using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haversine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formula based on latitude and longitude of addresses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Acxiom Demographic Resident Data attributes: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Presence of Child 0-2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Parent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Estimated Household Income		</a:t>
            </a:r>
            <a:endParaRPr lang="en-US" sz="1400" dirty="0"/>
          </a:p>
          <a:p>
            <a:pPr marL="514350" indent="-514350">
              <a:buAutoNum type="arabicPeriod"/>
            </a:pPr>
            <a:endParaRPr lang="en-US" sz="1800" dirty="0"/>
          </a:p>
          <a:p>
            <a:pPr marL="514350" indent="-514350">
              <a:buAutoNum type="arabicPeriod"/>
            </a:pP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6915-6B3C-45CD-B170-885A292BB7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1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64" y="152400"/>
            <a:ext cx="8543636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2"/>
                </a:solidFill>
              </a:rPr>
              <a:t>Distribution of customer addresses and stores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514350" indent="-514350">
              <a:buAutoNum type="arabicPeriod"/>
            </a:pPr>
            <a:endParaRPr lang="en-US" sz="1200" dirty="0"/>
          </a:p>
          <a:p>
            <a:pPr marL="514350" indent="-514350">
              <a:buAutoNum type="arabicPeriod"/>
            </a:pP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6915-6B3C-45CD-B170-885A292BB7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5253335"/>
            <a:ext cx="7924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first maps plots the concentration of addresses with baby customers according to zip codes and the second map plots the distribution of stores  </a:t>
            </a:r>
          </a:p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85297"/>
            <a:ext cx="4047836" cy="2986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38481" y="1107944"/>
            <a:ext cx="161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Store Locations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59535" y="1107944"/>
            <a:ext cx="257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New Families by Zip Code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1" y="1593269"/>
            <a:ext cx="4295182" cy="29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3300"/>
            <a:ext cx="8391236" cy="1014500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2"/>
                </a:solidFill>
              </a:rPr>
              <a:t>Distribution of customer addresses by income and distance to store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514350" indent="-514350">
              <a:buAutoNum type="arabicPeriod"/>
            </a:pPr>
            <a:endParaRPr lang="en-US" sz="1200" dirty="0"/>
          </a:p>
          <a:p>
            <a:pPr marL="514350" indent="-514350">
              <a:buAutoNum type="arabicPeriod"/>
            </a:pP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6915-6B3C-45CD-B170-885A292BB7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9200" y="5497354"/>
            <a:ext cx="72043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map plots the concentration of addresses with baby customers according to zip codes, distance to store and income bracket  </a:t>
            </a:r>
          </a:p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338" y="1392756"/>
            <a:ext cx="5339325" cy="407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8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43636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2"/>
                </a:solidFill>
              </a:rPr>
              <a:t>Distribution of customer addresses according to distance to stores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514350" indent="-514350">
              <a:buAutoNum type="arabicPeriod"/>
            </a:pPr>
            <a:endParaRPr lang="en-US" sz="1200" dirty="0"/>
          </a:p>
          <a:p>
            <a:pPr marL="514350" indent="-514350">
              <a:buAutoNum type="arabicPeriod"/>
            </a:pP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6915-6B3C-45CD-B170-885A292BB7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9200" y="5562600"/>
            <a:ext cx="6858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map plots the concentration of addresses by the distance to their nearest store </a:t>
            </a:r>
          </a:p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57" y="1407070"/>
            <a:ext cx="5446685" cy="404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3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2"/>
                </a:solidFill>
              </a:rPr>
              <a:t>Breakdown of address by states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84237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514350" indent="-514350">
              <a:buAutoNum type="arabicPeriod"/>
            </a:pPr>
            <a:endParaRPr lang="en-US" sz="1200" dirty="0"/>
          </a:p>
          <a:p>
            <a:pPr marL="514350" indent="-514350">
              <a:buAutoNum type="arabicPeriod"/>
            </a:pP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6915-6B3C-45CD-B170-885A292BB7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14" y="1500499"/>
            <a:ext cx="5230485" cy="38698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49190" y="5684361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5 populated states according to customer addresses </a:t>
            </a:r>
          </a:p>
        </p:txBody>
      </p:sp>
    </p:spTree>
    <p:extLst>
      <p:ext uri="{BB962C8B-B14F-4D97-AF65-F5344CB8AC3E}">
        <p14:creationId xmlns:p14="http://schemas.microsoft.com/office/powerpoint/2010/main" val="241834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7798</TotalTime>
  <Words>597</Words>
  <Application>Microsoft Office PowerPoint</Application>
  <PresentationFormat>On-screen Show (4:3)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BuyBuyBaby Market Geo Analysis</vt:lpstr>
      <vt:lpstr>Name: Shruti Tripathi Education: Stevens Institute of Technology Major: Business Intelligence &amp; Analytics (Data Science)  Role at Bed Bath: Statistical Analyst Intern Team: Quantitative Analytics &amp; Data Science Manager: Marina White  Prior Experience: Software Engineer at TESCO HSC (2015-2017) </vt:lpstr>
      <vt:lpstr>Table of Contents</vt:lpstr>
      <vt:lpstr>Objectives and Background</vt:lpstr>
      <vt:lpstr>Methodology</vt:lpstr>
      <vt:lpstr>Distribution of customer addresses and stores</vt:lpstr>
      <vt:lpstr>Distribution of customer addresses by income and distance to store</vt:lpstr>
      <vt:lpstr>Distribution of customer addresses according to distance to stores</vt:lpstr>
      <vt:lpstr>Breakdown of address by states</vt:lpstr>
      <vt:lpstr>Choosing income range to target</vt:lpstr>
      <vt:lpstr>Identifying Zip codes For New Store - Data</vt:lpstr>
      <vt:lpstr>PowerPoint Presentation</vt:lpstr>
      <vt:lpstr>Identifying top 10 Zip codes - Summary</vt:lpstr>
      <vt:lpstr>Future Methodology</vt:lpstr>
      <vt:lpstr>What I Learnt</vt:lpstr>
      <vt:lpstr>PowerPoint Presentation</vt:lpstr>
    </vt:vector>
  </TitlesOfParts>
  <Company>Bed Bath &amp; Beyond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Stores</dc:title>
  <dc:creator>Shruti Tripathi</dc:creator>
  <cp:lastModifiedBy>shruti tripathi</cp:lastModifiedBy>
  <cp:revision>157</cp:revision>
  <cp:lastPrinted>2018-08-02T13:25:48Z</cp:lastPrinted>
  <dcterms:created xsi:type="dcterms:W3CDTF">2018-07-20T14:44:39Z</dcterms:created>
  <dcterms:modified xsi:type="dcterms:W3CDTF">2018-08-09T03:54:14Z</dcterms:modified>
</cp:coreProperties>
</file>