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616F-12A9-4176-89AE-66743869E638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2F5-4E6E-49D7-A65E-82B30D0382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616F-12A9-4176-89AE-66743869E638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2F5-4E6E-49D7-A65E-82B30D038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616F-12A9-4176-89AE-66743869E638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2F5-4E6E-49D7-A65E-82B30D038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616F-12A9-4176-89AE-66743869E638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2F5-4E6E-49D7-A65E-82B30D038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616F-12A9-4176-89AE-66743869E638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2F5-4E6E-49D7-A65E-82B30D0382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616F-12A9-4176-89AE-66743869E638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2F5-4E6E-49D7-A65E-82B30D038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616F-12A9-4176-89AE-66743869E638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2F5-4E6E-49D7-A65E-82B30D038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616F-12A9-4176-89AE-66743869E638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2F5-4E6E-49D7-A65E-82B30D038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616F-12A9-4176-89AE-66743869E638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2F5-4E6E-49D7-A65E-82B30D038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616F-12A9-4176-89AE-66743869E638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2F5-4E6E-49D7-A65E-82B30D038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616F-12A9-4176-89AE-66743869E638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3E12F5-4E6E-49D7-A65E-82B30D03823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10616F-12A9-4176-89AE-66743869E638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3E12F5-4E6E-49D7-A65E-82B30D03823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Genre Based Sentimental Analysis of Movies using NLP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presentation </a:t>
            </a:r>
            <a:br>
              <a:rPr lang="en-US" dirty="0" smtClean="0"/>
            </a:br>
            <a:r>
              <a:rPr lang="en-US" dirty="0" smtClean="0"/>
              <a:t>by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Shruti Vangari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from WEKA – </a:t>
            </a:r>
            <a:r>
              <a:rPr lang="en-US" dirty="0" smtClean="0"/>
              <a:t>Genre </a:t>
            </a:r>
            <a:r>
              <a:rPr lang="en-US" dirty="0" smtClean="0"/>
              <a:t>Based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0DFE3"/>
              </a:clrFrom>
              <a:clrTo>
                <a:srgbClr val="E0DFE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2895600"/>
            <a:ext cx="8534400" cy="347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133600"/>
            <a:ext cx="37814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Stanford CoreNLP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895600"/>
            <a:ext cx="16227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38200" y="2438400"/>
            <a:ext cx="24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 10 Movie Ratings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2362200"/>
            <a:ext cx="2874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Bottom 10 Movie Ratings</a:t>
            </a:r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895600"/>
            <a:ext cx="15111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200400" y="4038600"/>
            <a:ext cx="1998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All Movie Names</a:t>
            </a:r>
            <a:endParaRPr lang="en-US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799" y="4495800"/>
            <a:ext cx="177084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5" dur="2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3" dur="2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2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514600"/>
            <a:ext cx="3581400" cy="1085088"/>
          </a:xfrm>
        </p:spPr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You!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“What is in a Name?”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514600"/>
          <a:ext cx="8381999" cy="25908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8353"/>
                <a:gridCol w="1807882"/>
                <a:gridCol w="1807882"/>
                <a:gridCol w="1807882"/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Movie</a:t>
                      </a:r>
                      <a:endParaRPr lang="en-US" sz="3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Budget</a:t>
                      </a:r>
                      <a:endParaRPr lang="en-US" sz="3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Revenue</a:t>
                      </a:r>
                      <a:endParaRPr lang="en-US" sz="3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Rating</a:t>
                      </a:r>
                      <a:endParaRPr lang="en-US" sz="3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Inception</a:t>
                      </a:r>
                      <a:endParaRPr lang="en-US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$160 m</a:t>
                      </a:r>
                      <a:endParaRPr lang="en-US" sz="3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$292 m</a:t>
                      </a:r>
                      <a:endParaRPr lang="en-US" sz="3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8.4/10</a:t>
                      </a:r>
                      <a:endParaRPr lang="en-US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95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The Shawshank Redemption</a:t>
                      </a:r>
                      <a:endParaRPr lang="en-US" sz="3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$25 m</a:t>
                      </a:r>
                      <a:endParaRPr lang="en-US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$28 m</a:t>
                      </a:r>
                      <a:endParaRPr lang="en-US" sz="3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9.2/10</a:t>
                      </a:r>
                      <a:endParaRPr lang="en-US" sz="3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Oval Callout 4"/>
          <p:cNvSpPr/>
          <p:nvPr/>
        </p:nvSpPr>
        <p:spPr>
          <a:xfrm rot="452417">
            <a:off x="5821451" y="364769"/>
            <a:ext cx="3358256" cy="1843738"/>
          </a:xfrm>
          <a:prstGeom prst="wedgeEllipseCallout">
            <a:avLst>
              <a:gd name="adj1" fmla="val -135865"/>
              <a:gd name="adj2" fmla="val 15336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“The </a:t>
            </a:r>
            <a:r>
              <a:rPr lang="en-US" dirty="0"/>
              <a:t>establishment or starting point of an institution or </a:t>
            </a:r>
            <a:r>
              <a:rPr lang="en-US" dirty="0" smtClean="0"/>
              <a:t>activity”</a:t>
            </a:r>
            <a:br>
              <a:rPr lang="en-US" dirty="0" smtClean="0"/>
            </a:br>
            <a:r>
              <a:rPr lang="en-US" dirty="0" smtClean="0"/>
              <a:t>NEUTRAL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 rot="20633480">
            <a:off x="5828653" y="4584566"/>
            <a:ext cx="3358256" cy="1843738"/>
          </a:xfrm>
          <a:prstGeom prst="wedgeEllipseCallout">
            <a:avLst>
              <a:gd name="adj1" fmla="val -131413"/>
              <a:gd name="adj2" fmla="val -11156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“The </a:t>
            </a:r>
            <a:r>
              <a:rPr lang="en-US" dirty="0"/>
              <a:t>action of saving or being saved from sin, error, or evil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POSITIVE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Genre – “a style or category of art, music, or </a:t>
            </a:r>
            <a:r>
              <a:rPr lang="en-US" dirty="0" smtClean="0"/>
              <a:t>literature”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2438400"/>
          <a:ext cx="4408939" cy="384048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293840"/>
                <a:gridCol w="2115099"/>
              </a:tblGrid>
              <a:tr h="237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Short</a:t>
                      </a:r>
                      <a:endParaRPr lang="en-US" sz="3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Fantasy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Drama</a:t>
                      </a:r>
                      <a:endParaRPr lang="en-US" sz="3200" b="1" dirty="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Mystery</a:t>
                      </a:r>
                      <a:endParaRPr lang="en-US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Comedy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Sci-Fi</a:t>
                      </a:r>
                      <a:endParaRPr lang="en-US" sz="3200" b="1" dirty="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Documentary</a:t>
                      </a:r>
                      <a:endParaRPr lang="en-US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Musical</a:t>
                      </a:r>
                      <a:endParaRPr lang="en-US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Adult</a:t>
                      </a:r>
                      <a:endParaRPr lang="en-US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Western</a:t>
                      </a:r>
                      <a:endParaRPr lang="en-US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Romance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Biography</a:t>
                      </a:r>
                      <a:endParaRPr lang="en-US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Action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Sport</a:t>
                      </a:r>
                      <a:endParaRPr lang="en-US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Animation</a:t>
                      </a:r>
                      <a:endParaRPr lang="en-US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History</a:t>
                      </a:r>
                      <a:endParaRPr lang="en-US" sz="3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Thriller</a:t>
                      </a:r>
                      <a:endParaRPr lang="en-US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War</a:t>
                      </a:r>
                      <a:endParaRPr lang="en-US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Family</a:t>
                      </a:r>
                      <a:endParaRPr lang="en-US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Reality-TV</a:t>
                      </a:r>
                      <a:endParaRPr lang="en-US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Crime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News</a:t>
                      </a:r>
                      <a:endParaRPr lang="en-US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Adventure</a:t>
                      </a:r>
                      <a:endParaRPr lang="en-US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Talk-Show</a:t>
                      </a:r>
                      <a:endParaRPr lang="en-US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Music</a:t>
                      </a:r>
                      <a:endParaRPr lang="en-US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Game-Show</a:t>
                      </a:r>
                      <a:endParaRPr lang="en-US"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Horror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Film-Noir</a:t>
                      </a:r>
                      <a:endParaRPr lang="en-US" sz="3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NLP (Natural Language Processing)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69720"/>
          </a:xfrm>
        </p:spPr>
        <p:txBody>
          <a:bodyPr/>
          <a:lstStyle/>
          <a:p>
            <a:r>
              <a:rPr lang="en-US" dirty="0" smtClean="0"/>
              <a:t>Interaction of Human language and computers</a:t>
            </a:r>
          </a:p>
          <a:p>
            <a:r>
              <a:rPr lang="en-US" dirty="0" smtClean="0"/>
              <a:t>Turing Test by Alan Turing</a:t>
            </a:r>
          </a:p>
          <a:p>
            <a:r>
              <a:rPr lang="en-US" dirty="0" smtClean="0"/>
              <a:t>Latest development is SIRI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29000"/>
            <a:ext cx="8229600" cy="8382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Sentimental Analysis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4572000"/>
            <a:ext cx="8229600" cy="15697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 of Data Mining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Polarity of a word can be classified as positive or negative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used at the Clause Leve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133600" y="2590800"/>
            <a:ext cx="54864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133600" y="2819400"/>
            <a:ext cx="55626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55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FOR each sentence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155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Perform Semantic Annotation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155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Assign prior sentiment scores to words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155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Generate grammatical dependencies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155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Break a sentence into clauses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155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FOR each clause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155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 Calculate clause level Sentiment Score (Single Aspect)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155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               Subject or Object (Adjective + Noun)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155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               Verb phrase (Adverb + Verb)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155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               Predicate (Verb phase + Object/Complement)     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155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               Clause (Subject and Predicate)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155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 Determine Aspect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155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END FOR</a:t>
            </a:r>
          </a:p>
          <a:p>
            <a:pPr marL="0" marR="0" lvl="0" indent="155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END FOR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674" grpId="0" animBg="1"/>
      <p:bldP spid="286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Dataset(s)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2667000" cy="43891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Based </a:t>
            </a:r>
            <a:r>
              <a:rPr lang="en-US" dirty="0" smtClean="0"/>
              <a:t>on </a:t>
            </a:r>
            <a:r>
              <a:rPr lang="en-US" dirty="0" smtClean="0"/>
              <a:t>Rating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Genre Based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Movie </a:t>
            </a:r>
            <a:r>
              <a:rPr lang="en-US" dirty="0" smtClean="0"/>
              <a:t>Reviews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Movie Names</a:t>
            </a:r>
            <a:endParaRPr lang="en-US" dirty="0"/>
          </a:p>
        </p:txBody>
      </p:sp>
      <p:sp>
        <p:nvSpPr>
          <p:cNvPr id="8" name="Wave 7"/>
          <p:cNvSpPr/>
          <p:nvPr/>
        </p:nvSpPr>
        <p:spPr>
          <a:xfrm>
            <a:off x="3429000" y="1143000"/>
            <a:ext cx="5410200" cy="1600200"/>
          </a:xfrm>
          <a:prstGeom prst="wav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Movie Name		Rating (10)</a:t>
            </a:r>
          </a:p>
          <a:p>
            <a:pPr algn="ctr"/>
            <a:r>
              <a:rPr lang="en-US" dirty="0" smtClean="0"/>
              <a:t>A			9</a:t>
            </a:r>
          </a:p>
          <a:p>
            <a:pPr algn="ctr"/>
            <a:r>
              <a:rPr lang="en-US" dirty="0" smtClean="0"/>
              <a:t>B			8</a:t>
            </a:r>
            <a:endParaRPr lang="en-US" dirty="0"/>
          </a:p>
        </p:txBody>
      </p:sp>
      <p:sp>
        <p:nvSpPr>
          <p:cNvPr id="10" name="Wave 9"/>
          <p:cNvSpPr/>
          <p:nvPr/>
        </p:nvSpPr>
        <p:spPr>
          <a:xfrm>
            <a:off x="3429000" y="5257800"/>
            <a:ext cx="5410200" cy="1600200"/>
          </a:xfrm>
          <a:prstGeom prst="wav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 Name		 			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81600" y="5867400"/>
            <a:ext cx="1371600" cy="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81600" y="6096000"/>
            <a:ext cx="1295400" cy="22860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3200" y="5715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Positive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3200" y="6248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Negative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7600" y="5791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(Compared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to Rating)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Wave 22"/>
          <p:cNvSpPr/>
          <p:nvPr/>
        </p:nvSpPr>
        <p:spPr>
          <a:xfrm>
            <a:off x="3429000" y="2590800"/>
            <a:ext cx="5410200" cy="1600200"/>
          </a:xfrm>
          <a:prstGeom prst="wav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Movie Name		Genre</a:t>
            </a:r>
          </a:p>
          <a:p>
            <a:pPr algn="ctr"/>
            <a:r>
              <a:rPr lang="en-US" dirty="0" smtClean="0"/>
              <a:t>A			Action</a:t>
            </a:r>
          </a:p>
          <a:p>
            <a:pPr algn="ctr"/>
            <a:r>
              <a:rPr lang="en-US" dirty="0" smtClean="0"/>
              <a:t>B			Drama</a:t>
            </a:r>
            <a:endParaRPr lang="en-US" dirty="0"/>
          </a:p>
        </p:txBody>
      </p:sp>
      <p:sp>
        <p:nvSpPr>
          <p:cNvPr id="24" name="Wave 23"/>
          <p:cNvSpPr/>
          <p:nvPr/>
        </p:nvSpPr>
        <p:spPr>
          <a:xfrm>
            <a:off x="3429000" y="3886200"/>
            <a:ext cx="5410200" cy="1600200"/>
          </a:xfrm>
          <a:prstGeom prst="wav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“This movie was awesome!”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“The worst of the worst movies this year!!”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  <p:bldP spid="10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dirty="0" smtClean="0"/>
              <a:t>Experiments using WEKA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502920"/>
          </a:xfrm>
        </p:spPr>
        <p:txBody>
          <a:bodyPr/>
          <a:lstStyle/>
          <a:p>
            <a:r>
              <a:rPr lang="en-US" dirty="0" smtClean="0"/>
              <a:t>Waikato Environment for Knowledge Analysis</a:t>
            </a:r>
            <a:endParaRPr lang="en-US" dirty="0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2133600" y="2362200"/>
            <a:ext cx="1337423" cy="104529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Dataset with Rating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4648200" y="2362200"/>
            <a:ext cx="1295400" cy="1066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Dataset with Genre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2667000" y="3581400"/>
            <a:ext cx="2683715" cy="96765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Input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=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Dataset with rating for a genre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02" name="AutoShape 6"/>
          <p:cNvSpPr>
            <a:spLocks noChangeShapeType="1"/>
          </p:cNvSpPr>
          <p:nvPr/>
        </p:nvSpPr>
        <p:spPr bwMode="auto">
          <a:xfrm>
            <a:off x="4038600" y="4572000"/>
            <a:ext cx="0" cy="349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581400" y="4953000"/>
            <a:ext cx="9144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WEKA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362200" y="5638800"/>
            <a:ext cx="32766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Output = </a:t>
            </a:r>
            <a:b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Distribution classified by genre to show which gets highest rating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699" name="AutoShape 3"/>
          <p:cNvSpPr>
            <a:spLocks noChangeShapeType="1"/>
          </p:cNvSpPr>
          <p:nvPr/>
        </p:nvSpPr>
        <p:spPr bwMode="auto">
          <a:xfrm>
            <a:off x="4038600" y="5410200"/>
            <a:ext cx="0" cy="247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AutoShape 2"/>
          <p:cNvSpPr>
            <a:spLocks noChangeShapeType="1"/>
          </p:cNvSpPr>
          <p:nvPr/>
        </p:nvSpPr>
        <p:spPr bwMode="auto">
          <a:xfrm>
            <a:off x="3276600" y="3276600"/>
            <a:ext cx="231775" cy="325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7" name="AutoShape 1"/>
          <p:cNvSpPr>
            <a:spLocks noChangeShapeType="1"/>
          </p:cNvSpPr>
          <p:nvPr/>
        </p:nvSpPr>
        <p:spPr bwMode="auto">
          <a:xfrm flipH="1">
            <a:off x="4495800" y="3200400"/>
            <a:ext cx="238125" cy="396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9705" grpId="0" animBg="1"/>
      <p:bldP spid="29704" grpId="0" animBg="1"/>
      <p:bldP spid="29703" grpId="0" animBg="1"/>
      <p:bldP spid="29702" grpId="0" animBg="1"/>
      <p:bldP spid="29701" grpId="0" animBg="1"/>
      <p:bldP spid="29700" grpId="0" animBg="1"/>
      <p:bldP spid="29699" grpId="0" animBg="1"/>
      <p:bldP spid="29698" grpId="0" animBg="1"/>
      <p:bldP spid="2969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3124200" y="4114800"/>
            <a:ext cx="25146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Stanford CoreNLP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762000" y="2286000"/>
            <a:ext cx="1581150" cy="136485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Positive words file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6324600" y="2209800"/>
            <a:ext cx="1577976" cy="1447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Negative words file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773" name="AutoShape 5"/>
          <p:cNvSpPr>
            <a:spLocks noChangeShapeType="1"/>
          </p:cNvSpPr>
          <p:nvPr/>
        </p:nvSpPr>
        <p:spPr bwMode="auto">
          <a:xfrm>
            <a:off x="2057400" y="3505200"/>
            <a:ext cx="1066800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/>
          <p:cNvSpPr>
            <a:spLocks noChangeShapeType="1"/>
          </p:cNvSpPr>
          <p:nvPr/>
        </p:nvSpPr>
        <p:spPr bwMode="auto">
          <a:xfrm flipH="1">
            <a:off x="4953000" y="2971800"/>
            <a:ext cx="365125" cy="285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1" name="AutoShape 3"/>
          <p:cNvSpPr>
            <a:spLocks noChangeShapeType="1"/>
          </p:cNvSpPr>
          <p:nvPr/>
        </p:nvSpPr>
        <p:spPr bwMode="auto">
          <a:xfrm>
            <a:off x="4343400" y="3581400"/>
            <a:ext cx="0" cy="508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971800" y="5181600"/>
            <a:ext cx="2743200" cy="1371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Output 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Statistical Data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# Positive words = 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# Negative words = 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# Neutral words = nw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2590800" y="268883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Experiments using Stanford CoreNLP</a:t>
            </a:r>
            <a:endParaRPr lang="en-US" dirty="0"/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2514600" y="1600200"/>
            <a:ext cx="3657600" cy="1981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Input = </a:t>
            </a:r>
            <a:b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Movie Names Dataset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Or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Movie Reviews Dataset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7" name="Straight Arrow Connector 16"/>
          <p:cNvCxnSpPr>
            <a:stCxn id="32774" idx="3"/>
          </p:cNvCxnSpPr>
          <p:nvPr/>
        </p:nvCxnSpPr>
        <p:spPr>
          <a:xfrm flipH="1">
            <a:off x="5638800" y="3445575"/>
            <a:ext cx="916889" cy="669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3"/>
          <p:cNvSpPr>
            <a:spLocks noChangeShapeType="1"/>
          </p:cNvSpPr>
          <p:nvPr/>
        </p:nvSpPr>
        <p:spPr bwMode="auto">
          <a:xfrm>
            <a:off x="4343400" y="4648200"/>
            <a:ext cx="0" cy="508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animBg="1"/>
      <p:bldP spid="32775" grpId="0" animBg="1"/>
      <p:bldP spid="32774" grpId="0" animBg="1"/>
      <p:bldP spid="32773" grpId="0" animBg="1"/>
      <p:bldP spid="32772" grpId="0" animBg="1"/>
      <p:bldP spid="32771" grpId="0" animBg="1"/>
      <p:bldP spid="32770" grpId="0" animBg="1"/>
      <p:bldP spid="14" grpId="0"/>
      <p:bldP spid="32783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from WEKA – Rating Based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0DFE3"/>
              </a:clrFrom>
              <a:clrTo>
                <a:srgbClr val="E0DFE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1981200"/>
            <a:ext cx="873955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2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179</TotalTime>
  <Words>333</Words>
  <Application>Microsoft Office PowerPoint</Application>
  <PresentationFormat>On-screen Show (4:3)</PresentationFormat>
  <Paragraphs>113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Genre Based Sentimental Analysis of Movies using NLP </vt:lpstr>
      <vt:lpstr>“What is in a Name?”</vt:lpstr>
      <vt:lpstr>Genre Based Classification</vt:lpstr>
      <vt:lpstr>NLP (Natural Language Processing)</vt:lpstr>
      <vt:lpstr>Algorithm used at the Clause Level</vt:lpstr>
      <vt:lpstr>Dataset(s)</vt:lpstr>
      <vt:lpstr>Experiments using WEKA</vt:lpstr>
      <vt:lpstr>Experiments using Stanford CoreNLP</vt:lpstr>
      <vt:lpstr>Results from WEKA – Rating Based</vt:lpstr>
      <vt:lpstr>Results from WEKA – Genre Based</vt:lpstr>
      <vt:lpstr>Results from Stanford CoreNLP</vt:lpstr>
      <vt:lpstr>Questions??</vt:lpstr>
      <vt:lpstr>Thank You! </vt:lpstr>
    </vt:vector>
  </TitlesOfParts>
  <Company>The University of Akron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Genre Based Sentimental Analysis of Movies using NLP </dc:title>
  <dc:creator>CPIGA2</dc:creator>
  <cp:lastModifiedBy>CPIGA2</cp:lastModifiedBy>
  <cp:revision>76</cp:revision>
  <dcterms:created xsi:type="dcterms:W3CDTF">2011-11-27T06:01:39Z</dcterms:created>
  <dcterms:modified xsi:type="dcterms:W3CDTF">2011-11-27T09:01:22Z</dcterms:modified>
</cp:coreProperties>
</file>