
<file path=[Content_Types].xml><?xml version="1.0" encoding="utf-8"?>
<Types xmlns="http://schemas.openxmlformats.org/package/2006/content-types">
  <Default Extension="png" ContentType="image/png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00" autoAdjust="0"/>
    <p:restoredTop sz="95823" autoAdjust="0"/>
  </p:normalViewPr>
  <p:slideViewPr>
    <p:cSldViewPr snapToGrid="0">
      <p:cViewPr varScale="1">
        <p:scale>
          <a:sx n="23" d="100"/>
          <a:sy n="23" d="100"/>
        </p:scale>
        <p:origin x="-330" y="-13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130B6-7ADC-4983-9075-E79328B41562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</dgm:pt>
    <dgm:pt modelId="{4B92F09F-8396-48EC-BEBA-0974C32F36AB}">
      <dgm:prSet phldrT="[Text]" custT="1"/>
      <dgm:spPr/>
      <dgm:t>
        <a:bodyPr/>
        <a:lstStyle/>
        <a:p>
          <a:r>
            <a:rPr lang="en-US" sz="3600" b="1" dirty="0" smtClean="0"/>
            <a:t>Stage1</a:t>
          </a:r>
        </a:p>
      </dgm:t>
    </dgm:pt>
    <dgm:pt modelId="{8F29791B-8DB0-4DE6-9D2B-69F9312298F0}" type="parTrans" cxnId="{01F5D0A9-8470-400C-9EDB-B7E2B9A9FC59}">
      <dgm:prSet/>
      <dgm:spPr/>
      <dgm:t>
        <a:bodyPr/>
        <a:lstStyle/>
        <a:p>
          <a:endParaRPr lang="en-US"/>
        </a:p>
      </dgm:t>
    </dgm:pt>
    <dgm:pt modelId="{CF9C6061-E2F7-43A8-BC9A-D36E02F5B316}" type="sibTrans" cxnId="{01F5D0A9-8470-400C-9EDB-B7E2B9A9FC59}">
      <dgm:prSet/>
      <dgm:spPr/>
      <dgm:t>
        <a:bodyPr/>
        <a:lstStyle/>
        <a:p>
          <a:endParaRPr lang="en-US"/>
        </a:p>
      </dgm:t>
    </dgm:pt>
    <dgm:pt modelId="{85D76DC4-F0E6-4F9F-84A1-FAD21E72B235}">
      <dgm:prSet custT="1"/>
      <dgm:spPr/>
      <dgm:t>
        <a:bodyPr/>
        <a:lstStyle/>
        <a:p>
          <a:r>
            <a:rPr lang="en-US" sz="3600" b="0" dirty="0" smtClean="0"/>
            <a:t>Design XForms</a:t>
          </a:r>
          <a:endParaRPr lang="en-US" sz="3600" dirty="0"/>
        </a:p>
      </dgm:t>
    </dgm:pt>
    <dgm:pt modelId="{F9A6787D-CC68-4A7B-889D-09183EFE190D}" type="parTrans" cxnId="{388B0D34-70DC-4968-8053-0319C936DDB6}">
      <dgm:prSet/>
      <dgm:spPr/>
      <dgm:t>
        <a:bodyPr/>
        <a:lstStyle/>
        <a:p>
          <a:endParaRPr lang="en-US"/>
        </a:p>
      </dgm:t>
    </dgm:pt>
    <dgm:pt modelId="{C7ED793D-3D5F-422D-9BEA-25328B00960A}" type="sibTrans" cxnId="{388B0D34-70DC-4968-8053-0319C936DDB6}">
      <dgm:prSet/>
      <dgm:spPr/>
      <dgm:t>
        <a:bodyPr/>
        <a:lstStyle/>
        <a:p>
          <a:endParaRPr lang="en-US"/>
        </a:p>
      </dgm:t>
    </dgm:pt>
    <dgm:pt modelId="{7AC0C50A-B291-49FB-B0D1-A01B4D76D611}">
      <dgm:prSet phldrT="[Text]" custT="1"/>
      <dgm:spPr/>
      <dgm:t>
        <a:bodyPr/>
        <a:lstStyle/>
        <a:p>
          <a:r>
            <a:rPr lang="en-US" sz="3600" b="1" dirty="0" smtClean="0"/>
            <a:t>Stage2</a:t>
          </a:r>
        </a:p>
      </dgm:t>
    </dgm:pt>
    <dgm:pt modelId="{4C1F58D8-6B61-48D7-9E00-92DD740261BF}" type="parTrans" cxnId="{69F0C990-6B17-4A10-B155-394B779DF331}">
      <dgm:prSet/>
      <dgm:spPr/>
      <dgm:t>
        <a:bodyPr/>
        <a:lstStyle/>
        <a:p>
          <a:endParaRPr lang="en-US"/>
        </a:p>
      </dgm:t>
    </dgm:pt>
    <dgm:pt modelId="{C57222BE-5DFE-47CC-BAAE-DC26ECDA6535}" type="sibTrans" cxnId="{69F0C990-6B17-4A10-B155-394B779DF331}">
      <dgm:prSet/>
      <dgm:spPr/>
      <dgm:t>
        <a:bodyPr/>
        <a:lstStyle/>
        <a:p>
          <a:endParaRPr lang="en-US"/>
        </a:p>
      </dgm:t>
    </dgm:pt>
    <dgm:pt modelId="{0CD5E85C-9247-4066-A758-8ABD77E95A11}">
      <dgm:prSet phldrT="[Text]" custT="1"/>
      <dgm:spPr/>
      <dgm:t>
        <a:bodyPr/>
        <a:lstStyle/>
        <a:p>
          <a:endParaRPr lang="en-US" sz="3200" b="1" dirty="0" smtClean="0"/>
        </a:p>
      </dgm:t>
    </dgm:pt>
    <dgm:pt modelId="{DC5F525F-8B3B-4A3F-8235-89FB72CA0024}" type="parTrans" cxnId="{566812CB-C516-44F3-B732-0876174C9139}">
      <dgm:prSet/>
      <dgm:spPr/>
      <dgm:t>
        <a:bodyPr/>
        <a:lstStyle/>
        <a:p>
          <a:endParaRPr lang="en-US"/>
        </a:p>
      </dgm:t>
    </dgm:pt>
    <dgm:pt modelId="{CF24E968-1444-4E54-AECE-7381214552DD}" type="sibTrans" cxnId="{566812CB-C516-44F3-B732-0876174C9139}">
      <dgm:prSet/>
      <dgm:spPr/>
      <dgm:t>
        <a:bodyPr/>
        <a:lstStyle/>
        <a:p>
          <a:endParaRPr lang="en-US"/>
        </a:p>
      </dgm:t>
    </dgm:pt>
    <dgm:pt modelId="{2A8EFC2D-36F9-4585-A2BD-626CB06ADB00}">
      <dgm:prSet custT="1"/>
      <dgm:spPr/>
      <dgm:t>
        <a:bodyPr/>
        <a:lstStyle/>
        <a:p>
          <a:r>
            <a:rPr lang="en-US" sz="3600" b="0" dirty="0" smtClean="0"/>
            <a:t>Data collection interface</a:t>
          </a:r>
          <a:endParaRPr lang="en-US" sz="3600" b="1" dirty="0" smtClean="0"/>
        </a:p>
      </dgm:t>
    </dgm:pt>
    <dgm:pt modelId="{FE541FC1-616A-4162-86F4-7FE9A8D5E357}" type="parTrans" cxnId="{78B47F0F-6898-4E87-A49F-3B4448C4468F}">
      <dgm:prSet/>
      <dgm:spPr/>
      <dgm:t>
        <a:bodyPr/>
        <a:lstStyle/>
        <a:p>
          <a:endParaRPr lang="en-US"/>
        </a:p>
      </dgm:t>
    </dgm:pt>
    <dgm:pt modelId="{09173033-34D9-4223-BEAC-66710E9DBE99}" type="sibTrans" cxnId="{78B47F0F-6898-4E87-A49F-3B4448C4468F}">
      <dgm:prSet/>
      <dgm:spPr/>
      <dgm:t>
        <a:bodyPr/>
        <a:lstStyle/>
        <a:p>
          <a:endParaRPr lang="en-US"/>
        </a:p>
      </dgm:t>
    </dgm:pt>
    <dgm:pt modelId="{0B69811B-F14E-4825-9885-2D95EA6F4A03}">
      <dgm:prSet custT="1"/>
      <dgm:spPr/>
      <dgm:t>
        <a:bodyPr/>
        <a:lstStyle/>
        <a:p>
          <a:r>
            <a:rPr lang="en-US" sz="3600" b="0" dirty="0" smtClean="0"/>
            <a:t>Captures elements in the CMS format</a:t>
          </a:r>
          <a:endParaRPr lang="en-US" sz="3600" b="1" dirty="0" smtClean="0"/>
        </a:p>
      </dgm:t>
    </dgm:pt>
    <dgm:pt modelId="{6802E563-0FD1-48EF-8981-D54FA8E3DC31}" type="parTrans" cxnId="{CA9F9FF2-C67D-47AB-8289-609ED399731B}">
      <dgm:prSet/>
      <dgm:spPr/>
      <dgm:t>
        <a:bodyPr/>
        <a:lstStyle/>
        <a:p>
          <a:endParaRPr lang="en-US"/>
        </a:p>
      </dgm:t>
    </dgm:pt>
    <dgm:pt modelId="{E1C45653-36C7-4556-A3F7-1DEDA750A04A}" type="sibTrans" cxnId="{CA9F9FF2-C67D-47AB-8289-609ED399731B}">
      <dgm:prSet/>
      <dgm:spPr/>
      <dgm:t>
        <a:bodyPr/>
        <a:lstStyle/>
        <a:p>
          <a:endParaRPr lang="en-US"/>
        </a:p>
      </dgm:t>
    </dgm:pt>
    <dgm:pt modelId="{595B9548-EC62-4CB6-B861-53C11B0E24AA}">
      <dgm:prSet/>
      <dgm:spPr/>
      <dgm:t>
        <a:bodyPr/>
        <a:lstStyle/>
        <a:p>
          <a:r>
            <a:rPr lang="en-US" b="0" dirty="0" smtClean="0"/>
            <a:t>XML vocabulary collection</a:t>
          </a:r>
          <a:endParaRPr lang="en-US" dirty="0"/>
        </a:p>
      </dgm:t>
    </dgm:pt>
    <dgm:pt modelId="{D1C68E01-E089-4FA5-9AE5-D925380D335B}" type="parTrans" cxnId="{8DBC96AB-67F1-4715-A580-E597D0DFD688}">
      <dgm:prSet/>
      <dgm:spPr/>
      <dgm:t>
        <a:bodyPr/>
        <a:lstStyle/>
        <a:p>
          <a:endParaRPr lang="en-US"/>
        </a:p>
      </dgm:t>
    </dgm:pt>
    <dgm:pt modelId="{C1E86F68-00EF-44D4-803C-F137FBF87A86}" type="sibTrans" cxnId="{8DBC96AB-67F1-4715-A580-E597D0DFD688}">
      <dgm:prSet/>
      <dgm:spPr/>
      <dgm:t>
        <a:bodyPr/>
        <a:lstStyle/>
        <a:p>
          <a:endParaRPr lang="en-US"/>
        </a:p>
      </dgm:t>
    </dgm:pt>
    <dgm:pt modelId="{FE208C0C-6188-4EFE-ACE7-720166536248}">
      <dgm:prSet/>
      <dgm:spPr/>
      <dgm:t>
        <a:bodyPr/>
        <a:lstStyle/>
        <a:p>
          <a:r>
            <a:rPr lang="en-US" dirty="0" smtClean="0"/>
            <a:t>Based on XML schema</a:t>
          </a:r>
          <a:endParaRPr lang="en-US" dirty="0"/>
        </a:p>
      </dgm:t>
    </dgm:pt>
    <dgm:pt modelId="{781E1E9C-152A-41C1-BA75-33214D23F27F}" type="parTrans" cxnId="{34675883-291D-4E67-8C3A-BA2BC6733448}">
      <dgm:prSet/>
      <dgm:spPr/>
      <dgm:t>
        <a:bodyPr/>
        <a:lstStyle/>
        <a:p>
          <a:endParaRPr lang="en-US"/>
        </a:p>
      </dgm:t>
    </dgm:pt>
    <dgm:pt modelId="{4B03E1EC-E080-495E-9214-1DA364C5F086}" type="sibTrans" cxnId="{34675883-291D-4E67-8C3A-BA2BC6733448}">
      <dgm:prSet/>
      <dgm:spPr/>
      <dgm:t>
        <a:bodyPr/>
        <a:lstStyle/>
        <a:p>
          <a:endParaRPr lang="en-US"/>
        </a:p>
      </dgm:t>
    </dgm:pt>
    <dgm:pt modelId="{98264F7C-7A7D-4E15-A5D5-F527995F5626}">
      <dgm:prSet/>
      <dgm:spPr/>
      <dgm:t>
        <a:bodyPr/>
        <a:lstStyle/>
        <a:p>
          <a:endParaRPr lang="en-US" dirty="0"/>
        </a:p>
      </dgm:t>
    </dgm:pt>
    <dgm:pt modelId="{85BDA79A-8EB0-4774-9145-C280CFE65805}" type="parTrans" cxnId="{8FDF4AC7-B89B-4EA5-9AA6-BA939EAF47ED}">
      <dgm:prSet/>
      <dgm:spPr/>
    </dgm:pt>
    <dgm:pt modelId="{FCB24825-4B9E-47AD-8BEC-B9241083FB52}" type="sibTrans" cxnId="{8FDF4AC7-B89B-4EA5-9AA6-BA939EAF47ED}">
      <dgm:prSet/>
      <dgm:spPr/>
    </dgm:pt>
    <dgm:pt modelId="{10FEE57C-3D76-4911-BAEE-F728A8A144E2}">
      <dgm:prSet/>
      <dgm:spPr/>
      <dgm:t>
        <a:bodyPr/>
        <a:lstStyle/>
        <a:p>
          <a:r>
            <a:rPr lang="en-US" dirty="0" smtClean="0"/>
            <a:t>It describes the structure of an XML document</a:t>
          </a:r>
          <a:endParaRPr lang="en-US" dirty="0"/>
        </a:p>
      </dgm:t>
    </dgm:pt>
    <dgm:pt modelId="{1A5D509C-73AD-4870-A14C-89B2B1E9034B}" type="parTrans" cxnId="{9748C184-66F7-4A72-B67E-815586D298D3}">
      <dgm:prSet/>
      <dgm:spPr/>
    </dgm:pt>
    <dgm:pt modelId="{99A3055C-196E-4DEA-A957-4B56BB223D7B}" type="sibTrans" cxnId="{9748C184-66F7-4A72-B67E-815586D298D3}">
      <dgm:prSet/>
      <dgm:spPr/>
    </dgm:pt>
    <dgm:pt modelId="{05AC709F-2941-4CD0-9052-30488EBAE8E5}" type="pres">
      <dgm:prSet presAssocID="{55F130B6-7ADC-4983-9075-E79328B41562}" presName="linearFlow" presStyleCnt="0">
        <dgm:presLayoutVars>
          <dgm:dir/>
          <dgm:animLvl val="lvl"/>
          <dgm:resizeHandles val="exact"/>
        </dgm:presLayoutVars>
      </dgm:prSet>
      <dgm:spPr/>
    </dgm:pt>
    <dgm:pt modelId="{243CCB97-F231-422F-A1F0-5FA5292A8003}" type="pres">
      <dgm:prSet presAssocID="{4B92F09F-8396-48EC-BEBA-0974C32F36AB}" presName="composite" presStyleCnt="0"/>
      <dgm:spPr/>
    </dgm:pt>
    <dgm:pt modelId="{85232472-8E20-41B7-B019-A93FD296C512}" type="pres">
      <dgm:prSet presAssocID="{4B92F09F-8396-48EC-BEBA-0974C32F36AB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D00B4-AEDC-4051-88D3-633D599D978C}" type="pres">
      <dgm:prSet presAssocID="{4B92F09F-8396-48EC-BEBA-0974C32F36AB}" presName="descendantText" presStyleLbl="alignAcc1" presStyleIdx="0" presStyleCnt="2" custScaleY="135262" custLinFactNeighborX="1162" custLinFactNeighborY="23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826D7-4FEB-46B7-A765-5233F24190CE}" type="pres">
      <dgm:prSet presAssocID="{CF9C6061-E2F7-43A8-BC9A-D36E02F5B316}" presName="sp" presStyleCnt="0"/>
      <dgm:spPr/>
    </dgm:pt>
    <dgm:pt modelId="{2EFF20F4-288D-4EBC-A1DC-B5660813FF41}" type="pres">
      <dgm:prSet presAssocID="{7AC0C50A-B291-49FB-B0D1-A01B4D76D611}" presName="composite" presStyleCnt="0"/>
      <dgm:spPr/>
    </dgm:pt>
    <dgm:pt modelId="{23A45ED7-9C89-4893-B649-F03D8EC09BD8}" type="pres">
      <dgm:prSet presAssocID="{7AC0C50A-B291-49FB-B0D1-A01B4D76D611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6D848-7F2F-4214-8431-684603A5B72C}" type="pres">
      <dgm:prSet presAssocID="{7AC0C50A-B291-49FB-B0D1-A01B4D76D611}" presName="descendantText" presStyleLbl="alignAcc1" presStyleIdx="1" presStyleCnt="2" custScaleY="152543" custLinFactNeighborX="766" custLinFactNeighborY="269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4C1257-4AE2-4A74-B72F-0C209AAA36EF}" type="presOf" srcId="{0B69811B-F14E-4825-9885-2D95EA6F4A03}" destId="{6A46D848-7F2F-4214-8431-684603A5B72C}" srcOrd="0" destOrd="2" presId="urn:microsoft.com/office/officeart/2005/8/layout/chevron2"/>
    <dgm:cxn modelId="{93B0B1FF-DCD4-4446-88C8-AC9D3A4BDD39}" type="presOf" srcId="{85D76DC4-F0E6-4F9F-84A1-FAD21E72B235}" destId="{6A46D848-7F2F-4214-8431-684603A5B72C}" srcOrd="0" destOrd="0" presId="urn:microsoft.com/office/officeart/2005/8/layout/chevron2"/>
    <dgm:cxn modelId="{34675883-291D-4E67-8C3A-BA2BC6733448}" srcId="{4B92F09F-8396-48EC-BEBA-0974C32F36AB}" destId="{FE208C0C-6188-4EFE-ACE7-720166536248}" srcOrd="2" destOrd="0" parTransId="{781E1E9C-152A-41C1-BA75-33214D23F27F}" sibTransId="{4B03E1EC-E080-495E-9214-1DA364C5F086}"/>
    <dgm:cxn modelId="{78B47F0F-6898-4E87-A49F-3B4448C4468F}" srcId="{7AC0C50A-B291-49FB-B0D1-A01B4D76D611}" destId="{2A8EFC2D-36F9-4585-A2BD-626CB06ADB00}" srcOrd="1" destOrd="0" parTransId="{FE541FC1-616A-4162-86F4-7FE9A8D5E357}" sibTransId="{09173033-34D9-4223-BEAC-66710E9DBE99}"/>
    <dgm:cxn modelId="{0B88D46A-EAA1-4BFE-B65E-9BAA4D914E5C}" type="presOf" srcId="{10FEE57C-3D76-4911-BAEE-F728A8A144E2}" destId="{94AD00B4-AEDC-4051-88D3-633D599D978C}" srcOrd="0" destOrd="3" presId="urn:microsoft.com/office/officeart/2005/8/layout/chevron2"/>
    <dgm:cxn modelId="{388B0D34-70DC-4968-8053-0319C936DDB6}" srcId="{7AC0C50A-B291-49FB-B0D1-A01B4D76D611}" destId="{85D76DC4-F0E6-4F9F-84A1-FAD21E72B235}" srcOrd="0" destOrd="0" parTransId="{F9A6787D-CC68-4A7B-889D-09183EFE190D}" sibTransId="{C7ED793D-3D5F-422D-9BEA-25328B00960A}"/>
    <dgm:cxn modelId="{CA9F9FF2-C67D-47AB-8289-609ED399731B}" srcId="{7AC0C50A-B291-49FB-B0D1-A01B4D76D611}" destId="{0B69811B-F14E-4825-9885-2D95EA6F4A03}" srcOrd="2" destOrd="0" parTransId="{6802E563-0FD1-48EF-8981-D54FA8E3DC31}" sibTransId="{E1C45653-36C7-4556-A3F7-1DEDA750A04A}"/>
    <dgm:cxn modelId="{8DBC96AB-67F1-4715-A580-E597D0DFD688}" srcId="{4B92F09F-8396-48EC-BEBA-0974C32F36AB}" destId="{595B9548-EC62-4CB6-B861-53C11B0E24AA}" srcOrd="1" destOrd="0" parTransId="{D1C68E01-E089-4FA5-9AE5-D925380D335B}" sibTransId="{C1E86F68-00EF-44D4-803C-F137FBF87A86}"/>
    <dgm:cxn modelId="{1AE33731-BCA3-40A7-A399-6A22E2C6ED8E}" type="presOf" srcId="{FE208C0C-6188-4EFE-ACE7-720166536248}" destId="{94AD00B4-AEDC-4051-88D3-633D599D978C}" srcOrd="0" destOrd="2" presId="urn:microsoft.com/office/officeart/2005/8/layout/chevron2"/>
    <dgm:cxn modelId="{566812CB-C516-44F3-B732-0876174C9139}" srcId="{4B92F09F-8396-48EC-BEBA-0974C32F36AB}" destId="{0CD5E85C-9247-4066-A758-8ABD77E95A11}" srcOrd="0" destOrd="0" parTransId="{DC5F525F-8B3B-4A3F-8235-89FB72CA0024}" sibTransId="{CF24E968-1444-4E54-AECE-7381214552DD}"/>
    <dgm:cxn modelId="{A6EA336B-9D1C-48DE-BC45-E32A2A5D19F1}" type="presOf" srcId="{2A8EFC2D-36F9-4585-A2BD-626CB06ADB00}" destId="{6A46D848-7F2F-4214-8431-684603A5B72C}" srcOrd="0" destOrd="1" presId="urn:microsoft.com/office/officeart/2005/8/layout/chevron2"/>
    <dgm:cxn modelId="{8FDF4AC7-B89B-4EA5-9AA6-BA939EAF47ED}" srcId="{4B92F09F-8396-48EC-BEBA-0974C32F36AB}" destId="{98264F7C-7A7D-4E15-A5D5-F527995F5626}" srcOrd="4" destOrd="0" parTransId="{85BDA79A-8EB0-4774-9145-C280CFE65805}" sibTransId="{FCB24825-4B9E-47AD-8BEC-B9241083FB52}"/>
    <dgm:cxn modelId="{CF72C8CE-4530-4D19-879A-1BE81CECF735}" type="presOf" srcId="{0CD5E85C-9247-4066-A758-8ABD77E95A11}" destId="{94AD00B4-AEDC-4051-88D3-633D599D978C}" srcOrd="0" destOrd="0" presId="urn:microsoft.com/office/officeart/2005/8/layout/chevron2"/>
    <dgm:cxn modelId="{AEC618CE-F4DD-449A-A456-865EE74B88F4}" type="presOf" srcId="{7AC0C50A-B291-49FB-B0D1-A01B4D76D611}" destId="{23A45ED7-9C89-4893-B649-F03D8EC09BD8}" srcOrd="0" destOrd="0" presId="urn:microsoft.com/office/officeart/2005/8/layout/chevron2"/>
    <dgm:cxn modelId="{8021D86A-ECC1-4011-9367-E302D9051537}" type="presOf" srcId="{595B9548-EC62-4CB6-B861-53C11B0E24AA}" destId="{94AD00B4-AEDC-4051-88D3-633D599D978C}" srcOrd="0" destOrd="1" presId="urn:microsoft.com/office/officeart/2005/8/layout/chevron2"/>
    <dgm:cxn modelId="{F55A2B31-AFBF-42F8-A480-4F69B7144A9C}" type="presOf" srcId="{55F130B6-7ADC-4983-9075-E79328B41562}" destId="{05AC709F-2941-4CD0-9052-30488EBAE8E5}" srcOrd="0" destOrd="0" presId="urn:microsoft.com/office/officeart/2005/8/layout/chevron2"/>
    <dgm:cxn modelId="{01F5D0A9-8470-400C-9EDB-B7E2B9A9FC59}" srcId="{55F130B6-7ADC-4983-9075-E79328B41562}" destId="{4B92F09F-8396-48EC-BEBA-0974C32F36AB}" srcOrd="0" destOrd="0" parTransId="{8F29791B-8DB0-4DE6-9D2B-69F9312298F0}" sibTransId="{CF9C6061-E2F7-43A8-BC9A-D36E02F5B316}"/>
    <dgm:cxn modelId="{9748C184-66F7-4A72-B67E-815586D298D3}" srcId="{4B92F09F-8396-48EC-BEBA-0974C32F36AB}" destId="{10FEE57C-3D76-4911-BAEE-F728A8A144E2}" srcOrd="3" destOrd="0" parTransId="{1A5D509C-73AD-4870-A14C-89B2B1E9034B}" sibTransId="{99A3055C-196E-4DEA-A957-4B56BB223D7B}"/>
    <dgm:cxn modelId="{74B001F9-6976-45AA-AE0F-44F5B0CD3774}" type="presOf" srcId="{98264F7C-7A7D-4E15-A5D5-F527995F5626}" destId="{94AD00B4-AEDC-4051-88D3-633D599D978C}" srcOrd="0" destOrd="4" presId="urn:microsoft.com/office/officeart/2005/8/layout/chevron2"/>
    <dgm:cxn modelId="{69F0C990-6B17-4A10-B155-394B779DF331}" srcId="{55F130B6-7ADC-4983-9075-E79328B41562}" destId="{7AC0C50A-B291-49FB-B0D1-A01B4D76D611}" srcOrd="1" destOrd="0" parTransId="{4C1F58D8-6B61-48D7-9E00-92DD740261BF}" sibTransId="{C57222BE-5DFE-47CC-BAAE-DC26ECDA6535}"/>
    <dgm:cxn modelId="{D9951144-A228-48A6-90DD-BF6760219DBA}" type="presOf" srcId="{4B92F09F-8396-48EC-BEBA-0974C32F36AB}" destId="{85232472-8E20-41B7-B019-A93FD296C512}" srcOrd="0" destOrd="0" presId="urn:microsoft.com/office/officeart/2005/8/layout/chevron2"/>
    <dgm:cxn modelId="{01BE51EC-9590-473A-A3AA-3FBC92DB638D}" type="presParOf" srcId="{05AC709F-2941-4CD0-9052-30488EBAE8E5}" destId="{243CCB97-F231-422F-A1F0-5FA5292A8003}" srcOrd="0" destOrd="0" presId="urn:microsoft.com/office/officeart/2005/8/layout/chevron2"/>
    <dgm:cxn modelId="{FC18D7EF-30E9-4C75-AAE1-7AE91D871FC2}" type="presParOf" srcId="{243CCB97-F231-422F-A1F0-5FA5292A8003}" destId="{85232472-8E20-41B7-B019-A93FD296C512}" srcOrd="0" destOrd="0" presId="urn:microsoft.com/office/officeart/2005/8/layout/chevron2"/>
    <dgm:cxn modelId="{56213629-2850-4055-9A09-F84AAB4A0E33}" type="presParOf" srcId="{243CCB97-F231-422F-A1F0-5FA5292A8003}" destId="{94AD00B4-AEDC-4051-88D3-633D599D978C}" srcOrd="1" destOrd="0" presId="urn:microsoft.com/office/officeart/2005/8/layout/chevron2"/>
    <dgm:cxn modelId="{515F9E2F-26EB-44C3-BFF6-52C25C7A138E}" type="presParOf" srcId="{05AC709F-2941-4CD0-9052-30488EBAE8E5}" destId="{F4D826D7-4FEB-46B7-A765-5233F24190CE}" srcOrd="1" destOrd="0" presId="urn:microsoft.com/office/officeart/2005/8/layout/chevron2"/>
    <dgm:cxn modelId="{8F26CA21-99C6-4359-9C63-FB27263B387A}" type="presParOf" srcId="{05AC709F-2941-4CD0-9052-30488EBAE8E5}" destId="{2EFF20F4-288D-4EBC-A1DC-B5660813FF41}" srcOrd="2" destOrd="0" presId="urn:microsoft.com/office/officeart/2005/8/layout/chevron2"/>
    <dgm:cxn modelId="{93EA97F1-151A-4661-8EDE-39EEE4ECD89B}" type="presParOf" srcId="{2EFF20F4-288D-4EBC-A1DC-B5660813FF41}" destId="{23A45ED7-9C89-4893-B649-F03D8EC09BD8}" srcOrd="0" destOrd="0" presId="urn:microsoft.com/office/officeart/2005/8/layout/chevron2"/>
    <dgm:cxn modelId="{B8EA342D-0BAF-4933-AD9D-9589F5318BCA}" type="presParOf" srcId="{2EFF20F4-288D-4EBC-A1DC-B5660813FF41}" destId="{6A46D848-7F2F-4214-8431-684603A5B7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232472-8E20-41B7-B019-A93FD296C512}">
      <dsp:nvSpPr>
        <dsp:cNvPr id="0" name=""/>
        <dsp:cNvSpPr/>
      </dsp:nvSpPr>
      <dsp:spPr>
        <a:xfrm rot="5400000">
          <a:off x="-353019" y="627770"/>
          <a:ext cx="2353462" cy="164742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Stage1</a:t>
          </a:r>
        </a:p>
      </dsp:txBody>
      <dsp:txXfrm rot="5400000">
        <a:off x="-353019" y="627770"/>
        <a:ext cx="2353462" cy="1647423"/>
      </dsp:txXfrm>
    </dsp:sp>
    <dsp:sp modelId="{94AD00B4-AEDC-4051-88D3-633D599D978C}">
      <dsp:nvSpPr>
        <dsp:cNvPr id="0" name=""/>
        <dsp:cNvSpPr/>
      </dsp:nvSpPr>
      <dsp:spPr>
        <a:xfrm rot="5400000">
          <a:off x="5980376" y="-3965069"/>
          <a:ext cx="2069171" cy="107350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200" b="1" kern="1200" dirty="0" smtClean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0" kern="1200" dirty="0" smtClean="0"/>
            <a:t>XML vocabulary collection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Based on XML schema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It describes the structure of an XML document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</dsp:txBody>
      <dsp:txXfrm rot="5400000">
        <a:off x="5980376" y="-3965069"/>
        <a:ext cx="2069171" cy="10735076"/>
      </dsp:txXfrm>
    </dsp:sp>
    <dsp:sp modelId="{23A45ED7-9C89-4893-B649-F03D8EC09BD8}">
      <dsp:nvSpPr>
        <dsp:cNvPr id="0" name=""/>
        <dsp:cNvSpPr/>
      </dsp:nvSpPr>
      <dsp:spPr>
        <a:xfrm rot="5400000">
          <a:off x="-353019" y="3138015"/>
          <a:ext cx="2353462" cy="1647423"/>
        </a:xfrm>
        <a:prstGeom prst="chevron">
          <a:avLst/>
        </a:prstGeom>
        <a:solidFill>
          <a:schemeClr val="accent5">
            <a:hueOff val="-5256017"/>
            <a:satOff val="-16663"/>
            <a:lumOff val="-1568"/>
            <a:alphaOff val="0"/>
          </a:schemeClr>
        </a:solidFill>
        <a:ln w="12700" cap="flat" cmpd="sng" algn="ctr">
          <a:solidFill>
            <a:schemeClr val="accent5">
              <a:hueOff val="-5256017"/>
              <a:satOff val="-16663"/>
              <a:lumOff val="-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Stage2</a:t>
          </a:r>
        </a:p>
      </dsp:txBody>
      <dsp:txXfrm rot="5400000">
        <a:off x="-353019" y="3138015"/>
        <a:ext cx="2353462" cy="1647423"/>
      </dsp:txXfrm>
    </dsp:sp>
    <dsp:sp modelId="{6A46D848-7F2F-4214-8431-684603A5B72C}">
      <dsp:nvSpPr>
        <dsp:cNvPr id="0" name=""/>
        <dsp:cNvSpPr/>
      </dsp:nvSpPr>
      <dsp:spPr>
        <a:xfrm rot="5400000">
          <a:off x="5848198" y="-1404847"/>
          <a:ext cx="2333527" cy="107350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256017"/>
              <a:satOff val="-16663"/>
              <a:lumOff val="-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0" kern="1200" dirty="0" smtClean="0"/>
            <a:t>Design XForms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0" kern="1200" dirty="0" smtClean="0"/>
            <a:t>Data collection interface</a:t>
          </a:r>
          <a:endParaRPr lang="en-US" sz="3600" b="1" kern="1200" dirty="0" smtClean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0" kern="1200" dirty="0" smtClean="0"/>
            <a:t>Captures elements in the CMS format</a:t>
          </a:r>
          <a:endParaRPr lang="en-US" sz="3600" b="1" kern="1200" dirty="0" smtClean="0"/>
        </a:p>
      </dsp:txBody>
      <dsp:txXfrm rot="5400000">
        <a:off x="5848198" y="-1404847"/>
        <a:ext cx="2333527" cy="10735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5.png"/><Relationship Id="rId3" Type="http://schemas.openxmlformats.org/officeDocument/2006/relationships/hyperlink" Target="http://www.wikipedia.org/" TargetMode="External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4.png"/><Relationship Id="rId2" Type="http://schemas.openxmlformats.org/officeDocument/2006/relationships/hyperlink" Target="http://www.w3.org/" TargetMode="Externa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3.png"/><Relationship Id="rId5" Type="http://schemas.openxmlformats.org/officeDocument/2006/relationships/diagramData" Target="../diagrams/data1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microsoft.com/office/2007/relationships/diagramDrawing" Target="../diagrams/drawing1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OASIS data collection using XForms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err="1" smtClean="0"/>
              <a:t>Kashyap</a:t>
            </a:r>
            <a:r>
              <a:rPr lang="en-US" dirty="0" smtClean="0"/>
              <a:t> </a:t>
            </a:r>
            <a:r>
              <a:rPr lang="en-US" dirty="0" err="1" smtClean="0"/>
              <a:t>Uppuluri</a:t>
            </a:r>
            <a:r>
              <a:rPr lang="en-US" dirty="0" smtClean="0"/>
              <a:t>, </a:t>
            </a:r>
            <a:r>
              <a:rPr lang="en-US" dirty="0" err="1" smtClean="0"/>
              <a:t>Merin</a:t>
            </a:r>
            <a:r>
              <a:rPr lang="en-US" dirty="0" smtClean="0"/>
              <a:t> Jose, Shruti Vangari under the guidance of Dr. En Cheng | Department of Computer Science | The University of Akron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990600" y="24480012"/>
            <a:ext cx="12801600" cy="1280160"/>
          </a:xfrm>
        </p:spPr>
        <p:txBody>
          <a:bodyPr/>
          <a:lstStyle/>
          <a:p>
            <a:r>
              <a:rPr lang="en-US" dirty="0" smtClean="0"/>
              <a:t>XML Vocabulary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5468601" y="5692141"/>
            <a:ext cx="12801600" cy="1219200"/>
          </a:xfrm>
        </p:spPr>
        <p:txBody>
          <a:bodyPr/>
          <a:lstStyle/>
          <a:p>
            <a:r>
              <a:rPr lang="en-US" dirty="0" smtClean="0"/>
              <a:t>OASIS-C 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15478298" y="17265535"/>
            <a:ext cx="12801600" cy="1219200"/>
          </a:xfrm>
        </p:spPr>
        <p:txBody>
          <a:bodyPr/>
          <a:lstStyle/>
          <a:p>
            <a:r>
              <a:rPr lang="en-US" dirty="0" smtClean="0"/>
              <a:t>XForms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30209143" y="26179203"/>
            <a:ext cx="12559839" cy="565854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Markku</a:t>
            </a:r>
            <a:r>
              <a:rPr lang="en-US" dirty="0" smtClean="0"/>
              <a:t> </a:t>
            </a:r>
            <a:r>
              <a:rPr lang="en-US" dirty="0" err="1" smtClean="0"/>
              <a:t>Laine</a:t>
            </a:r>
            <a:r>
              <a:rPr lang="en-US" dirty="0" smtClean="0"/>
              <a:t>, Denis </a:t>
            </a:r>
            <a:r>
              <a:rPr lang="en-US" dirty="0" err="1" smtClean="0"/>
              <a:t>Shestakov</a:t>
            </a:r>
            <a:r>
              <a:rPr lang="en-US" dirty="0" smtClean="0"/>
              <a:t>, and Petri </a:t>
            </a:r>
            <a:r>
              <a:rPr lang="en-US" dirty="0" err="1" smtClean="0"/>
              <a:t>Vuorimaa</a:t>
            </a:r>
            <a:r>
              <a:rPr lang="en-US" dirty="0" smtClean="0"/>
              <a:t>. 2012. </a:t>
            </a:r>
            <a:r>
              <a:rPr lang="en-US" dirty="0" err="1" smtClean="0"/>
              <a:t>XFormsDB</a:t>
            </a:r>
            <a:r>
              <a:rPr lang="en-US" dirty="0" smtClean="0"/>
              <a:t>: an extensible web application framework built upon declarative W3C standards. </a:t>
            </a:r>
            <a:r>
              <a:rPr lang="en-US" i="1" dirty="0" smtClean="0"/>
              <a:t>SIGAPP Appl. </a:t>
            </a:r>
            <a:r>
              <a:rPr lang="en-US" i="1" dirty="0" err="1" smtClean="0"/>
              <a:t>Comput</a:t>
            </a:r>
            <a:r>
              <a:rPr lang="en-US" i="1" dirty="0" smtClean="0"/>
              <a:t>. Rev.</a:t>
            </a:r>
            <a:r>
              <a:rPr lang="en-US" dirty="0" smtClean="0"/>
              <a:t> 12, 3 (September 2012), 37-50. DOI=10.1145/2387358.2387361 http://doi.acm.org/10.1145/2387358.2387361</a:t>
            </a:r>
            <a:endParaRPr lang="en-US" dirty="0" smtClean="0"/>
          </a:p>
          <a:p>
            <a:pPr algn="just"/>
            <a:r>
              <a:rPr lang="en-US" dirty="0" smtClean="0"/>
              <a:t>Materials from Dr. En Cheng and Cleveland Clinic – OASIS-C-SOC-ROC-</a:t>
            </a:r>
            <a:r>
              <a:rPr lang="en-US" dirty="0" err="1" smtClean="0"/>
              <a:t>MedPassForm</a:t>
            </a:r>
            <a:endParaRPr lang="en-US" dirty="0" smtClean="0"/>
          </a:p>
          <a:p>
            <a:pPr algn="just"/>
            <a:r>
              <a:rPr lang="en-US" dirty="0" smtClean="0"/>
              <a:t>World Wide Web Consortium W3C – </a:t>
            </a:r>
            <a:r>
              <a:rPr lang="en-US" dirty="0" smtClean="0">
                <a:hlinkClick r:id="rId2"/>
              </a:rPr>
              <a:t>www.w3.org</a:t>
            </a:r>
            <a:endParaRPr lang="en-US" dirty="0" smtClean="0"/>
          </a:p>
          <a:p>
            <a:pPr algn="just"/>
            <a:r>
              <a:rPr lang="en-US" dirty="0" smtClean="0"/>
              <a:t>Wikipedia, </a:t>
            </a:r>
            <a:r>
              <a:rPr lang="en-US" dirty="0" smtClean="0">
                <a:hlinkClick r:id="rId3"/>
              </a:rPr>
              <a:t>www.wikipedia.org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0129480" y="24637954"/>
            <a:ext cx="12801600" cy="1219200"/>
          </a:xfrm>
        </p:spPr>
        <p:txBody>
          <a:bodyPr/>
          <a:lstStyle/>
          <a:p>
            <a:r>
              <a:rPr lang="en-US" smtClean="0"/>
              <a:t>Works Cited</a:t>
            </a:r>
            <a:endParaRPr lang="en-US" dirty="0"/>
          </a:p>
        </p:txBody>
      </p:sp>
      <p:pic>
        <p:nvPicPr>
          <p:cNvPr id="105" name="Picture Placeholder 104" descr="Closeup of glass beakers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2270700" y="0"/>
            <a:ext cx="11620500" cy="3842445"/>
          </a:xfrm>
        </p:spPr>
      </p:pic>
      <p:sp>
        <p:nvSpPr>
          <p:cNvPr id="30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143000" y="11487912"/>
            <a:ext cx="12801600" cy="1280160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3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7335012"/>
            <a:ext cx="12801600" cy="3904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The </a:t>
            </a:r>
            <a:r>
              <a:rPr lang="en-US" sz="3600" dirty="0" smtClean="0"/>
              <a:t>Centers for Medicare and Medicaid Services (</a:t>
            </a:r>
            <a:r>
              <a:rPr lang="en-US" sz="3600" b="1" dirty="0" smtClean="0"/>
              <a:t>CMS</a:t>
            </a:r>
            <a:r>
              <a:rPr lang="en-US" sz="3600" dirty="0" smtClean="0"/>
              <a:t>)'s Outcome and Assessment Information Set (</a:t>
            </a:r>
            <a:r>
              <a:rPr lang="en-US" sz="3600" b="1" dirty="0" smtClean="0"/>
              <a:t>OASIS</a:t>
            </a:r>
            <a:r>
              <a:rPr lang="en-US" sz="3600" dirty="0" smtClean="0"/>
              <a:t>) is a group of data elements that represent core items of a comprehensive assessment for an adult home care patient and form the basis for measuring patient outcomes for purposes of outcome-based quality improvement.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0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181100" y="16821912"/>
            <a:ext cx="12801600" cy="1280160"/>
          </a:xfrm>
        </p:spPr>
        <p:txBody>
          <a:bodyPr/>
          <a:lstStyle/>
          <a:p>
            <a:r>
              <a:rPr lang="en-US" dirty="0" smtClean="0"/>
              <a:t>Project Stages</a:t>
            </a:r>
            <a:endParaRPr lang="en-US" dirty="0"/>
          </a:p>
        </p:txBody>
      </p:sp>
      <p:graphicFrame>
        <p:nvGraphicFramePr>
          <p:cNvPr id="53" name="Diagram 52"/>
          <p:cNvGraphicFramePr/>
          <p:nvPr/>
        </p:nvGraphicFramePr>
        <p:xfrm>
          <a:off x="1295400" y="18630900"/>
          <a:ext cx="123825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564714" y="7185747"/>
            <a:ext cx="12715875" cy="952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Rectangle 60"/>
          <p:cNvSpPr/>
          <p:nvPr/>
        </p:nvSpPr>
        <p:spPr>
          <a:xfrm>
            <a:off x="5600700" y="14401800"/>
            <a:ext cx="3886200" cy="1866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OASIS-C</a:t>
            </a:r>
          </a:p>
          <a:p>
            <a:pPr algn="ctr"/>
            <a:r>
              <a:rPr lang="en-US" sz="3200" dirty="0" smtClean="0"/>
              <a:t>(CMS format)</a:t>
            </a:r>
            <a:endParaRPr lang="en-US" sz="2800" dirty="0" smtClean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409700" y="14363700"/>
            <a:ext cx="4114800" cy="8763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9563100" y="14214764"/>
            <a:ext cx="3778827" cy="110143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785624">
            <a:off x="1790701" y="14859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Collect dataset</a:t>
            </a:r>
            <a:endParaRPr lang="en-US" sz="3600" dirty="0" smtClean="0"/>
          </a:p>
        </p:txBody>
      </p:sp>
      <p:sp>
        <p:nvSpPr>
          <p:cNvPr id="65" name="TextBox 64"/>
          <p:cNvSpPr txBox="1"/>
          <p:nvPr/>
        </p:nvSpPr>
        <p:spPr>
          <a:xfrm rot="20593790">
            <a:off x="9929428" y="14720833"/>
            <a:ext cx="367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Submit dataset</a:t>
            </a:r>
            <a:endParaRPr lang="en-US" sz="36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222663" y="13241482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Home Health Agencies (HIA)</a:t>
            </a:r>
            <a:endParaRPr lang="en-US" sz="3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9791700" y="13279582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For reimbursement</a:t>
            </a:r>
            <a:endParaRPr lang="en-US" sz="3600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2488" y="26127074"/>
            <a:ext cx="8295572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77100" y="27808238"/>
            <a:ext cx="6686550" cy="421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903162" y="19056060"/>
            <a:ext cx="7665893" cy="390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762334" y="11266517"/>
            <a:ext cx="12801600" cy="1219200"/>
          </a:xfrm>
        </p:spPr>
        <p:txBody>
          <a:bodyPr/>
          <a:lstStyle/>
          <a:p>
            <a:r>
              <a:rPr lang="en-US" dirty="0" err="1" smtClean="0"/>
              <a:t>XformsDB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29676436" y="12711489"/>
            <a:ext cx="1271847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  The </a:t>
            </a:r>
            <a:r>
              <a:rPr lang="en-US" sz="3600" dirty="0" err="1" smtClean="0"/>
              <a:t>XFormsDB</a:t>
            </a:r>
            <a:r>
              <a:rPr lang="en-US" sz="3600" dirty="0" smtClean="0"/>
              <a:t> framework is an extensible Web application framework built upon declarative W3C standards. </a:t>
            </a:r>
            <a:endParaRPr lang="en-US" sz="36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   It </a:t>
            </a:r>
            <a:r>
              <a:rPr lang="en-US" sz="3600" dirty="0" smtClean="0"/>
              <a:t>has four major advantages: </a:t>
            </a:r>
          </a:p>
          <a:p>
            <a:pPr marL="2586380" lvl="1" indent="-742950" algn="just">
              <a:buFont typeface="+mj-lt"/>
              <a:buAutoNum type="arabicPeriod"/>
            </a:pPr>
            <a:r>
              <a:rPr lang="en-US" sz="3600" dirty="0" smtClean="0"/>
              <a:t>O</a:t>
            </a:r>
            <a:r>
              <a:rPr lang="en-US" sz="3600" dirty="0" smtClean="0"/>
              <a:t>ne </a:t>
            </a:r>
            <a:r>
              <a:rPr lang="en-US" sz="3600" dirty="0" smtClean="0"/>
              <a:t>programming </a:t>
            </a:r>
            <a:r>
              <a:rPr lang="en-US" sz="3600" dirty="0" smtClean="0"/>
              <a:t>language</a:t>
            </a:r>
          </a:p>
          <a:p>
            <a:pPr marL="2586380" lvl="1" indent="-742950" algn="just">
              <a:buFont typeface="+mj-lt"/>
              <a:buAutoNum type="arabicPeriod"/>
            </a:pPr>
            <a:r>
              <a:rPr lang="en-US" sz="3600" dirty="0" smtClean="0"/>
              <a:t>O</a:t>
            </a:r>
            <a:r>
              <a:rPr lang="en-US" sz="3600" dirty="0" smtClean="0"/>
              <a:t>ne </a:t>
            </a:r>
            <a:r>
              <a:rPr lang="en-US" sz="3600" dirty="0" smtClean="0"/>
              <a:t>data </a:t>
            </a:r>
            <a:r>
              <a:rPr lang="en-US" sz="3600" dirty="0" smtClean="0"/>
              <a:t>model</a:t>
            </a:r>
          </a:p>
          <a:p>
            <a:pPr marL="2586380" lvl="1" indent="-742950" algn="just">
              <a:buFont typeface="+mj-lt"/>
              <a:buAutoNum type="arabicPeriod"/>
            </a:pPr>
            <a:r>
              <a:rPr lang="en-US" sz="3600" dirty="0" smtClean="0"/>
              <a:t>It is based </a:t>
            </a:r>
            <a:r>
              <a:rPr lang="en-US" sz="3600" dirty="0" smtClean="0"/>
              <a:t>on W3C-standardized declarative </a:t>
            </a:r>
            <a:r>
              <a:rPr lang="en-US" sz="3600" dirty="0" smtClean="0"/>
              <a:t>markup</a:t>
            </a:r>
          </a:p>
          <a:p>
            <a:pPr marL="2586380" lvl="1" indent="-742950" algn="just">
              <a:buFont typeface="+mj-lt"/>
              <a:buAutoNum type="arabicPeriod"/>
            </a:pPr>
            <a:r>
              <a:rPr lang="en-US" sz="3600" dirty="0" smtClean="0"/>
              <a:t>It has extensibility </a:t>
            </a:r>
            <a:r>
              <a:rPr lang="en-US" sz="3600" dirty="0" smtClean="0"/>
              <a:t>in all tiers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  XForms </a:t>
            </a:r>
            <a:r>
              <a:rPr lang="en-US" sz="3600" dirty="0" smtClean="0"/>
              <a:t>addresses the most common problems found in HTML forms (e.g., dependency on imperative scripting languages, such as JavaScript) and eases dynamic Web form authoring by using declarative markup</a:t>
            </a:r>
            <a:r>
              <a:rPr lang="en-US" sz="3600" dirty="0" smtClean="0"/>
              <a:t>.</a:t>
            </a:r>
            <a:endParaRPr lang="en-US" sz="3600" dirty="0" smtClean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677967" y="23972259"/>
            <a:ext cx="8604073" cy="803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915677" y="19586431"/>
            <a:ext cx="7777595" cy="464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TextBox 94"/>
          <p:cNvSpPr txBox="1"/>
          <p:nvPr/>
        </p:nvSpPr>
        <p:spPr>
          <a:xfrm>
            <a:off x="29593309" y="5818908"/>
            <a:ext cx="128431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  Most </a:t>
            </a:r>
            <a:r>
              <a:rPr lang="en-US" sz="3600" dirty="0" smtClean="0"/>
              <a:t>Web applications are based on a conventional three-tier </a:t>
            </a:r>
            <a:r>
              <a:rPr lang="en-US" sz="3600" dirty="0" smtClean="0"/>
              <a:t>architecture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  The </a:t>
            </a:r>
            <a:r>
              <a:rPr lang="en-US" sz="3600" dirty="0" smtClean="0"/>
              <a:t>presentation, application logic, and data management are developed and maintained in separate </a:t>
            </a:r>
            <a:r>
              <a:rPr lang="en-US" sz="3600" dirty="0" smtClean="0"/>
              <a:t>tiers.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/>
              <a:t> Tier-expanding </a:t>
            </a:r>
            <a:r>
              <a:rPr lang="en-US" sz="3600" dirty="0" smtClean="0"/>
              <a:t>architectural approach that unifies the client-side (presentation tier) and server-side (logic and data tiers) programming under a single </a:t>
            </a:r>
            <a:r>
              <a:rPr lang="en-US" sz="3600" dirty="0" smtClean="0"/>
              <a:t>model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/>
              <a:t>  W3C-standardized </a:t>
            </a:r>
            <a:r>
              <a:rPr lang="en-US" sz="3600" dirty="0" smtClean="0"/>
              <a:t>client-side markup language, XForms, and its server-side </a:t>
            </a:r>
            <a:r>
              <a:rPr lang="en-US" sz="3600" dirty="0" smtClean="0"/>
              <a:t>extension</a:t>
            </a:r>
            <a:endParaRPr lang="en-US" sz="3600" dirty="0" smtClean="0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364517" y="19034413"/>
            <a:ext cx="3732501" cy="44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309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Science Poster</vt:lpstr>
      <vt:lpstr>OASIS data collection using XForms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2013-04-09T17:53:37Z</dcterms:created>
  <dcterms:modified xsi:type="dcterms:W3CDTF">2013-04-09T21:05:48Z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