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1" r:id="rId6"/>
    <p:sldId id="260" r:id="rId7"/>
    <p:sldId id="263" r:id="rId8"/>
    <p:sldId id="264" r:id="rId9"/>
    <p:sldId id="268" r:id="rId10"/>
    <p:sldId id="258" r:id="rId11"/>
    <p:sldId id="266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8684EE-AEBE-4CFC-B8B4-F91CEF14C9D0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0B129-5975-430C-94F1-17BE5EE8DC5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em.ca/~mvcorks/code/voting_methods.html" TargetMode="External"/><Relationship Id="rId2" Type="http://schemas.openxmlformats.org/officeDocument/2006/relationships/hyperlink" Target="http://www.ctl.ua.edu/math103/voting/4popula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s.math.utk.edu/software/msdos/discrete.math/voting/.html" TargetMode="External"/><Relationship Id="rId4" Type="http://schemas.openxmlformats.org/officeDocument/2006/relationships/hyperlink" Target="http://www.nctm.org/resources/content.aspx?id=793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1828800"/>
          </a:xfrm>
        </p:spPr>
        <p:txBody>
          <a:bodyPr/>
          <a:lstStyle/>
          <a:p>
            <a:r>
              <a:rPr lang="en-US" dirty="0" smtClean="0"/>
              <a:t>Voting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01000" cy="27912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presentation</a:t>
            </a:r>
          </a:p>
          <a:p>
            <a:r>
              <a:rPr lang="en-US" sz="2400" dirty="0" smtClean="0"/>
              <a:t>by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b="1" dirty="0" smtClean="0"/>
              <a:t>Merin Jose</a:t>
            </a:r>
          </a:p>
          <a:p>
            <a:r>
              <a:rPr lang="en-US" b="1" dirty="0" smtClean="0"/>
              <a:t>Kashyap Uppuluri</a:t>
            </a:r>
          </a:p>
          <a:p>
            <a:r>
              <a:rPr lang="en-US" b="1" dirty="0" smtClean="0"/>
              <a:t>Shruti Vangari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Which method to adopt?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Number of preferences  = N! (N = Number of candidates)</a:t>
            </a:r>
          </a:p>
          <a:p>
            <a:r>
              <a:rPr lang="en-US" dirty="0"/>
              <a:t>The </a:t>
            </a:r>
            <a:r>
              <a:rPr lang="en-US" dirty="0" err="1"/>
              <a:t>Borda</a:t>
            </a:r>
            <a:r>
              <a:rPr lang="en-US" dirty="0"/>
              <a:t> Count </a:t>
            </a:r>
            <a:r>
              <a:rPr lang="en-US" dirty="0" smtClean="0"/>
              <a:t>Method - Rank </a:t>
            </a:r>
            <a:r>
              <a:rPr lang="en-US" dirty="0"/>
              <a:t>sporting teams or academic institutions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Borda</a:t>
            </a:r>
            <a:r>
              <a:rPr lang="en-US" dirty="0" smtClean="0"/>
              <a:t> count does not </a:t>
            </a:r>
            <a:r>
              <a:rPr lang="en-US" dirty="0"/>
              <a:t>satisfy the Condorcet winner </a:t>
            </a:r>
            <a:r>
              <a:rPr lang="en-US" dirty="0" smtClean="0"/>
              <a:t>criterion</a:t>
            </a:r>
          </a:p>
          <a:p>
            <a:r>
              <a:rPr lang="en-US" dirty="0"/>
              <a:t>As the number of voters increases, the Coombs and </a:t>
            </a:r>
            <a:r>
              <a:rPr lang="en-US" dirty="0" err="1"/>
              <a:t>Borda</a:t>
            </a:r>
            <a:r>
              <a:rPr lang="en-US" dirty="0"/>
              <a:t> methods elect the Condorcet winner with increasing frequency, but the Plurality and Hare methods do so with decreasing frequency.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encyclopedia of philosophy – Voting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www.ctl.ua.edu/math103/voting/4popular.htm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http://theorem.ca/~</a:t>
            </a:r>
            <a:r>
              <a:rPr lang="en-US" dirty="0" smtClean="0">
                <a:hlinkClick r:id="rId3"/>
              </a:rPr>
              <a:t>mvcorks/code/voting_methods.html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www.nctm.org/resources/content.aspx?id=7934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http://archives.math.utk.edu/software/msdos/discrete.math/voting/.</a:t>
            </a:r>
            <a:r>
              <a:rPr lang="en-US" dirty="0" smtClean="0">
                <a:hlinkClick r:id="rId5"/>
              </a:rPr>
              <a:t>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You!!!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Voting Methods?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290751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http://www.victorystore.com/images/gw-portra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86000"/>
            <a:ext cx="2743200" cy="3503838"/>
          </a:xfrm>
          <a:prstGeom prst="rect">
            <a:avLst/>
          </a:prstGeom>
          <a:noFill/>
        </p:spPr>
      </p:pic>
      <p:pic>
        <p:nvPicPr>
          <p:cNvPr id="1032" name="Picture 8" descr="http://www.noroip.com/upload/image/sarah-palin-trade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057400"/>
            <a:ext cx="3429000" cy="2588781"/>
          </a:xfrm>
          <a:prstGeom prst="rect">
            <a:avLst/>
          </a:prstGeom>
          <a:noFill/>
        </p:spPr>
      </p:pic>
      <p:pic>
        <p:nvPicPr>
          <p:cNvPr id="1034" name="Picture 10" descr="http://t3.gstatic.com/images?q=tbn:ANd9GcSRYbsRGynMRBTNbQPBD4B6dhyobUC184l5UxHy6o2rb7alfv6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779887">
            <a:off x="7003542" y="70602"/>
            <a:ext cx="2143125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statistics!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09800"/>
          <a:ext cx="7010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 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winner? – Method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763000" cy="3886200"/>
          </a:xfrm>
        </p:spPr>
        <p:txBody>
          <a:bodyPr/>
          <a:lstStyle/>
          <a:p>
            <a:pPr lvl="0"/>
            <a:r>
              <a:rPr lang="en-US" dirty="0" smtClean="0"/>
              <a:t>A &gt;</a:t>
            </a:r>
            <a:r>
              <a:rPr lang="en-US" i="1" baseline="-25000" dirty="0" smtClean="0"/>
              <a:t>M</a:t>
            </a:r>
            <a:r>
              <a:rPr lang="en-US" dirty="0" smtClean="0"/>
              <a:t> B just in case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 &gt; </a:t>
            </a:r>
            <a:r>
              <a:rPr lang="en-US" i="1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6</a:t>
            </a:r>
            <a:r>
              <a:rPr lang="en-US" dirty="0" smtClean="0"/>
              <a:t> (otherwise B ≥</a:t>
            </a:r>
            <a:r>
              <a:rPr lang="en-US" i="1" baseline="-25000" dirty="0" smtClean="0"/>
              <a:t>M</a:t>
            </a:r>
            <a:r>
              <a:rPr lang="en-US" dirty="0" smtClean="0"/>
              <a:t> A)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 &gt;</a:t>
            </a:r>
            <a:r>
              <a:rPr lang="en-US" i="1" baseline="-25000" dirty="0" smtClean="0"/>
              <a:t>M</a:t>
            </a:r>
            <a:r>
              <a:rPr lang="en-US" dirty="0" smtClean="0"/>
              <a:t> C just in case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 &gt; </a:t>
            </a:r>
            <a:r>
              <a:rPr lang="en-US" i="1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6</a:t>
            </a:r>
            <a:r>
              <a:rPr lang="en-US" dirty="0" smtClean="0"/>
              <a:t> (otherwise C ≥</a:t>
            </a:r>
            <a:r>
              <a:rPr lang="en-US" i="1" baseline="-25000" dirty="0" smtClean="0"/>
              <a:t>M</a:t>
            </a:r>
            <a:r>
              <a:rPr lang="en-US" dirty="0" smtClean="0"/>
              <a:t> A)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B &gt;</a:t>
            </a:r>
            <a:r>
              <a:rPr lang="en-US" i="1" baseline="-25000" dirty="0" smtClean="0"/>
              <a:t>M</a:t>
            </a:r>
            <a:r>
              <a:rPr lang="en-US" dirty="0" smtClean="0"/>
              <a:t> C just in case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 &gt;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6</a:t>
            </a:r>
            <a:r>
              <a:rPr lang="en-US" dirty="0" smtClean="0"/>
              <a:t> (otherwise B ≥</a:t>
            </a:r>
            <a:r>
              <a:rPr lang="en-US" i="1" baseline="-25000" dirty="0" smtClean="0"/>
              <a:t>M</a:t>
            </a:r>
            <a:r>
              <a:rPr lang="en-US" dirty="0" smtClean="0"/>
              <a:t> 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I = Condorcet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rank Obama above Bush</a:t>
            </a:r>
          </a:p>
          <a:p>
            <a:r>
              <a:rPr lang="en-US" dirty="0" smtClean="0"/>
              <a:t>18 rank Obama above Palin</a:t>
            </a:r>
          </a:p>
          <a:p>
            <a:endParaRPr lang="en-US" dirty="0" smtClean="0"/>
          </a:p>
          <a:p>
            <a:r>
              <a:rPr lang="en-US" dirty="0" smtClean="0"/>
              <a:t>11 rank Bush above Obama</a:t>
            </a:r>
          </a:p>
          <a:p>
            <a:r>
              <a:rPr lang="en-US" dirty="0" smtClean="0"/>
              <a:t>16 rank Bush above Palin</a:t>
            </a:r>
          </a:p>
          <a:p>
            <a:endParaRPr lang="en-US" dirty="0" smtClean="0"/>
          </a:p>
          <a:p>
            <a:r>
              <a:rPr lang="en-US" dirty="0" smtClean="0"/>
              <a:t>12 rank Palin above Obama</a:t>
            </a:r>
          </a:p>
          <a:p>
            <a:r>
              <a:rPr lang="en-US" dirty="0" smtClean="0"/>
              <a:t>14 rank Palin above Bush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953000" y="1981200"/>
            <a:ext cx="990600" cy="685800"/>
          </a:xfrm>
          <a:prstGeom prst="wedgeEllipse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37</a:t>
            </a:r>
            <a:endParaRPr lang="en-US" sz="2800" b="1" dirty="0"/>
          </a:p>
        </p:txBody>
      </p:sp>
      <p:sp>
        <p:nvSpPr>
          <p:cNvPr id="6" name="Oval Callout 5"/>
          <p:cNvSpPr/>
          <p:nvPr/>
        </p:nvSpPr>
        <p:spPr>
          <a:xfrm>
            <a:off x="4953000" y="3352800"/>
            <a:ext cx="990600" cy="685800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27</a:t>
            </a:r>
            <a:endParaRPr lang="en-US" sz="2800" b="1" dirty="0"/>
          </a:p>
        </p:txBody>
      </p:sp>
      <p:sp>
        <p:nvSpPr>
          <p:cNvPr id="7" name="Oval Callout 6"/>
          <p:cNvSpPr/>
          <p:nvPr/>
        </p:nvSpPr>
        <p:spPr>
          <a:xfrm>
            <a:off x="4953000" y="4876800"/>
            <a:ext cx="990600" cy="685800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26</a:t>
            </a:r>
            <a:endParaRPr lang="en-US" sz="2800" b="1" dirty="0"/>
          </a:p>
        </p:txBody>
      </p:sp>
      <p:pic>
        <p:nvPicPr>
          <p:cNvPr id="17410" name="Picture 2" descr="http://members.tripod.com/imzadiradenoy/Obama-PresidentialSeal2009-01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828800"/>
            <a:ext cx="2308225" cy="1731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II = </a:t>
            </a:r>
            <a:r>
              <a:rPr lang="en-US" dirty="0" err="1" smtClean="0"/>
              <a:t>Borda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BS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)=(</a:t>
            </a:r>
            <a:r>
              <a:rPr lang="en-US" sz="3200" i="1" dirty="0"/>
              <a:t>n</a:t>
            </a:r>
            <a:r>
              <a:rPr lang="en-US" sz="3200" dirty="0"/>
              <a:t>−1) × #{</a:t>
            </a:r>
            <a:r>
              <a:rPr lang="en-US" sz="3200" i="1" dirty="0" err="1"/>
              <a:t>i</a:t>
            </a:r>
            <a:r>
              <a:rPr lang="en-US" sz="3200" dirty="0"/>
              <a:t> | </a:t>
            </a:r>
            <a:r>
              <a:rPr lang="en-US" sz="3200" i="1" dirty="0" err="1"/>
              <a:t>i</a:t>
            </a:r>
            <a:r>
              <a:rPr lang="en-US" sz="3200" dirty="0"/>
              <a:t> ranks A first} </a:t>
            </a:r>
            <a:r>
              <a:rPr lang="en-US" sz="3200" dirty="0" smtClean="0"/>
              <a:t>+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            (</a:t>
            </a:r>
            <a:r>
              <a:rPr lang="en-US" sz="3200" i="1" dirty="0"/>
              <a:t>n</a:t>
            </a:r>
            <a:r>
              <a:rPr lang="en-US" sz="3200" dirty="0"/>
              <a:t>−2) × #{</a:t>
            </a:r>
            <a:r>
              <a:rPr lang="en-US" sz="3200" i="1" dirty="0" err="1"/>
              <a:t>i</a:t>
            </a:r>
            <a:r>
              <a:rPr lang="en-US" sz="3200" dirty="0"/>
              <a:t> | </a:t>
            </a:r>
            <a:r>
              <a:rPr lang="en-US" sz="3200" i="1" dirty="0" err="1"/>
              <a:t>i</a:t>
            </a:r>
            <a:r>
              <a:rPr lang="en-US" sz="3200" dirty="0"/>
              <a:t> ranks A second} + … </a:t>
            </a:r>
            <a:r>
              <a:rPr lang="en-US" sz="3200" dirty="0" smtClean="0"/>
              <a:t>+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1 </a:t>
            </a:r>
            <a:r>
              <a:rPr lang="en-US" sz="3200" dirty="0"/>
              <a:t>× #{</a:t>
            </a:r>
            <a:r>
              <a:rPr lang="en-US" sz="3200" i="1" dirty="0" err="1"/>
              <a:t>i</a:t>
            </a:r>
            <a:r>
              <a:rPr lang="en-US" sz="3200" dirty="0"/>
              <a:t> | </a:t>
            </a:r>
            <a:r>
              <a:rPr lang="en-US" sz="3200" i="1" dirty="0" err="1"/>
              <a:t>i</a:t>
            </a:r>
            <a:r>
              <a:rPr lang="en-US" sz="3200" dirty="0"/>
              <a:t> ranks A second to last} </a:t>
            </a:r>
            <a:r>
              <a:rPr lang="en-US" sz="3200" dirty="0" smtClean="0"/>
              <a:t>+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0 </a:t>
            </a:r>
            <a:r>
              <a:rPr lang="en-US" sz="3200" dirty="0"/>
              <a:t>× #{</a:t>
            </a:r>
            <a:r>
              <a:rPr lang="en-US" sz="3200" i="1" dirty="0" err="1"/>
              <a:t>i</a:t>
            </a:r>
            <a:r>
              <a:rPr lang="en-US" sz="3200" dirty="0"/>
              <a:t> | </a:t>
            </a:r>
            <a:r>
              <a:rPr lang="en-US" sz="3200" i="1" dirty="0" err="1"/>
              <a:t>i</a:t>
            </a:r>
            <a:r>
              <a:rPr lang="en-US" sz="3200" dirty="0"/>
              <a:t> ranks A last}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the winner? – Method II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057400"/>
          <a:ext cx="4953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86"/>
                <a:gridCol w="1472514"/>
                <a:gridCol w="1238250"/>
                <a:gridCol w="123825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Bush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9+5 =</a:t>
                      </a:r>
                      <a:r>
                        <a:rPr lang="en-US" baseline="0" dirty="0" smtClean="0"/>
                        <a:t> 14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 = 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4+5 = 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5+4 = 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4+5 = 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3+5 = 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</a:t>
                      </a:r>
                      <a:r>
                        <a:rPr lang="en-US" baseline="0" dirty="0" smtClean="0"/>
                        <a:t> = 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9+5 = 14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9+4 = 13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1910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BS(Obama) = (3-1)*14 + (3-2)*9 + (3-3)*7 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BS (Bush)    = (3-1)*7  + (3-2)*9 + (3-3)*14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BS(Palin)     = (3-1)*9 + (3-2)*8 + (3-3)*13  </a:t>
            </a:r>
            <a:endParaRPr lang="en-US" sz="2400" dirty="0"/>
          </a:p>
        </p:txBody>
      </p:sp>
      <p:pic>
        <p:nvPicPr>
          <p:cNvPr id="6" name="Picture 2" descr="http://members.tripod.com/imzadiradenoy/Obama-PresidentialSeal2009-01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352800"/>
            <a:ext cx="2079625" cy="1559719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715000" y="3886200"/>
            <a:ext cx="990600" cy="685800"/>
          </a:xfrm>
          <a:prstGeom prst="wedgeEllipse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37</a:t>
            </a:r>
            <a:endParaRPr lang="en-US" sz="2800" b="1" dirty="0"/>
          </a:p>
        </p:txBody>
      </p:sp>
      <p:sp>
        <p:nvSpPr>
          <p:cNvPr id="8" name="Oval Callout 7"/>
          <p:cNvSpPr/>
          <p:nvPr/>
        </p:nvSpPr>
        <p:spPr>
          <a:xfrm>
            <a:off x="5791200" y="4724400"/>
            <a:ext cx="990600" cy="685800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23</a:t>
            </a:r>
            <a:endParaRPr lang="en-US" sz="2800" b="1" dirty="0"/>
          </a:p>
        </p:txBody>
      </p:sp>
      <p:sp>
        <p:nvSpPr>
          <p:cNvPr id="9" name="Oval Callout 8"/>
          <p:cNvSpPr/>
          <p:nvPr/>
        </p:nvSpPr>
        <p:spPr>
          <a:xfrm>
            <a:off x="5791200" y="5562600"/>
            <a:ext cx="990600" cy="685800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26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More candidates?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290751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http://www.victorystore.com/images/gw-portra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819400"/>
            <a:ext cx="2743200" cy="3503838"/>
          </a:xfrm>
          <a:prstGeom prst="rect">
            <a:avLst/>
          </a:prstGeom>
          <a:noFill/>
        </p:spPr>
      </p:pic>
      <p:pic>
        <p:nvPicPr>
          <p:cNvPr id="1032" name="Picture 8" descr="http://www.noroip.com/upload/image/sarah-palin-trade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343400"/>
            <a:ext cx="3124200" cy="2358667"/>
          </a:xfrm>
          <a:prstGeom prst="rect">
            <a:avLst/>
          </a:prstGeom>
          <a:noFill/>
        </p:spPr>
      </p:pic>
      <p:pic>
        <p:nvPicPr>
          <p:cNvPr id="1034" name="Picture 10" descr="http://t3.gstatic.com/images?q=tbn:ANd9GcSRYbsRGynMRBTNbQPBD4B6dhyobUC184l5UxHy6o2rb7alfv6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779887">
            <a:off x="7003542" y="70602"/>
            <a:ext cx="2143125" cy="2133601"/>
          </a:xfrm>
          <a:prstGeom prst="rect">
            <a:avLst/>
          </a:prstGeom>
          <a:noFill/>
        </p:spPr>
      </p:pic>
      <p:pic>
        <p:nvPicPr>
          <p:cNvPr id="21506" name="Picture 2" descr="http://4.bp.blogspot.com/_9cS1xh4GAB8/SwKiFzHoPVI/AAAAAAAADjg/qq5DQO6NlR8/s320/Johnny+Depp+Hollywood+Acto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1763316"/>
            <a:ext cx="3124200" cy="2619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Voting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Plurality </a:t>
            </a:r>
            <a:r>
              <a:rPr lang="en-US" dirty="0"/>
              <a:t>rule based voting</a:t>
            </a:r>
          </a:p>
          <a:p>
            <a:pPr lvl="0"/>
            <a:r>
              <a:rPr lang="en-US" dirty="0" smtClean="0"/>
              <a:t>Plurality </a:t>
            </a:r>
            <a:r>
              <a:rPr lang="en-US" dirty="0"/>
              <a:t>method with runoff</a:t>
            </a:r>
          </a:p>
          <a:p>
            <a:pPr lvl="0"/>
            <a:r>
              <a:rPr lang="en-US" dirty="0" smtClean="0"/>
              <a:t>Hare </a:t>
            </a:r>
            <a:r>
              <a:rPr lang="en-US" dirty="0"/>
              <a:t>rule</a:t>
            </a:r>
          </a:p>
          <a:p>
            <a:pPr lvl="0"/>
            <a:r>
              <a:rPr lang="en-US" dirty="0" smtClean="0"/>
              <a:t>Comb </a:t>
            </a:r>
            <a:r>
              <a:rPr lang="en-US" dirty="0"/>
              <a:t>rule</a:t>
            </a:r>
          </a:p>
          <a:p>
            <a:pPr lvl="0"/>
            <a:r>
              <a:rPr lang="en-US" dirty="0"/>
              <a:t>Negative voting</a:t>
            </a:r>
          </a:p>
          <a:p>
            <a:pPr lvl="0"/>
            <a:r>
              <a:rPr lang="en-US" dirty="0"/>
              <a:t>Approval voting</a:t>
            </a:r>
          </a:p>
          <a:p>
            <a:pPr lvl="0"/>
            <a:r>
              <a:rPr lang="en-US" dirty="0"/>
              <a:t>Cumulative voting</a:t>
            </a:r>
          </a:p>
          <a:p>
            <a:pPr marL="0" indent="0">
              <a:buNone/>
            </a:pPr>
            <a:r>
              <a:rPr lang="en-US" dirty="0"/>
              <a:t>If there is a </a:t>
            </a:r>
            <a:r>
              <a:rPr lang="en-US" b="1" dirty="0"/>
              <a:t>Condorcet winner</a:t>
            </a:r>
            <a:r>
              <a:rPr lang="en-US" dirty="0"/>
              <a:t>, choose it. Otherwise, take the </a:t>
            </a:r>
            <a:r>
              <a:rPr lang="en-US" b="1" dirty="0" err="1"/>
              <a:t>Borda</a:t>
            </a:r>
            <a:r>
              <a:rPr lang="en-US" b="1" dirty="0"/>
              <a:t> Count winner</a:t>
            </a:r>
          </a:p>
        </p:txBody>
      </p:sp>
    </p:spTree>
    <p:extLst>
      <p:ext uri="{BB962C8B-B14F-4D97-AF65-F5344CB8AC3E}">
        <p14:creationId xmlns:p14="http://schemas.microsoft.com/office/powerpoint/2010/main" val="26873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6394</TotalTime>
  <Words>312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Voting Methods</vt:lpstr>
      <vt:lpstr>Why Voting Methods?</vt:lpstr>
      <vt:lpstr>Election statistics!</vt:lpstr>
      <vt:lpstr>Who is the winner? – Method I</vt:lpstr>
      <vt:lpstr>Method I = Condorcet Winner</vt:lpstr>
      <vt:lpstr>Method II = Borda Count</vt:lpstr>
      <vt:lpstr>Who is the winner? – Method II (2)</vt:lpstr>
      <vt:lpstr>More candidates?</vt:lpstr>
      <vt:lpstr>Other Voting Methods</vt:lpstr>
      <vt:lpstr>Which method to adopt?</vt:lpstr>
      <vt:lpstr>Bibliography</vt:lpstr>
      <vt:lpstr>Questions?</vt:lpstr>
      <vt:lpstr>Thank You!!! 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Shruti Vangari</dc:creator>
  <cp:lastModifiedBy>Shruti Vangari</cp:lastModifiedBy>
  <cp:revision>95</cp:revision>
  <dcterms:created xsi:type="dcterms:W3CDTF">2011-09-27T21:37:57Z</dcterms:created>
  <dcterms:modified xsi:type="dcterms:W3CDTF">2011-10-03T00:28:04Z</dcterms:modified>
</cp:coreProperties>
</file>