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9" r:id="rId12"/>
    <p:sldId id="268" r:id="rId13"/>
    <p:sldId id="270" r:id="rId14"/>
    <p:sldId id="272" r:id="rId15"/>
    <p:sldId id="271" r:id="rId16"/>
    <p:sldId id="25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11163" indent="460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823913" indent="90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236663" indent="1349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649413" indent="1793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2F7376-68AA-4762-BD4F-A7C59403B210}">
          <p14:sldIdLst>
            <p14:sldId id="256"/>
            <p14:sldId id="262"/>
            <p14:sldId id="257"/>
            <p14:sldId id="259"/>
            <p14:sldId id="260"/>
            <p14:sldId id="261"/>
            <p14:sldId id="263"/>
            <p14:sldId id="265"/>
            <p14:sldId id="264"/>
            <p14:sldId id="267"/>
            <p14:sldId id="269"/>
            <p14:sldId id="268"/>
            <p14:sldId id="270"/>
          </p14:sldIdLst>
        </p14:section>
        <p14:section name="Untitled Section" id="{8D59A0ED-EB76-4B26-8800-3F75D93FA019}">
          <p14:sldIdLst>
            <p14:sldId id="272"/>
            <p14:sldId id="271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D5A"/>
    <a:srgbClr val="99FF66"/>
    <a:srgbClr val="FFFFFF"/>
    <a:srgbClr val="3366CC"/>
    <a:srgbClr val="336699"/>
    <a:srgbClr val="006699"/>
    <a:srgbClr val="3399FF"/>
    <a:srgbClr val="33CCFF"/>
    <a:srgbClr val="00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 autoAdjust="0"/>
    <p:restoredTop sz="90929"/>
  </p:normalViewPr>
  <p:slideViewPr>
    <p:cSldViewPr>
      <p:cViewPr varScale="1">
        <p:scale>
          <a:sx n="67" d="100"/>
          <a:sy n="67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9945C-5D7B-4B7F-90F0-AB74CF0E9ADC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B893B-3927-4335-9C3C-DEC980A1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B893B-3927-4335-9C3C-DEC980A1B0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8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3" descr="C:\Documents and Settings\Rami\Desktop\Ramis Work\PresPro\Templates_07_July_2004\Biotech\JPGS\PPP_SBIOT_TLE_DNA_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0225"/>
          </a:xfrm>
          <a:prstGeom prst="rect">
            <a:avLst/>
          </a:prstGeom>
          <a:solidFill>
            <a:srgbClr val="336699"/>
          </a:solidFill>
          <a:ln w="9525">
            <a:solidFill>
              <a:srgbClr val="339966"/>
            </a:solidFill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933" y="1011272"/>
            <a:ext cx="6250927" cy="1880534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847" y="3029512"/>
            <a:ext cx="6193722" cy="1308198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707188"/>
            <a:ext cx="1905000" cy="165100"/>
          </a:xfr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92900"/>
            <a:ext cx="2895600" cy="165100"/>
          </a:xfrm>
        </p:spPr>
        <p:txBody>
          <a:bodyPr/>
          <a:lstStyle>
            <a:lvl1pPr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92900"/>
            <a:ext cx="1905000" cy="165100"/>
          </a:xfrm>
        </p:spPr>
        <p:txBody>
          <a:bodyPr/>
          <a:lstStyle>
            <a:lvl1pPr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141008C-99A5-46D7-AAF4-079BDB271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1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E8C9-A5AC-45B1-AAC7-8C5D32C53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1544" y="137705"/>
            <a:ext cx="1956364" cy="64032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451" y="137705"/>
            <a:ext cx="5731804" cy="64032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B965F-2007-4019-9CB6-7015DCB52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7B0CD-1E0D-449D-A807-B80E9C190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E7D31-32A8-45C1-9CD0-CE5776450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5598" y="1583608"/>
            <a:ext cx="3706795" cy="49573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682" y="1583608"/>
            <a:ext cx="3706795" cy="49573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EE4F7-156A-4EBF-BA10-D0333305D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29" y="273976"/>
            <a:ext cx="8228742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F9C43-C38D-4129-8323-8F7AE93B4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067CB-FB09-4C79-B646-BD70C8801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2A87-2E08-4CDA-8F89-560F1CABC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D2B83-FBA3-497A-8EEB-D62E86C5E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1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E2563-372B-4A5A-9571-D3C043A3E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8" descr="C:\Documents and Settings\Rami\Desktop\Ramis Work\PresPro\Templates_07_July_2004\Biotech\JPGS\PPP_SBIOT_TXT_DNA_Structure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2025" y="138113"/>
            <a:ext cx="7826375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5075" y="1584325"/>
            <a:ext cx="7551738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6525" y="66246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90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7538" y="6624638"/>
            <a:ext cx="2894012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900" smtClean="0">
                <a:solidFill>
                  <a:srgbClr val="FFFFFF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0725" y="66246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900" smtClean="0">
                <a:solidFill>
                  <a:srgbClr val="FFFFFF"/>
                </a:solidFill>
                <a:effectLst/>
              </a:defRPr>
            </a:lvl1pPr>
          </a:lstStyle>
          <a:p>
            <a:pPr>
              <a:defRPr/>
            </a:pPr>
            <a:fld id="{2896F875-A86D-46FF-9B94-3056C37C1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FFFFFF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FFFFFF"/>
          </a:solidFill>
          <a:latin typeface="+mn-lt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rgbClr val="FFFFF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FFFFF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FFFFF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FFFFF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FFFFF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e.iitd.ernet.in/~pkalra/csl783/canny.pdf" TargetMode="External"/><Relationship Id="rId3" Type="http://schemas.openxmlformats.org/officeDocument/2006/relationships/hyperlink" Target="http://www.wikipedia.org/" TargetMode="External"/><Relationship Id="rId7" Type="http://schemas.openxmlformats.org/officeDocument/2006/relationships/hyperlink" Target="https://public.cancerimagingarchive.net/ncia/home.jsf" TargetMode="External"/><Relationship Id="rId2" Type="http://schemas.openxmlformats.org/officeDocument/2006/relationships/hyperlink" Target="http://cs.uakron.edu/~xia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ake.org/" TargetMode="External"/><Relationship Id="rId5" Type="http://schemas.openxmlformats.org/officeDocument/2006/relationships/hyperlink" Target="http://www.itk.org/" TargetMode="External"/><Relationship Id="rId4" Type="http://schemas.openxmlformats.org/officeDocument/2006/relationships/hyperlink" Target="http://www.vtk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" y="990600"/>
            <a:ext cx="6728267" cy="1880534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Medical Imaging &amp; Visualization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14800"/>
            <a:ext cx="6193722" cy="1308198"/>
          </a:xfrm>
        </p:spPr>
        <p:txBody>
          <a:bodyPr/>
          <a:lstStyle/>
          <a:p>
            <a:r>
              <a:rPr lang="en-US" dirty="0" smtClean="0"/>
              <a:t>A Presentation by</a:t>
            </a:r>
            <a:br>
              <a:rPr lang="en-US" dirty="0" smtClean="0"/>
            </a:br>
            <a:r>
              <a:rPr lang="en-US" dirty="0" smtClean="0"/>
              <a:t>Shruti Vangari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 the guidance of</a:t>
            </a:r>
            <a:br>
              <a:rPr lang="en-US" dirty="0" smtClean="0"/>
            </a:br>
            <a:r>
              <a:rPr lang="en-US" dirty="0" smtClean="0"/>
              <a:t>Dr. 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0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Input Data Used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70770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4648199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C7D5A"/>
                </a:solidFill>
              </a:rPr>
              <a:t>Coronal </a:t>
            </a:r>
            <a:endParaRPr lang="en-US" dirty="0">
              <a:solidFill>
                <a:srgbClr val="EC7D5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5237" y="15240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MR Data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3862" y="4639803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EC7D5A"/>
                </a:solidFill>
              </a:rPr>
              <a:t>Saggital</a:t>
            </a:r>
            <a:r>
              <a:rPr lang="en-US" dirty="0" smtClean="0">
                <a:solidFill>
                  <a:srgbClr val="EC7D5A"/>
                </a:solidFill>
              </a:rPr>
              <a:t> </a:t>
            </a:r>
            <a:endParaRPr lang="en-US" dirty="0">
              <a:solidFill>
                <a:srgbClr val="EC7D5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4648198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C7D5A"/>
                </a:solidFill>
              </a:rPr>
              <a:t>Axial</a:t>
            </a:r>
            <a:endParaRPr lang="en-US" dirty="0">
              <a:solidFill>
                <a:srgbClr val="EC7D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6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Canny Edge Detection - 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41" y="1318021"/>
            <a:ext cx="22574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17" y="3613546"/>
            <a:ext cx="73818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17103" y="1102577"/>
            <a:ext cx="2781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C7D5A"/>
                </a:solidFill>
              </a:rPr>
              <a:t>Gaussian Smoothed </a:t>
            </a:r>
            <a:endParaRPr lang="en-US" dirty="0">
              <a:solidFill>
                <a:srgbClr val="EC7D5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725760"/>
            <a:ext cx="2881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C7D5A"/>
                </a:solidFill>
              </a:rPr>
              <a:t>Gradient Magnitudes </a:t>
            </a:r>
            <a:endParaRPr lang="en-US" dirty="0">
              <a:solidFill>
                <a:srgbClr val="EC7D5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3290" y="5986579"/>
            <a:ext cx="3062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C7D5A"/>
                </a:solidFill>
              </a:rPr>
              <a:t>Non-Max Suppression </a:t>
            </a:r>
            <a:endParaRPr lang="en-US" dirty="0">
              <a:solidFill>
                <a:srgbClr val="EC7D5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5" y="3725759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C7D5A"/>
                </a:solidFill>
              </a:rPr>
              <a:t>Canny Edges</a:t>
            </a:r>
            <a:endParaRPr lang="en-US" dirty="0">
              <a:solidFill>
                <a:srgbClr val="EC7D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7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Results - Final 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1600200"/>
            <a:ext cx="7639051" cy="429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71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Other image filtering - NM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147888"/>
            <a:ext cx="4486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05237" y="15240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NM Data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4716005"/>
            <a:ext cx="2171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C7D5A"/>
                </a:solidFill>
              </a:rPr>
              <a:t>Input NM Data </a:t>
            </a:r>
            <a:endParaRPr lang="en-US" dirty="0">
              <a:solidFill>
                <a:srgbClr val="EC7D5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3936" y="4716005"/>
            <a:ext cx="1981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C7D5A"/>
                </a:solidFill>
              </a:rPr>
              <a:t>Canny Edges </a:t>
            </a:r>
            <a:endParaRPr lang="en-US" dirty="0">
              <a:solidFill>
                <a:srgbClr val="EC7D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7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4325"/>
            <a:ext cx="7872413" cy="4956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Canny Edge Detection algorithm uses a multi-stage algorithm to detect edges in images.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finds “optimal” edges implying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Good Detection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Good Localization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Minimal Response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Hence, one gets accurate results. The same was proved in his paper as well – cited in the references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5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 use ITK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the concept of FUSION – MR + NM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Detect edges for the fused image – faster and more accurate 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find edges for all the data collected : Baseline to Baseline + 25 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3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4325"/>
            <a:ext cx="8229600" cy="4956175"/>
          </a:xfrm>
        </p:spPr>
        <p:txBody>
          <a:bodyPr/>
          <a:lstStyle/>
          <a:p>
            <a:r>
              <a:rPr lang="en-US" sz="2000" dirty="0" smtClean="0"/>
              <a:t>Visualization slides prepared by Dr. Xiao </a:t>
            </a:r>
            <a:r>
              <a:rPr lang="en-US" sz="2000" dirty="0" smtClean="0">
                <a:hlinkClick r:id="rId2"/>
              </a:rPr>
              <a:t>http://cs.uakron.edu/~xiao/</a:t>
            </a:r>
            <a:endParaRPr lang="en-US" sz="2000" dirty="0" smtClean="0"/>
          </a:p>
          <a:p>
            <a:r>
              <a:rPr lang="en-US" sz="2000" dirty="0" smtClean="0"/>
              <a:t>Wikipedia, the free encyclopedia </a:t>
            </a:r>
            <a:r>
              <a:rPr lang="en-US" sz="2000" dirty="0" smtClean="0">
                <a:hlinkClick r:id="rId3"/>
              </a:rPr>
              <a:t>http://www.wikipedia.org/</a:t>
            </a:r>
            <a:endParaRPr lang="en-US" sz="2000" dirty="0" smtClean="0"/>
          </a:p>
          <a:p>
            <a:r>
              <a:rPr lang="en-US" sz="2000" dirty="0" smtClean="0"/>
              <a:t>VTK </a:t>
            </a:r>
            <a:r>
              <a:rPr lang="en-US" sz="2000" dirty="0" err="1" smtClean="0"/>
              <a:t>Kitware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4"/>
              </a:rPr>
              <a:t>http://www.vtk.org/</a:t>
            </a:r>
            <a:endParaRPr lang="en-US" sz="2000" dirty="0" smtClean="0"/>
          </a:p>
          <a:p>
            <a:r>
              <a:rPr lang="en-US" sz="2000" dirty="0" smtClean="0"/>
              <a:t>ITK </a:t>
            </a:r>
            <a:r>
              <a:rPr lang="en-US" sz="2000" dirty="0" err="1" smtClean="0"/>
              <a:t>Kitware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http://www.itk.org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r>
              <a:rPr lang="en-US" sz="2000" dirty="0" err="1" smtClean="0"/>
              <a:t>Cmake</a:t>
            </a:r>
            <a:r>
              <a:rPr lang="en-US" sz="2000" dirty="0" smtClean="0"/>
              <a:t> </a:t>
            </a:r>
            <a:r>
              <a:rPr lang="en-US" sz="2000" dirty="0" err="1" smtClean="0"/>
              <a:t>Kitware</a:t>
            </a:r>
            <a:r>
              <a:rPr lang="en-US" sz="2000" dirty="0" smtClean="0"/>
              <a:t> </a:t>
            </a:r>
            <a:r>
              <a:rPr lang="en-US" sz="2000" dirty="0">
                <a:hlinkClick r:id="rId6"/>
              </a:rPr>
              <a:t>http://www.cmake.org/</a:t>
            </a:r>
            <a:endParaRPr lang="en-US" sz="2000" dirty="0" smtClean="0"/>
          </a:p>
          <a:p>
            <a:r>
              <a:rPr lang="en-US" sz="2000" dirty="0" smtClean="0"/>
              <a:t>Cancer data samples collected from </a:t>
            </a: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public.cancerimagingarchive.net/ncia/home.jsf</a:t>
            </a:r>
            <a:endParaRPr lang="en-US" sz="2000" dirty="0" smtClean="0"/>
          </a:p>
          <a:p>
            <a:r>
              <a:rPr lang="en-US" sz="2000" dirty="0" smtClean="0"/>
              <a:t>Canny Edge Detection </a:t>
            </a:r>
            <a:r>
              <a:rPr lang="en-US" sz="2000" dirty="0">
                <a:hlinkClick r:id="rId8"/>
              </a:rPr>
              <a:t>http://www.cse.iitd.ernet.in/~</a:t>
            </a:r>
            <a:r>
              <a:rPr lang="en-US" sz="2000" dirty="0" smtClean="0">
                <a:hlinkClick r:id="rId8"/>
              </a:rPr>
              <a:t>pkalra/csl783/canny.pdf</a:t>
            </a:r>
            <a:endParaRPr lang="en-US" sz="2000" dirty="0" smtClean="0"/>
          </a:p>
          <a:p>
            <a:r>
              <a:rPr lang="en-US" sz="2000" dirty="0" smtClean="0"/>
              <a:t>Image Processing Algorithms </a:t>
            </a:r>
          </a:p>
          <a:p>
            <a:r>
              <a:rPr lang="en-US" sz="2000" dirty="0"/>
              <a:t>J Canny. 1986. A Computational Approach to Edge Detection. </a:t>
            </a:r>
            <a:r>
              <a:rPr lang="en-US" sz="2000" i="1" dirty="0"/>
              <a:t>IEEE Trans. Pattern Anal. Mach. </a:t>
            </a:r>
            <a:r>
              <a:rPr lang="en-US" sz="2000" i="1" dirty="0" err="1"/>
              <a:t>Intell</a:t>
            </a:r>
            <a:r>
              <a:rPr lang="en-US" sz="2000" i="1" dirty="0"/>
              <a:t>.</a:t>
            </a:r>
            <a:r>
              <a:rPr lang="en-US" sz="2000" dirty="0"/>
              <a:t> 8, 6 (June 1986), 679-698. DOI=10.1109/TPAMI.1986.4767851 http://dx.doi.org/10.1109/TPAMI.1986.4767851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0231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Outline of this project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84325"/>
            <a:ext cx="8153399" cy="49561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Aim</a:t>
            </a:r>
            <a:r>
              <a:rPr lang="en-US" dirty="0" smtClean="0"/>
              <a:t>: To help </a:t>
            </a:r>
            <a:r>
              <a:rPr lang="en-US" dirty="0"/>
              <a:t>doctors </a:t>
            </a:r>
            <a:r>
              <a:rPr lang="en-US" dirty="0" smtClean="0"/>
              <a:t>diagnose cancer faster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Data used </a:t>
            </a:r>
            <a:r>
              <a:rPr lang="en-US" dirty="0" smtClean="0"/>
              <a:t>: Collection of brain samples of patients detected with cancer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Idea</a:t>
            </a:r>
            <a:r>
              <a:rPr lang="en-US" dirty="0" smtClean="0"/>
              <a:t> : Filtering of edges of these medical images can help fasten the process of detecting tumor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Algorithm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: Canny Edge Detection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Terminology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4325"/>
            <a:ext cx="8229600" cy="4956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</a:rPr>
              <a:t>Medical Imaging: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Process to create images of the human body for clinical purposes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Visualization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Representing information as Computer Graphics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VTK(Visualization toolkit</a:t>
            </a:r>
            <a:r>
              <a:rPr lang="en-US" b="1" dirty="0">
                <a:solidFill>
                  <a:srgbClr val="FFFF00"/>
                </a:solidFill>
              </a:rPr>
              <a:t>) and ITK(Insight Segmentation and Registration </a:t>
            </a:r>
            <a:r>
              <a:rPr lang="en-US" b="1" dirty="0" smtClean="0">
                <a:solidFill>
                  <a:srgbClr val="FFFF00"/>
                </a:solidFill>
              </a:rPr>
              <a:t>Toolkit) :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/>
              <a:t>Computer </a:t>
            </a:r>
            <a:r>
              <a:rPr lang="en-US" b="1" dirty="0" smtClean="0"/>
              <a:t>graphics, image processing </a:t>
            </a:r>
            <a:r>
              <a:rPr lang="en-US" b="1" dirty="0" smtClean="0"/>
              <a:t>&amp; </a:t>
            </a:r>
            <a:r>
              <a:rPr lang="en-US" b="1" dirty="0" smtClean="0"/>
              <a:t>visualization</a:t>
            </a:r>
          </a:p>
          <a:p>
            <a:pPr lvl="1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5605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Medical Terminology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84325"/>
            <a:ext cx="8077200" cy="4956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Nuclear Medicine (NM):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/>
              <a:t>Application of radioactive elements – radiopharmaceuticals in the diagnosis and treatment of </a:t>
            </a:r>
            <a:r>
              <a:rPr lang="en-US" b="1" dirty="0" smtClean="0"/>
              <a:t>disease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Medical Resonance Imaging (MR):</a:t>
            </a:r>
            <a:endParaRPr lang="en-US" b="1" dirty="0">
              <a:solidFill>
                <a:srgbClr val="FFFF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/>
              <a:t>Medical technique used in radiology to visualize internal structures of the body</a:t>
            </a:r>
            <a:endParaRPr lang="en-US" b="1" dirty="0"/>
          </a:p>
          <a:p>
            <a:pPr lvl="1">
              <a:lnSpc>
                <a:spcPct val="150000"/>
              </a:lnSpc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Medical Topology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12" descr="http://www.spineuniverse.com/sites/default/files/legacy-images/dp_planes-BB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09358"/>
            <a:ext cx="3276600" cy="492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34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Steps followed – Step 1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Step 1 – Collect Samples</a:t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MR and NM samples of the following time periods:</a:t>
            </a:r>
          </a:p>
          <a:p>
            <a:pPr lvl="3"/>
            <a:r>
              <a:rPr lang="en-US" dirty="0" smtClean="0"/>
              <a:t>Baseline</a:t>
            </a:r>
          </a:p>
          <a:p>
            <a:pPr lvl="3"/>
            <a:r>
              <a:rPr lang="en-US" dirty="0" smtClean="0"/>
              <a:t>Baseline + 2 months</a:t>
            </a:r>
          </a:p>
          <a:p>
            <a:pPr lvl="3"/>
            <a:r>
              <a:rPr lang="en-US" dirty="0" smtClean="0"/>
              <a:t>Baseline + 4 months</a:t>
            </a:r>
          </a:p>
          <a:p>
            <a:pPr lvl="3"/>
            <a:r>
              <a:rPr lang="en-US" dirty="0" smtClean="0"/>
              <a:t>Baseline + 7 months</a:t>
            </a:r>
          </a:p>
          <a:p>
            <a:pPr lvl="3"/>
            <a:r>
              <a:rPr lang="en-US" dirty="0" smtClean="0"/>
              <a:t>Baseline + 10 months</a:t>
            </a:r>
          </a:p>
          <a:p>
            <a:pPr lvl="3"/>
            <a:r>
              <a:rPr lang="en-US" dirty="0" smtClean="0"/>
              <a:t>Baseline + 12 months</a:t>
            </a:r>
          </a:p>
          <a:p>
            <a:pPr lvl="3"/>
            <a:r>
              <a:rPr lang="en-US" dirty="0" smtClean="0"/>
              <a:t>Baseline + 15 months</a:t>
            </a:r>
          </a:p>
          <a:p>
            <a:pPr lvl="3"/>
            <a:r>
              <a:rPr lang="en-US" dirty="0" smtClean="0"/>
              <a:t>Baseline + 17 months</a:t>
            </a:r>
          </a:p>
          <a:p>
            <a:pPr lvl="3"/>
            <a:r>
              <a:rPr lang="en-US" dirty="0" smtClean="0"/>
              <a:t>Baseline + 21 months</a:t>
            </a:r>
          </a:p>
          <a:p>
            <a:pPr lvl="3"/>
            <a:r>
              <a:rPr lang="en-US" dirty="0" smtClean="0"/>
              <a:t>Baseline + 25 months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894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Steps </a:t>
            </a:r>
            <a:r>
              <a:rPr lang="en-US" dirty="0" smtClean="0">
                <a:solidFill>
                  <a:srgbClr val="00B0F0"/>
                </a:solidFill>
              </a:rPr>
              <a:t>followed – Step 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</a:rPr>
              <a:t>Step 2 – </a:t>
            </a:r>
            <a:r>
              <a:rPr lang="en-US" b="1" dirty="0" smtClean="0">
                <a:solidFill>
                  <a:srgbClr val="FFFF00"/>
                </a:solidFill>
              </a:rPr>
              <a:t>Setup the system and software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Download </a:t>
            </a:r>
            <a:r>
              <a:rPr lang="en-US" dirty="0" err="1" smtClean="0"/>
              <a:t>Cmake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Download VTK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Download VTK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Download ITK Insight Applications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Download ITK Insight Toolkit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Build all the software as per the steps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Write a sample program to build the binaries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Steps Followed – Step 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84325"/>
            <a:ext cx="8153400" cy="4956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Step 3 - Canny Edge detection Algorithm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EC7D5A"/>
                </a:solidFill>
              </a:rPr>
              <a:t>Gaussian filter </a:t>
            </a:r>
            <a:r>
              <a:rPr lang="en-US" dirty="0" smtClean="0"/>
              <a:t>– to smoothen image &amp; reduce noise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EC7D5A"/>
                </a:solidFill>
              </a:rPr>
              <a:t>Gradient Magnitudes </a:t>
            </a:r>
            <a:r>
              <a:rPr lang="en-US" dirty="0" smtClean="0"/>
              <a:t>– Gradient vector of an image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EC7D5A"/>
                </a:solidFill>
              </a:rPr>
              <a:t>Non-Max suppression </a:t>
            </a:r>
            <a:r>
              <a:rPr lang="en-US" dirty="0" smtClean="0"/>
              <a:t>– Sets to 0 if pixel is not a peak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EC7D5A"/>
                </a:solidFill>
              </a:rPr>
              <a:t>Canny Output Edges </a:t>
            </a:r>
            <a:r>
              <a:rPr lang="en-US" dirty="0" smtClean="0"/>
              <a:t>– Got after </a:t>
            </a:r>
            <a:r>
              <a:rPr lang="en-US" dirty="0" err="1" smtClean="0"/>
              <a:t>thresholding</a:t>
            </a:r>
            <a:r>
              <a:rPr lang="en-US" dirty="0" smtClean="0"/>
              <a:t> and linking the edges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Steps </a:t>
            </a:r>
            <a:r>
              <a:rPr lang="en-US" dirty="0" smtClean="0">
                <a:solidFill>
                  <a:srgbClr val="00B0F0"/>
                </a:solidFill>
              </a:rPr>
              <a:t>followed – Step 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8001000" cy="4283075"/>
          </a:xfrm>
        </p:spPr>
        <p:txBody>
          <a:bodyPr numCol="2"/>
          <a:lstStyle/>
          <a:p>
            <a:pPr marL="0" indent="0">
              <a:buNone/>
            </a:pPr>
            <a:r>
              <a:rPr lang="en-US" sz="1800" dirty="0" smtClean="0"/>
              <a:t>"</a:t>
            </a:r>
            <a:r>
              <a:rPr lang="en-US" sz="1800" dirty="0" err="1"/>
              <a:t>vtkSmartPointer.h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vtkDICOMImageReader.h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vtkImageGaussianSmooth.h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vtkImageActor.h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vtkRenderer.h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vtkRenderWindow.h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vtkRenderWindowInteractor.h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vtkImageGradient.h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vtkImageMagnitude.h</a:t>
            </a:r>
            <a:r>
              <a:rPr lang="en-US" sz="1800" dirty="0" smtClean="0"/>
              <a:t>" </a:t>
            </a:r>
            <a:r>
              <a:rPr lang="en-US" sz="1800" dirty="0" err="1" smtClean="0"/>
              <a:t>vtkImageNonMaximumSuppression.h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vtkImageConstantPad.h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vtkImageToStructuredPoints.h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vtkLinkEdgels.h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vtkThreshold.h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vtkGeometryFilter.h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vtkSubPixelPositionEdgels.h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vtkStripper.h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vtkPolyDataMapper.h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vtkJPEGReader.h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vtkTextProperty.h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"</a:t>
            </a:r>
            <a:r>
              <a:rPr lang="en-US" sz="1800" dirty="0" err="1"/>
              <a:t>vtkTextActor.h</a:t>
            </a:r>
            <a:r>
              <a:rPr lang="en-US" sz="1800" dirty="0"/>
              <a:t>"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95362" y="1434643"/>
            <a:ext cx="5410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4 – Canny Edge Detection in VTK</a:t>
            </a:r>
          </a:p>
        </p:txBody>
      </p:sp>
    </p:spTree>
    <p:extLst>
      <p:ext uri="{BB962C8B-B14F-4D97-AF65-F5344CB8AC3E}">
        <p14:creationId xmlns:p14="http://schemas.microsoft.com/office/powerpoint/2010/main" val="2611615564"/>
      </p:ext>
    </p:extLst>
  </p:cSld>
  <p:clrMapOvr>
    <a:masterClrMapping/>
  </p:clrMapOvr>
</p:sld>
</file>

<file path=ppt/theme/theme1.xml><?xml version="1.0" encoding="utf-8"?>
<a:theme xmlns:a="http://schemas.openxmlformats.org/drawingml/2006/main" name="DNA structure design templat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 structure design template</Template>
  <TotalTime>251</TotalTime>
  <Words>535</Words>
  <Application>Microsoft Office PowerPoint</Application>
  <PresentationFormat>On-screen Show (4:3)</PresentationFormat>
  <Paragraphs>112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DNA structure design template</vt:lpstr>
      <vt:lpstr>Medical Imaging &amp; Visualization</vt:lpstr>
      <vt:lpstr>Outline of this project </vt:lpstr>
      <vt:lpstr>Terminology</vt:lpstr>
      <vt:lpstr>Medical Terminology </vt:lpstr>
      <vt:lpstr>Medical Topology</vt:lpstr>
      <vt:lpstr>Steps followed – Step 1 </vt:lpstr>
      <vt:lpstr>Steps followed – Step 2</vt:lpstr>
      <vt:lpstr>Steps Followed – Step 3</vt:lpstr>
      <vt:lpstr>Steps followed – Step 4</vt:lpstr>
      <vt:lpstr>Input Data Used</vt:lpstr>
      <vt:lpstr>Canny Edge Detection - Output</vt:lpstr>
      <vt:lpstr>Results - Final Output</vt:lpstr>
      <vt:lpstr>Other image filtering - NM</vt:lpstr>
      <vt:lpstr>Conclusion</vt:lpstr>
      <vt:lpstr>Future Work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image processing using</dc:title>
  <dc:creator>Shruti Vangari</dc:creator>
  <cp:lastModifiedBy>Shruti Vangari</cp:lastModifiedBy>
  <cp:revision>162</cp:revision>
  <dcterms:created xsi:type="dcterms:W3CDTF">2013-04-29T16:59:18Z</dcterms:created>
  <dcterms:modified xsi:type="dcterms:W3CDTF">2013-04-30T07:08:36Z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TC102862081033</vt:lpwstr>
  </property>
</Properties>
</file>