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62" r:id="rId6"/>
    <p:sldId id="263" r:id="rId7"/>
    <p:sldId id="265" r:id="rId8"/>
    <p:sldId id="268" r:id="rId9"/>
    <p:sldId id="266" r:id="rId10"/>
    <p:sldId id="267" r:id="rId11"/>
    <p:sldId id="264" r:id="rId12"/>
    <p:sldId id="2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slides" id="{D89045C5-8BAF-47D0-B60A-809DD986BA3B}">
          <p14:sldIdLst>
            <p14:sldId id="256"/>
            <p14:sldId id="257"/>
          </p14:sldIdLst>
        </p14:section>
        <p14:section name="What is ransomware" id="{6A297950-D2A0-4A2D-AB81-A3584A5280F6}">
          <p14:sldIdLst>
            <p14:sldId id="258"/>
          </p14:sldIdLst>
        </p14:section>
        <p14:section name="Introduction" id="{85091169-2832-48E5-9E48-6BB60F39414B}">
          <p14:sldIdLst>
            <p14:sldId id="260"/>
            <p14:sldId id="262"/>
          </p14:sldIdLst>
        </p14:section>
        <p14:section name="History" id="{5BA6EF5E-136F-42B3-920B-896CF4793A35}">
          <p14:sldIdLst>
            <p14:sldId id="263"/>
          </p14:sldIdLst>
        </p14:section>
        <p14:section name="Working" id="{1AF30AA2-0D3C-448E-969D-B4537141E134}">
          <p14:sldIdLst>
            <p14:sldId id="265"/>
            <p14:sldId id="268"/>
          </p14:sldIdLst>
        </p14:section>
        <p14:section name="Solution" id="{601A1727-6BF4-47D8-8848-9DFF3BDFCE8B}">
          <p14:sldIdLst>
            <p14:sldId id="266"/>
            <p14:sldId id="267"/>
          </p14:sldIdLst>
        </p14:section>
        <p14:section name="future" id="{9BD2B0AA-EDAB-4C26-AABE-EEA8CCE5B947}">
          <p14:sldIdLst>
            <p14:sldId id="264"/>
          </p14:sldIdLst>
        </p14:section>
        <p14:section name="Ending Slides" id="{E1C080D7-D0D1-4034-9865-8AFB5045316B}">
          <p14:sldIdLst>
            <p14:sldId id="2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5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1" autoAdjust="0"/>
    <p:restoredTop sz="94249" autoAdjust="0"/>
  </p:normalViewPr>
  <p:slideViewPr>
    <p:cSldViewPr>
      <p:cViewPr varScale="1">
        <p:scale>
          <a:sx n="64" d="100"/>
          <a:sy n="64" d="100"/>
        </p:scale>
        <p:origin x="576" y="72"/>
      </p:cViewPr>
      <p:guideLst/>
    </p:cSldViewPr>
  </p:slideViewPr>
  <p:notesTextViewPr>
    <p:cViewPr>
      <p:scale>
        <a:sx n="1" d="1"/>
        <a:sy n="1" d="1"/>
      </p:scale>
      <p:origin x="0" y="0"/>
    </p:cViewPr>
  </p:notesTextViewPr>
  <p:sorterViewPr>
    <p:cViewPr>
      <p:scale>
        <a:sx n="100" d="100"/>
        <a:sy n="100" d="100"/>
      </p:scale>
      <p:origin x="0" y="-4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257A7-A1DD-4C6B-A04E-11795D6C21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4CC575-89CB-441B-A54E-F19EB8B175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7DF7C3-F334-415C-9EF2-D301F8D36577}" type="datetimeFigureOut">
              <a:rPr lang="en-US" smtClean="0"/>
              <a:t>07-Jan-18</a:t>
            </a:fld>
            <a:endParaRPr lang="en-US"/>
          </a:p>
        </p:txBody>
      </p:sp>
      <p:sp>
        <p:nvSpPr>
          <p:cNvPr id="4" name="Footer Placeholder 3">
            <a:extLst>
              <a:ext uri="{FF2B5EF4-FFF2-40B4-BE49-F238E27FC236}">
                <a16:creationId xmlns:a16="http://schemas.microsoft.com/office/drawing/2014/main" id="{9406DF01-729E-49EE-8046-010051C672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149C4A-5184-4284-9755-5FE7EC5942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4FECC-1FD6-40D2-8668-DFFB76729B19}" type="slidenum">
              <a:rPr lang="en-US" smtClean="0"/>
              <a:t>‹#›</a:t>
            </a:fld>
            <a:endParaRPr lang="en-US"/>
          </a:p>
        </p:txBody>
      </p:sp>
    </p:spTree>
    <p:extLst>
      <p:ext uri="{BB962C8B-B14F-4D97-AF65-F5344CB8AC3E}">
        <p14:creationId xmlns:p14="http://schemas.microsoft.com/office/powerpoint/2010/main" val="4183041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7A713-81C8-4B78-8315-84C4025CAD3A}" type="datetimeFigureOut">
              <a:rPr lang="en-US" smtClean="0"/>
              <a:t>07-Jan-18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7660-783E-4AF6-AA91-B2BAE3C4826E}" type="slidenum">
              <a:rPr lang="en-US" smtClean="0"/>
              <a:t>‹#›</a:t>
            </a:fld>
            <a:endParaRPr lang="en-US"/>
          </a:p>
        </p:txBody>
      </p:sp>
    </p:spTree>
    <p:extLst>
      <p:ext uri="{BB962C8B-B14F-4D97-AF65-F5344CB8AC3E}">
        <p14:creationId xmlns:p14="http://schemas.microsoft.com/office/powerpoint/2010/main" val="27730934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6944-9940-4097-A88E-318267FAA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0793A7-9447-4705-858D-49CBDB8AE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93B2F0-8F1E-42C6-AAA1-7B20C891F99D}"/>
              </a:ext>
            </a:extLst>
          </p:cNvPr>
          <p:cNvSpPr>
            <a:spLocks noGrp="1"/>
          </p:cNvSpPr>
          <p:nvPr>
            <p:ph type="dt" sz="half" idx="10"/>
          </p:nvPr>
        </p:nvSpPr>
        <p:spPr/>
        <p:txBody>
          <a:bodyPr/>
          <a:lstStyle/>
          <a:p>
            <a:fld id="{C65233AC-7361-4928-B0D4-F366D2CF0C90}" type="datetime1">
              <a:rPr lang="en-US" smtClean="0"/>
              <a:t>07-Jan-18</a:t>
            </a:fld>
            <a:endParaRPr lang="en-US"/>
          </a:p>
        </p:txBody>
      </p:sp>
      <p:sp>
        <p:nvSpPr>
          <p:cNvPr id="5" name="Footer Placeholder 4">
            <a:extLst>
              <a:ext uri="{FF2B5EF4-FFF2-40B4-BE49-F238E27FC236}">
                <a16:creationId xmlns:a16="http://schemas.microsoft.com/office/drawing/2014/main" id="{45C7E2A2-628A-4AB1-8AC5-52E2C1F94A08}"/>
              </a:ext>
            </a:extLst>
          </p:cNvPr>
          <p:cNvSpPr>
            <a:spLocks noGrp="1"/>
          </p:cNvSpPr>
          <p:nvPr>
            <p:ph type="ftr" sz="quarter" idx="11"/>
          </p:nvPr>
        </p:nvSpPr>
        <p:spPr/>
        <p:txBody>
          <a:bodyPr/>
          <a:lstStyle/>
          <a:p>
            <a:r>
              <a:rPr lang="en-US"/>
              <a:t>Ransomware - A billion dollar virus</a:t>
            </a:r>
          </a:p>
        </p:txBody>
      </p:sp>
      <p:sp>
        <p:nvSpPr>
          <p:cNvPr id="6" name="Slide Number Placeholder 5">
            <a:extLst>
              <a:ext uri="{FF2B5EF4-FFF2-40B4-BE49-F238E27FC236}">
                <a16:creationId xmlns:a16="http://schemas.microsoft.com/office/drawing/2014/main" id="{E5166C79-E1F9-421D-9A0C-3E1074BDD5AF}"/>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261034303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3052-0B62-4E5D-AAD6-1A766049B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C137F-2DCE-45E4-AACD-8914BEAF83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4494B-BFF9-432B-860B-DFD212631A1C}"/>
              </a:ext>
            </a:extLst>
          </p:cNvPr>
          <p:cNvSpPr>
            <a:spLocks noGrp="1"/>
          </p:cNvSpPr>
          <p:nvPr>
            <p:ph type="dt" sz="half" idx="10"/>
          </p:nvPr>
        </p:nvSpPr>
        <p:spPr/>
        <p:txBody>
          <a:bodyPr/>
          <a:lstStyle/>
          <a:p>
            <a:fld id="{B4AC0C4F-8237-4020-A6A9-F1EBEDFA41F9}" type="datetime1">
              <a:rPr lang="en-US" smtClean="0"/>
              <a:t>07-Jan-18</a:t>
            </a:fld>
            <a:endParaRPr lang="en-US"/>
          </a:p>
        </p:txBody>
      </p:sp>
      <p:sp>
        <p:nvSpPr>
          <p:cNvPr id="5" name="Footer Placeholder 4">
            <a:extLst>
              <a:ext uri="{FF2B5EF4-FFF2-40B4-BE49-F238E27FC236}">
                <a16:creationId xmlns:a16="http://schemas.microsoft.com/office/drawing/2014/main" id="{D5DB9FA4-849F-47A9-ADC0-45178C11D2BE}"/>
              </a:ext>
            </a:extLst>
          </p:cNvPr>
          <p:cNvSpPr>
            <a:spLocks noGrp="1"/>
          </p:cNvSpPr>
          <p:nvPr>
            <p:ph type="ftr" sz="quarter" idx="11"/>
          </p:nvPr>
        </p:nvSpPr>
        <p:spPr/>
        <p:txBody>
          <a:bodyPr/>
          <a:lstStyle/>
          <a:p>
            <a:r>
              <a:rPr lang="en-US"/>
              <a:t>Ransomware - A billion dollar virus</a:t>
            </a:r>
          </a:p>
        </p:txBody>
      </p:sp>
      <p:sp>
        <p:nvSpPr>
          <p:cNvPr id="6" name="Slide Number Placeholder 5">
            <a:extLst>
              <a:ext uri="{FF2B5EF4-FFF2-40B4-BE49-F238E27FC236}">
                <a16:creationId xmlns:a16="http://schemas.microsoft.com/office/drawing/2014/main" id="{5637FC6C-715F-4AE9-BC41-49322A06B814}"/>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321666155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14D9A-608C-4AE6-9DA3-7B8241CF84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E75F0-2098-446A-8ED9-3A40F18C9F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23334-C83E-4653-991E-277F850D2B86}"/>
              </a:ext>
            </a:extLst>
          </p:cNvPr>
          <p:cNvSpPr>
            <a:spLocks noGrp="1"/>
          </p:cNvSpPr>
          <p:nvPr>
            <p:ph type="dt" sz="half" idx="10"/>
          </p:nvPr>
        </p:nvSpPr>
        <p:spPr/>
        <p:txBody>
          <a:bodyPr/>
          <a:lstStyle/>
          <a:p>
            <a:fld id="{DCD725E9-00F7-4079-A1BF-7F782D448154}" type="datetime1">
              <a:rPr lang="en-US" smtClean="0"/>
              <a:t>07-Jan-18</a:t>
            </a:fld>
            <a:endParaRPr lang="en-US"/>
          </a:p>
        </p:txBody>
      </p:sp>
      <p:sp>
        <p:nvSpPr>
          <p:cNvPr id="5" name="Footer Placeholder 4">
            <a:extLst>
              <a:ext uri="{FF2B5EF4-FFF2-40B4-BE49-F238E27FC236}">
                <a16:creationId xmlns:a16="http://schemas.microsoft.com/office/drawing/2014/main" id="{8397388C-9C1D-444C-9AA8-515020020F5E}"/>
              </a:ext>
            </a:extLst>
          </p:cNvPr>
          <p:cNvSpPr>
            <a:spLocks noGrp="1"/>
          </p:cNvSpPr>
          <p:nvPr>
            <p:ph type="ftr" sz="quarter" idx="11"/>
          </p:nvPr>
        </p:nvSpPr>
        <p:spPr/>
        <p:txBody>
          <a:bodyPr/>
          <a:lstStyle/>
          <a:p>
            <a:r>
              <a:rPr lang="en-US"/>
              <a:t>Ransomware - A billion dollar virus</a:t>
            </a:r>
          </a:p>
        </p:txBody>
      </p:sp>
      <p:sp>
        <p:nvSpPr>
          <p:cNvPr id="6" name="Slide Number Placeholder 5">
            <a:extLst>
              <a:ext uri="{FF2B5EF4-FFF2-40B4-BE49-F238E27FC236}">
                <a16:creationId xmlns:a16="http://schemas.microsoft.com/office/drawing/2014/main" id="{F06FF93E-48F6-47CB-A647-693C575D7A20}"/>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35885006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0845-3EBD-4D6F-B6C0-0575809E8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59AC-39BC-4DA3-807F-81BDA92B17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2B8D3-A4F1-4FE8-856F-38EB1A821B4B}"/>
              </a:ext>
            </a:extLst>
          </p:cNvPr>
          <p:cNvSpPr>
            <a:spLocks noGrp="1"/>
          </p:cNvSpPr>
          <p:nvPr>
            <p:ph type="dt" sz="half" idx="10"/>
          </p:nvPr>
        </p:nvSpPr>
        <p:spPr/>
        <p:txBody>
          <a:bodyPr/>
          <a:lstStyle/>
          <a:p>
            <a:fld id="{EC1BA20C-6D34-4729-BECC-170B1CDC205A}" type="datetime1">
              <a:rPr lang="en-US" smtClean="0"/>
              <a:t>07-Jan-18</a:t>
            </a:fld>
            <a:endParaRPr lang="en-US"/>
          </a:p>
        </p:txBody>
      </p:sp>
      <p:sp>
        <p:nvSpPr>
          <p:cNvPr id="5" name="Footer Placeholder 4">
            <a:extLst>
              <a:ext uri="{FF2B5EF4-FFF2-40B4-BE49-F238E27FC236}">
                <a16:creationId xmlns:a16="http://schemas.microsoft.com/office/drawing/2014/main" id="{E918DB54-CB6D-4E01-A8BE-1AA7F3E52C87}"/>
              </a:ext>
            </a:extLst>
          </p:cNvPr>
          <p:cNvSpPr>
            <a:spLocks noGrp="1"/>
          </p:cNvSpPr>
          <p:nvPr>
            <p:ph type="ftr" sz="quarter" idx="11"/>
          </p:nvPr>
        </p:nvSpPr>
        <p:spPr/>
        <p:txBody>
          <a:bodyPr/>
          <a:lstStyle/>
          <a:p>
            <a:r>
              <a:rPr lang="en-US"/>
              <a:t>Ransomware - A billion dollar virus</a:t>
            </a:r>
          </a:p>
        </p:txBody>
      </p:sp>
      <p:sp>
        <p:nvSpPr>
          <p:cNvPr id="6" name="Slide Number Placeholder 5">
            <a:extLst>
              <a:ext uri="{FF2B5EF4-FFF2-40B4-BE49-F238E27FC236}">
                <a16:creationId xmlns:a16="http://schemas.microsoft.com/office/drawing/2014/main" id="{1A9622E6-B7A6-4CCC-B169-EB301C969A91}"/>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25614512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7D32-4E9D-4B21-BBE1-60AC00696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7A9ECD-985A-4019-A94A-1749FB702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22A040-9466-492F-9893-FBCB0A00367E}"/>
              </a:ext>
            </a:extLst>
          </p:cNvPr>
          <p:cNvSpPr>
            <a:spLocks noGrp="1"/>
          </p:cNvSpPr>
          <p:nvPr>
            <p:ph type="dt" sz="half" idx="10"/>
          </p:nvPr>
        </p:nvSpPr>
        <p:spPr/>
        <p:txBody>
          <a:bodyPr/>
          <a:lstStyle/>
          <a:p>
            <a:fld id="{B794782A-22F3-48EF-BE94-80F71BFA6D08}" type="datetime1">
              <a:rPr lang="en-US" smtClean="0"/>
              <a:t>07-Jan-18</a:t>
            </a:fld>
            <a:endParaRPr lang="en-US"/>
          </a:p>
        </p:txBody>
      </p:sp>
      <p:sp>
        <p:nvSpPr>
          <p:cNvPr id="5" name="Footer Placeholder 4">
            <a:extLst>
              <a:ext uri="{FF2B5EF4-FFF2-40B4-BE49-F238E27FC236}">
                <a16:creationId xmlns:a16="http://schemas.microsoft.com/office/drawing/2014/main" id="{D398C444-47A3-4341-ACBC-98609DB0A770}"/>
              </a:ext>
            </a:extLst>
          </p:cNvPr>
          <p:cNvSpPr>
            <a:spLocks noGrp="1"/>
          </p:cNvSpPr>
          <p:nvPr>
            <p:ph type="ftr" sz="quarter" idx="11"/>
          </p:nvPr>
        </p:nvSpPr>
        <p:spPr/>
        <p:txBody>
          <a:bodyPr/>
          <a:lstStyle/>
          <a:p>
            <a:r>
              <a:rPr lang="en-US"/>
              <a:t>Ransomware - A billion dollar virus</a:t>
            </a:r>
          </a:p>
        </p:txBody>
      </p:sp>
      <p:sp>
        <p:nvSpPr>
          <p:cNvPr id="6" name="Slide Number Placeholder 5">
            <a:extLst>
              <a:ext uri="{FF2B5EF4-FFF2-40B4-BE49-F238E27FC236}">
                <a16:creationId xmlns:a16="http://schemas.microsoft.com/office/drawing/2014/main" id="{94F190DA-A3E1-4E52-B6BC-E53ADADF6025}"/>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28308502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393F-4499-40D9-B11C-3ECA52FF2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B5840-B669-4BA1-A2A9-117468567D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76F3F-9B21-474A-BDAB-54DBE6E5AD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D878D7-A35D-45C4-8026-5B039263CEC7}"/>
              </a:ext>
            </a:extLst>
          </p:cNvPr>
          <p:cNvSpPr>
            <a:spLocks noGrp="1"/>
          </p:cNvSpPr>
          <p:nvPr>
            <p:ph type="dt" sz="half" idx="10"/>
          </p:nvPr>
        </p:nvSpPr>
        <p:spPr/>
        <p:txBody>
          <a:bodyPr/>
          <a:lstStyle/>
          <a:p>
            <a:fld id="{28A2D3A9-D9FF-469A-BEDE-EAF434C4B455}" type="datetime1">
              <a:rPr lang="en-US" smtClean="0"/>
              <a:t>07-Jan-18</a:t>
            </a:fld>
            <a:endParaRPr lang="en-US"/>
          </a:p>
        </p:txBody>
      </p:sp>
      <p:sp>
        <p:nvSpPr>
          <p:cNvPr id="6" name="Footer Placeholder 5">
            <a:extLst>
              <a:ext uri="{FF2B5EF4-FFF2-40B4-BE49-F238E27FC236}">
                <a16:creationId xmlns:a16="http://schemas.microsoft.com/office/drawing/2014/main" id="{CF85B11F-E995-4C90-A66B-33912331B46B}"/>
              </a:ext>
            </a:extLst>
          </p:cNvPr>
          <p:cNvSpPr>
            <a:spLocks noGrp="1"/>
          </p:cNvSpPr>
          <p:nvPr>
            <p:ph type="ftr" sz="quarter" idx="11"/>
          </p:nvPr>
        </p:nvSpPr>
        <p:spPr/>
        <p:txBody>
          <a:bodyPr/>
          <a:lstStyle/>
          <a:p>
            <a:r>
              <a:rPr lang="en-US"/>
              <a:t>Ransomware - A billion dollar virus</a:t>
            </a:r>
          </a:p>
        </p:txBody>
      </p:sp>
      <p:sp>
        <p:nvSpPr>
          <p:cNvPr id="7" name="Slide Number Placeholder 6">
            <a:extLst>
              <a:ext uri="{FF2B5EF4-FFF2-40B4-BE49-F238E27FC236}">
                <a16:creationId xmlns:a16="http://schemas.microsoft.com/office/drawing/2014/main" id="{01D5AB95-E604-494F-8B89-360886EB774E}"/>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19668823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D61-1E50-4FC2-8415-4695EB003E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65971E-50BB-4CE4-BB0D-B56FEF5F1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2DE87B-4F82-47D6-848E-02E21735A0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03D60A-E014-437A-BD17-94C0AE67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2D7165-F955-49EE-9E02-F433A9E47C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CA75A5-2D08-4378-AA73-DFFA40483C43}"/>
              </a:ext>
            </a:extLst>
          </p:cNvPr>
          <p:cNvSpPr>
            <a:spLocks noGrp="1"/>
          </p:cNvSpPr>
          <p:nvPr>
            <p:ph type="dt" sz="half" idx="10"/>
          </p:nvPr>
        </p:nvSpPr>
        <p:spPr/>
        <p:txBody>
          <a:bodyPr/>
          <a:lstStyle/>
          <a:p>
            <a:fld id="{95F72CC8-E096-416C-B3EC-802E6B12AECE}" type="datetime1">
              <a:rPr lang="en-US" smtClean="0"/>
              <a:t>07-Jan-18</a:t>
            </a:fld>
            <a:endParaRPr lang="en-US"/>
          </a:p>
        </p:txBody>
      </p:sp>
      <p:sp>
        <p:nvSpPr>
          <p:cNvPr id="8" name="Footer Placeholder 7">
            <a:extLst>
              <a:ext uri="{FF2B5EF4-FFF2-40B4-BE49-F238E27FC236}">
                <a16:creationId xmlns:a16="http://schemas.microsoft.com/office/drawing/2014/main" id="{BBA90A82-E19C-4CE0-9694-0A4FBD22AC6A}"/>
              </a:ext>
            </a:extLst>
          </p:cNvPr>
          <p:cNvSpPr>
            <a:spLocks noGrp="1"/>
          </p:cNvSpPr>
          <p:nvPr>
            <p:ph type="ftr" sz="quarter" idx="11"/>
          </p:nvPr>
        </p:nvSpPr>
        <p:spPr/>
        <p:txBody>
          <a:bodyPr/>
          <a:lstStyle/>
          <a:p>
            <a:r>
              <a:rPr lang="en-US"/>
              <a:t>Ransomware - A billion dollar virus</a:t>
            </a:r>
          </a:p>
        </p:txBody>
      </p:sp>
      <p:sp>
        <p:nvSpPr>
          <p:cNvPr id="9" name="Slide Number Placeholder 8">
            <a:extLst>
              <a:ext uri="{FF2B5EF4-FFF2-40B4-BE49-F238E27FC236}">
                <a16:creationId xmlns:a16="http://schemas.microsoft.com/office/drawing/2014/main" id="{48028AF1-8BF5-4C9D-9694-4027EAADA7F5}"/>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19603469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3AE0-490C-48C5-8BF8-9CBD452F4C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88AC89-5F5C-4101-A626-5C4ED34E14CE}"/>
              </a:ext>
            </a:extLst>
          </p:cNvPr>
          <p:cNvSpPr>
            <a:spLocks noGrp="1"/>
          </p:cNvSpPr>
          <p:nvPr>
            <p:ph type="dt" sz="half" idx="10"/>
          </p:nvPr>
        </p:nvSpPr>
        <p:spPr/>
        <p:txBody>
          <a:bodyPr/>
          <a:lstStyle/>
          <a:p>
            <a:fld id="{CE7FC761-0C0C-4F21-B2B6-2CA5A243E3F7}" type="datetime1">
              <a:rPr lang="en-US" smtClean="0"/>
              <a:t>07-Jan-18</a:t>
            </a:fld>
            <a:endParaRPr lang="en-US"/>
          </a:p>
        </p:txBody>
      </p:sp>
      <p:sp>
        <p:nvSpPr>
          <p:cNvPr id="4" name="Footer Placeholder 3">
            <a:extLst>
              <a:ext uri="{FF2B5EF4-FFF2-40B4-BE49-F238E27FC236}">
                <a16:creationId xmlns:a16="http://schemas.microsoft.com/office/drawing/2014/main" id="{543C632A-60BF-47BD-B58B-9C885BCBADFE}"/>
              </a:ext>
            </a:extLst>
          </p:cNvPr>
          <p:cNvSpPr>
            <a:spLocks noGrp="1"/>
          </p:cNvSpPr>
          <p:nvPr>
            <p:ph type="ftr" sz="quarter" idx="11"/>
          </p:nvPr>
        </p:nvSpPr>
        <p:spPr/>
        <p:txBody>
          <a:bodyPr/>
          <a:lstStyle/>
          <a:p>
            <a:r>
              <a:rPr lang="en-US"/>
              <a:t>Ransomware - A billion dollar virus</a:t>
            </a:r>
          </a:p>
        </p:txBody>
      </p:sp>
      <p:sp>
        <p:nvSpPr>
          <p:cNvPr id="5" name="Slide Number Placeholder 4">
            <a:extLst>
              <a:ext uri="{FF2B5EF4-FFF2-40B4-BE49-F238E27FC236}">
                <a16:creationId xmlns:a16="http://schemas.microsoft.com/office/drawing/2014/main" id="{0D86397E-7F9E-4E72-AE2A-89CB48FDB834}"/>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4555882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0E31F-752A-4B6E-9F05-B548AF1AAE0E}"/>
              </a:ext>
            </a:extLst>
          </p:cNvPr>
          <p:cNvSpPr>
            <a:spLocks noGrp="1"/>
          </p:cNvSpPr>
          <p:nvPr>
            <p:ph type="dt" sz="half" idx="10"/>
          </p:nvPr>
        </p:nvSpPr>
        <p:spPr/>
        <p:txBody>
          <a:bodyPr/>
          <a:lstStyle/>
          <a:p>
            <a:fld id="{C8AA0F05-DA93-41A8-9692-624CE3304A69}" type="datetime1">
              <a:rPr lang="en-US" smtClean="0"/>
              <a:t>07-Jan-18</a:t>
            </a:fld>
            <a:endParaRPr lang="en-US"/>
          </a:p>
        </p:txBody>
      </p:sp>
      <p:sp>
        <p:nvSpPr>
          <p:cNvPr id="3" name="Footer Placeholder 2">
            <a:extLst>
              <a:ext uri="{FF2B5EF4-FFF2-40B4-BE49-F238E27FC236}">
                <a16:creationId xmlns:a16="http://schemas.microsoft.com/office/drawing/2014/main" id="{6221B335-2C3C-48C2-AD43-294C44CA3A1C}"/>
              </a:ext>
            </a:extLst>
          </p:cNvPr>
          <p:cNvSpPr>
            <a:spLocks noGrp="1"/>
          </p:cNvSpPr>
          <p:nvPr>
            <p:ph type="ftr" sz="quarter" idx="11"/>
          </p:nvPr>
        </p:nvSpPr>
        <p:spPr/>
        <p:txBody>
          <a:bodyPr/>
          <a:lstStyle/>
          <a:p>
            <a:r>
              <a:rPr lang="en-US"/>
              <a:t>Ransomware - A billion dollar virus</a:t>
            </a:r>
          </a:p>
        </p:txBody>
      </p:sp>
      <p:sp>
        <p:nvSpPr>
          <p:cNvPr id="4" name="Slide Number Placeholder 3">
            <a:extLst>
              <a:ext uri="{FF2B5EF4-FFF2-40B4-BE49-F238E27FC236}">
                <a16:creationId xmlns:a16="http://schemas.microsoft.com/office/drawing/2014/main" id="{3BFF70BA-EABE-47B2-9B62-8BB919793452}"/>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154836838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6FE7-5E5F-4966-8478-071A62EB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7280A-952C-4BC0-A909-602C509E9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35BBD-FF1B-4A86-A7A6-2F6C422D8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6960E2-CFAD-4EEF-8BDC-DB6C509F2EE7}"/>
              </a:ext>
            </a:extLst>
          </p:cNvPr>
          <p:cNvSpPr>
            <a:spLocks noGrp="1"/>
          </p:cNvSpPr>
          <p:nvPr>
            <p:ph type="dt" sz="half" idx="10"/>
          </p:nvPr>
        </p:nvSpPr>
        <p:spPr/>
        <p:txBody>
          <a:bodyPr/>
          <a:lstStyle/>
          <a:p>
            <a:fld id="{E05A56BF-C58F-4CF6-8C43-3D776BC74AEB}" type="datetime1">
              <a:rPr lang="en-US" smtClean="0"/>
              <a:t>07-Jan-18</a:t>
            </a:fld>
            <a:endParaRPr lang="en-US"/>
          </a:p>
        </p:txBody>
      </p:sp>
      <p:sp>
        <p:nvSpPr>
          <p:cNvPr id="6" name="Footer Placeholder 5">
            <a:extLst>
              <a:ext uri="{FF2B5EF4-FFF2-40B4-BE49-F238E27FC236}">
                <a16:creationId xmlns:a16="http://schemas.microsoft.com/office/drawing/2014/main" id="{876A6F77-CDD0-401E-B3FF-2CF665D2E81D}"/>
              </a:ext>
            </a:extLst>
          </p:cNvPr>
          <p:cNvSpPr>
            <a:spLocks noGrp="1"/>
          </p:cNvSpPr>
          <p:nvPr>
            <p:ph type="ftr" sz="quarter" idx="11"/>
          </p:nvPr>
        </p:nvSpPr>
        <p:spPr/>
        <p:txBody>
          <a:bodyPr/>
          <a:lstStyle/>
          <a:p>
            <a:r>
              <a:rPr lang="en-US"/>
              <a:t>Ransomware - A billion dollar virus</a:t>
            </a:r>
          </a:p>
        </p:txBody>
      </p:sp>
      <p:sp>
        <p:nvSpPr>
          <p:cNvPr id="7" name="Slide Number Placeholder 6">
            <a:extLst>
              <a:ext uri="{FF2B5EF4-FFF2-40B4-BE49-F238E27FC236}">
                <a16:creationId xmlns:a16="http://schemas.microsoft.com/office/drawing/2014/main" id="{CBF1C9F2-D961-47A8-AB5F-5C1B9F6EAEF1}"/>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20982365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1CC8-0E16-40E2-BF24-81CEAC57E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86B45F-BF44-4FB1-A529-92939C33B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6F2E7-A22C-4D03-AED6-97EB11A2C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C1995B-0088-492A-AA9D-78892EA59983}"/>
              </a:ext>
            </a:extLst>
          </p:cNvPr>
          <p:cNvSpPr>
            <a:spLocks noGrp="1"/>
          </p:cNvSpPr>
          <p:nvPr>
            <p:ph type="dt" sz="half" idx="10"/>
          </p:nvPr>
        </p:nvSpPr>
        <p:spPr/>
        <p:txBody>
          <a:bodyPr/>
          <a:lstStyle/>
          <a:p>
            <a:fld id="{C45B8BFD-3689-4060-93EF-E671173064FB}" type="datetime1">
              <a:rPr lang="en-US" smtClean="0"/>
              <a:t>07-Jan-18</a:t>
            </a:fld>
            <a:endParaRPr lang="en-US"/>
          </a:p>
        </p:txBody>
      </p:sp>
      <p:sp>
        <p:nvSpPr>
          <p:cNvPr id="6" name="Footer Placeholder 5">
            <a:extLst>
              <a:ext uri="{FF2B5EF4-FFF2-40B4-BE49-F238E27FC236}">
                <a16:creationId xmlns:a16="http://schemas.microsoft.com/office/drawing/2014/main" id="{26002408-4B87-434D-8F63-284A2ABED17B}"/>
              </a:ext>
            </a:extLst>
          </p:cNvPr>
          <p:cNvSpPr>
            <a:spLocks noGrp="1"/>
          </p:cNvSpPr>
          <p:nvPr>
            <p:ph type="ftr" sz="quarter" idx="11"/>
          </p:nvPr>
        </p:nvSpPr>
        <p:spPr/>
        <p:txBody>
          <a:bodyPr/>
          <a:lstStyle/>
          <a:p>
            <a:r>
              <a:rPr lang="en-US"/>
              <a:t>Ransomware - A billion dollar virus</a:t>
            </a:r>
          </a:p>
        </p:txBody>
      </p:sp>
      <p:sp>
        <p:nvSpPr>
          <p:cNvPr id="7" name="Slide Number Placeholder 6">
            <a:extLst>
              <a:ext uri="{FF2B5EF4-FFF2-40B4-BE49-F238E27FC236}">
                <a16:creationId xmlns:a16="http://schemas.microsoft.com/office/drawing/2014/main" id="{093C5208-D085-4FDD-8AF0-11E7FE154879}"/>
              </a:ext>
            </a:extLst>
          </p:cNvPr>
          <p:cNvSpPr>
            <a:spLocks noGrp="1"/>
          </p:cNvSpPr>
          <p:nvPr>
            <p:ph type="sldNum" sz="quarter" idx="12"/>
          </p:nvPr>
        </p:nvSpPr>
        <p:spPr/>
        <p:txBody>
          <a:bodyPr/>
          <a:lstStyle/>
          <a:p>
            <a:fld id="{2FB3459D-B270-4FD9-95FC-A56FFD389E28}" type="slidenum">
              <a:rPr lang="en-US" smtClean="0"/>
              <a:t>‹#›</a:t>
            </a:fld>
            <a:endParaRPr lang="en-US"/>
          </a:p>
        </p:txBody>
      </p:sp>
    </p:spTree>
    <p:extLst>
      <p:ext uri="{BB962C8B-B14F-4D97-AF65-F5344CB8AC3E}">
        <p14:creationId xmlns:p14="http://schemas.microsoft.com/office/powerpoint/2010/main" val="30565676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2FA33-3871-4560-BD8A-1A7BE01CF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A4654-FE71-41FB-ABE5-95F9BB2CC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EE4CC-94FE-4645-BF01-F2CE5C74B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7C3EB-CDDD-4054-943F-1F7B08A127C7}" type="datetime1">
              <a:rPr lang="en-US" smtClean="0"/>
              <a:t>07-Jan-18</a:t>
            </a:fld>
            <a:endParaRPr lang="en-US"/>
          </a:p>
        </p:txBody>
      </p:sp>
      <p:sp>
        <p:nvSpPr>
          <p:cNvPr id="5" name="Footer Placeholder 4">
            <a:extLst>
              <a:ext uri="{FF2B5EF4-FFF2-40B4-BE49-F238E27FC236}">
                <a16:creationId xmlns:a16="http://schemas.microsoft.com/office/drawing/2014/main" id="{4A2A9A78-C43D-420F-B9AC-8C79658B9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Ransomware - A billion dollar virus</a:t>
            </a:r>
          </a:p>
        </p:txBody>
      </p:sp>
      <p:sp>
        <p:nvSpPr>
          <p:cNvPr id="6" name="Slide Number Placeholder 5">
            <a:extLst>
              <a:ext uri="{FF2B5EF4-FFF2-40B4-BE49-F238E27FC236}">
                <a16:creationId xmlns:a16="http://schemas.microsoft.com/office/drawing/2014/main" id="{C4FCB6D2-3D03-4439-8B3D-694C921EB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3459D-B270-4FD9-95FC-A56FFD389E28}" type="slidenum">
              <a:rPr lang="en-US" smtClean="0"/>
              <a:t>‹#›</a:t>
            </a:fld>
            <a:endParaRPr lang="en-US"/>
          </a:p>
        </p:txBody>
      </p:sp>
    </p:spTree>
    <p:extLst>
      <p:ext uri="{BB962C8B-B14F-4D97-AF65-F5344CB8AC3E}">
        <p14:creationId xmlns:p14="http://schemas.microsoft.com/office/powerpoint/2010/main" val="926312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26875B-FD33-4FBF-B8EE-5618B3C873C0}"/>
              </a:ext>
            </a:extLst>
          </p:cNvPr>
          <p:cNvSpPr>
            <a:spLocks noGrp="1"/>
          </p:cNvSpPr>
          <p:nvPr>
            <p:ph type="ctrTitle"/>
          </p:nvPr>
        </p:nvSpPr>
        <p:spPr>
          <a:xfrm>
            <a:off x="255104" y="318051"/>
            <a:ext cx="11615530" cy="92333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Ransomware - A billion dollar virus </a:t>
            </a:r>
          </a:p>
        </p:txBody>
      </p:sp>
      <p:sp>
        <p:nvSpPr>
          <p:cNvPr id="10" name="TextBox 9">
            <a:extLst>
              <a:ext uri="{FF2B5EF4-FFF2-40B4-BE49-F238E27FC236}">
                <a16:creationId xmlns:a16="http://schemas.microsoft.com/office/drawing/2014/main" id="{01470D0E-1E0E-48EC-B108-9901509E1A90}"/>
              </a:ext>
            </a:extLst>
          </p:cNvPr>
          <p:cNvSpPr txBox="1"/>
          <p:nvPr/>
        </p:nvSpPr>
        <p:spPr>
          <a:xfrm>
            <a:off x="9067800" y="1600200"/>
            <a:ext cx="2955234"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Presented By:-</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Shruti </a:t>
            </a:r>
            <a:r>
              <a:rPr lang="en-US" sz="2400" dirty="0" err="1">
                <a:solidFill>
                  <a:schemeClr val="bg1"/>
                </a:solidFill>
                <a:latin typeface="Times New Roman" panose="02020603050405020304" pitchFamily="18" charset="0"/>
                <a:cs typeface="Times New Roman" panose="02020603050405020304" pitchFamily="18" charset="0"/>
              </a:rPr>
              <a:t>Varade</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Pritam Padhye</a:t>
            </a:r>
          </a:p>
        </p:txBody>
      </p:sp>
      <p:sp>
        <p:nvSpPr>
          <p:cNvPr id="12" name="TextBox 11">
            <a:extLst>
              <a:ext uri="{FF2B5EF4-FFF2-40B4-BE49-F238E27FC236}">
                <a16:creationId xmlns:a16="http://schemas.microsoft.com/office/drawing/2014/main" id="{DEFB57F9-831E-4750-A5EE-194998EBB4D2}"/>
              </a:ext>
            </a:extLst>
          </p:cNvPr>
          <p:cNvSpPr txBox="1"/>
          <p:nvPr/>
        </p:nvSpPr>
        <p:spPr>
          <a:xfrm>
            <a:off x="255104" y="5216510"/>
            <a:ext cx="4926496"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For</a:t>
            </a:r>
          </a:p>
          <a:p>
            <a:r>
              <a:rPr lang="en-US" sz="2000" dirty="0">
                <a:solidFill>
                  <a:schemeClr val="bg1"/>
                </a:solidFill>
                <a:latin typeface="Times New Roman" panose="02020603050405020304" pitchFamily="18" charset="0"/>
                <a:cs typeface="Times New Roman" panose="02020603050405020304" pitchFamily="18" charset="0"/>
              </a:rPr>
              <a:t>Computing for sustainable Global Development</a:t>
            </a:r>
          </a:p>
          <a:p>
            <a:r>
              <a:rPr lang="en-US" sz="2000" dirty="0">
                <a:solidFill>
                  <a:schemeClr val="bg1"/>
                </a:solidFill>
                <a:latin typeface="Times New Roman" panose="02020603050405020304" pitchFamily="18" charset="0"/>
                <a:cs typeface="Times New Roman" panose="02020603050405020304" pitchFamily="18" charset="0"/>
              </a:rPr>
              <a:t>IEEE Conference ID - 42835</a:t>
            </a:r>
          </a:p>
        </p:txBody>
      </p:sp>
    </p:spTree>
    <p:extLst>
      <p:ext uri="{BB962C8B-B14F-4D97-AF65-F5344CB8AC3E}">
        <p14:creationId xmlns:p14="http://schemas.microsoft.com/office/powerpoint/2010/main" val="1703395588"/>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58707-9BBA-4FB7-A523-2A82DE1E3D6A}"/>
              </a:ext>
            </a:extLst>
          </p:cNvPr>
          <p:cNvSpPr txBox="1"/>
          <p:nvPr/>
        </p:nvSpPr>
        <p:spPr>
          <a:xfrm>
            <a:off x="762000" y="381000"/>
            <a:ext cx="54864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Proposed Solution:</a:t>
            </a:r>
          </a:p>
        </p:txBody>
      </p:sp>
      <p:sp>
        <p:nvSpPr>
          <p:cNvPr id="3" name="TextBox 2">
            <a:extLst>
              <a:ext uri="{FF2B5EF4-FFF2-40B4-BE49-F238E27FC236}">
                <a16:creationId xmlns:a16="http://schemas.microsoft.com/office/drawing/2014/main" id="{5B6BC988-3FC0-48FE-B606-19356953BA6B}"/>
              </a:ext>
            </a:extLst>
          </p:cNvPr>
          <p:cNvSpPr txBox="1"/>
          <p:nvPr/>
        </p:nvSpPr>
        <p:spPr>
          <a:xfrm>
            <a:off x="762000" y="1536174"/>
            <a:ext cx="9009185" cy="3785652"/>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Get a live CD of Kali/Ubuntu Linux and go for using a live CD.</a:t>
            </a:r>
            <a:endParaRPr lang="en-US" sz="2400" i="1" dirty="0">
              <a:solidFill>
                <a:schemeClr val="bg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Boot into the Linux operating system using the live CD.</a:t>
            </a:r>
          </a:p>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After booting go to application and install a Linux antivirus like Clam TK or any other Linux antivirus.</a:t>
            </a:r>
          </a:p>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Run a full scan of the disk and select the drive victim want to scan victim will be able to find the malicious code and can be removed with an option of removal or quarantine. </a:t>
            </a:r>
          </a:p>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Insuring the removal of malicious file victim can remove the CD and normal boot the computer.</a:t>
            </a:r>
          </a:p>
          <a:p>
            <a:pPr marL="342900" lvl="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ransomware will be absent now.</a:t>
            </a:r>
          </a:p>
        </p:txBody>
      </p:sp>
    </p:spTree>
    <p:extLst>
      <p:ext uri="{BB962C8B-B14F-4D97-AF65-F5344CB8AC3E}">
        <p14:creationId xmlns:p14="http://schemas.microsoft.com/office/powerpoint/2010/main" val="16432390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7E380-8684-49BD-BD73-A11A5D4DC92B}"/>
              </a:ext>
            </a:extLst>
          </p:cNvPr>
          <p:cNvSpPr txBox="1"/>
          <p:nvPr/>
        </p:nvSpPr>
        <p:spPr>
          <a:xfrm>
            <a:off x="685800" y="457200"/>
            <a:ext cx="5347855"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Future of Ransomware</a:t>
            </a:r>
          </a:p>
        </p:txBody>
      </p:sp>
      <p:sp>
        <p:nvSpPr>
          <p:cNvPr id="5" name="TextBox 4">
            <a:extLst>
              <a:ext uri="{FF2B5EF4-FFF2-40B4-BE49-F238E27FC236}">
                <a16:creationId xmlns:a16="http://schemas.microsoft.com/office/drawing/2014/main" id="{3102B79F-D4EF-41B7-B3B8-965F00C68559}"/>
              </a:ext>
            </a:extLst>
          </p:cNvPr>
          <p:cNvSpPr txBox="1"/>
          <p:nvPr/>
        </p:nvSpPr>
        <p:spPr>
          <a:xfrm>
            <a:off x="685800" y="2362739"/>
            <a:ext cx="8305800" cy="27959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Social Blackmail.</a:t>
            </a:r>
          </a:p>
          <a:p>
            <a:pPr marL="342900" indent="-342900">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Household to ransom.</a:t>
            </a:r>
          </a:p>
          <a:p>
            <a:pPr marL="342900" indent="-342900">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Transport Hacks.</a:t>
            </a:r>
          </a:p>
          <a:p>
            <a:pPr marL="342900" indent="-342900">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Breaking Factory lines.</a:t>
            </a:r>
          </a:p>
          <a:p>
            <a:pPr marL="342900" indent="-342900">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Digital Lifestyle.</a:t>
            </a:r>
          </a:p>
        </p:txBody>
      </p:sp>
    </p:spTree>
    <p:extLst>
      <p:ext uri="{BB962C8B-B14F-4D97-AF65-F5344CB8AC3E}">
        <p14:creationId xmlns:p14="http://schemas.microsoft.com/office/powerpoint/2010/main" val="38262550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4FCF30-8184-4049-9573-DD8E02A8C99C}"/>
              </a:ext>
            </a:extLst>
          </p:cNvPr>
          <p:cNvSpPr txBox="1"/>
          <p:nvPr/>
        </p:nvSpPr>
        <p:spPr>
          <a:xfrm>
            <a:off x="842889" y="467332"/>
            <a:ext cx="52578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D452A167-03F9-4443-9146-8DD447E0DDE1}"/>
              </a:ext>
            </a:extLst>
          </p:cNvPr>
          <p:cNvSpPr/>
          <p:nvPr/>
        </p:nvSpPr>
        <p:spPr>
          <a:xfrm>
            <a:off x="842889" y="1447800"/>
            <a:ext cx="8984673" cy="2640723"/>
          </a:xfrm>
          <a:prstGeom prst="rect">
            <a:avLst/>
          </a:prstGeom>
        </p:spPr>
        <p:txBody>
          <a:bodyPr wrap="square">
            <a:spAutoFit/>
          </a:bodyPr>
          <a:lstStyle/>
          <a:p>
            <a:pPr marL="342900" marR="0" lvl="0" indent="-342900" algn="just">
              <a:lnSpc>
                <a:spcPct val="115000"/>
              </a:lnSpc>
              <a:spcBef>
                <a:spcPts val="0"/>
              </a:spcBef>
              <a:spcAft>
                <a:spcPts val="0"/>
              </a:spcAft>
              <a:buFont typeface="+mj-lt"/>
              <a:buAutoNum type="arabicPeriod"/>
            </a:pPr>
            <a:r>
              <a:rPr lang="en-US" dirty="0">
                <a:solidFill>
                  <a:schemeClr val="bg1"/>
                </a:solidFill>
                <a:latin typeface="Times New Roman" panose="02020603050405020304" pitchFamily="18" charset="0"/>
                <a:ea typeface="Times New Roman" panose="02020603050405020304" pitchFamily="18" charset="0"/>
              </a:rPr>
              <a:t>Savita </a:t>
            </a:r>
            <a:r>
              <a:rPr lang="en-US" dirty="0" err="1">
                <a:solidFill>
                  <a:schemeClr val="bg1"/>
                </a:solidFill>
                <a:latin typeface="Times New Roman" panose="02020603050405020304" pitchFamily="18" charset="0"/>
                <a:ea typeface="Times New Roman" panose="02020603050405020304" pitchFamily="18" charset="0"/>
              </a:rPr>
              <a:t>Mohurle</a:t>
            </a:r>
            <a:r>
              <a:rPr lang="en-US" dirty="0">
                <a:solidFill>
                  <a:schemeClr val="bg1"/>
                </a:solidFill>
                <a:latin typeface="Times New Roman" panose="02020603050405020304" pitchFamily="18" charset="0"/>
                <a:ea typeface="Times New Roman" panose="02020603050405020304" pitchFamily="18" charset="0"/>
              </a:rPr>
              <a:t>, Manisha </a:t>
            </a:r>
            <a:r>
              <a:rPr lang="en-US" dirty="0" err="1">
                <a:solidFill>
                  <a:schemeClr val="bg1"/>
                </a:solidFill>
                <a:latin typeface="Times New Roman" panose="02020603050405020304" pitchFamily="18" charset="0"/>
                <a:ea typeface="Times New Roman" panose="02020603050405020304" pitchFamily="18" charset="0"/>
              </a:rPr>
              <a:t>Patil</a:t>
            </a:r>
            <a:r>
              <a:rPr lang="en-US" dirty="0">
                <a:solidFill>
                  <a:schemeClr val="bg1"/>
                </a:solidFill>
                <a:latin typeface="Times New Roman" panose="02020603050405020304" pitchFamily="18" charset="0"/>
                <a:ea typeface="Times New Roman" panose="02020603050405020304" pitchFamily="18" charset="0"/>
              </a:rPr>
              <a:t> volume 8, No. 5, May-June 2017 International journal of advanced research in computer science, </a:t>
            </a:r>
            <a:r>
              <a:rPr lang="en-US" b="1" dirty="0">
                <a:solidFill>
                  <a:schemeClr val="bg1"/>
                </a:solidFill>
                <a:latin typeface="Times New Roman" panose="02020603050405020304" pitchFamily="18" charset="0"/>
                <a:ea typeface="Times New Roman" panose="02020603050405020304" pitchFamily="18" charset="0"/>
              </a:rPr>
              <a:t>A study of </a:t>
            </a:r>
            <a:r>
              <a:rPr lang="en-US" b="1" dirty="0" err="1">
                <a:solidFill>
                  <a:schemeClr val="bg1"/>
                </a:solidFill>
                <a:latin typeface="Times New Roman" panose="02020603050405020304" pitchFamily="18" charset="0"/>
                <a:ea typeface="Times New Roman" panose="02020603050405020304" pitchFamily="18" charset="0"/>
              </a:rPr>
              <a:t>Wannacry</a:t>
            </a:r>
            <a:r>
              <a:rPr lang="en-US" b="1" dirty="0">
                <a:solidFill>
                  <a:schemeClr val="bg1"/>
                </a:solidFill>
                <a:latin typeface="Times New Roman" panose="02020603050405020304" pitchFamily="18" charset="0"/>
                <a:ea typeface="Times New Roman" panose="02020603050405020304" pitchFamily="18" charset="0"/>
              </a:rPr>
              <a:t> Threat: Ransomware Attack 2017</a:t>
            </a:r>
            <a:r>
              <a:rPr lang="en-US" dirty="0">
                <a:solidFill>
                  <a:schemeClr val="bg1"/>
                </a:solidFill>
                <a:latin typeface="Times New Roman" panose="02020603050405020304" pitchFamily="18" charset="0"/>
                <a:ea typeface="Times New Roman" panose="02020603050405020304" pitchFamily="18" charset="0"/>
              </a:rPr>
              <a:t>.</a:t>
            </a:r>
            <a:endParaRPr lang="en-US" sz="2400" dirty="0">
              <a:solidFill>
                <a:schemeClr val="bg1"/>
              </a:solidFill>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dirty="0">
                <a:solidFill>
                  <a:schemeClr val="bg1"/>
                </a:solidFill>
                <a:latin typeface="Times New Roman" panose="02020603050405020304" pitchFamily="18" charset="0"/>
                <a:ea typeface="Times New Roman" panose="02020603050405020304" pitchFamily="18" charset="0"/>
              </a:rPr>
              <a:t>S. </a:t>
            </a:r>
            <a:r>
              <a:rPr lang="en-US" dirty="0" err="1">
                <a:solidFill>
                  <a:schemeClr val="bg1"/>
                </a:solidFill>
                <a:latin typeface="Times New Roman" panose="02020603050405020304" pitchFamily="18" charset="0"/>
                <a:ea typeface="Times New Roman" panose="02020603050405020304" pitchFamily="18" charset="0"/>
              </a:rPr>
              <a:t>mahmudha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Fasheen</a:t>
            </a:r>
            <a:r>
              <a:rPr lang="en-US" dirty="0">
                <a:solidFill>
                  <a:schemeClr val="bg1"/>
                </a:solidFill>
                <a:latin typeface="Times New Roman" panose="02020603050405020304" pitchFamily="18" charset="0"/>
                <a:ea typeface="Times New Roman" panose="02020603050405020304" pitchFamily="18" charset="0"/>
              </a:rPr>
              <a:t>, P. </a:t>
            </a:r>
            <a:r>
              <a:rPr lang="en-US" dirty="0" err="1">
                <a:solidFill>
                  <a:schemeClr val="bg1"/>
                </a:solidFill>
                <a:latin typeface="Times New Roman" panose="02020603050405020304" pitchFamily="18" charset="0"/>
                <a:ea typeface="Times New Roman" panose="02020603050405020304" pitchFamily="18" charset="0"/>
              </a:rPr>
              <a:t>Kanimozhi</a:t>
            </a:r>
            <a:r>
              <a:rPr lang="en-US" dirty="0">
                <a:solidFill>
                  <a:schemeClr val="bg1"/>
                </a:solidFill>
                <a:latin typeface="Times New Roman" panose="02020603050405020304" pitchFamily="18" charset="0"/>
                <a:ea typeface="Times New Roman" panose="02020603050405020304" pitchFamily="18" charset="0"/>
              </a:rPr>
              <a:t>, B. </a:t>
            </a:r>
            <a:r>
              <a:rPr lang="en-US" dirty="0" err="1">
                <a:solidFill>
                  <a:schemeClr val="bg1"/>
                </a:solidFill>
                <a:latin typeface="Times New Roman" panose="02020603050405020304" pitchFamily="18" charset="0"/>
                <a:ea typeface="Times New Roman" panose="02020603050405020304" pitchFamily="18" charset="0"/>
              </a:rPr>
              <a:t>Akora</a:t>
            </a:r>
            <a:r>
              <a:rPr lang="en-US" dirty="0">
                <a:solidFill>
                  <a:schemeClr val="bg1"/>
                </a:solidFill>
                <a:latin typeface="Times New Roman" panose="02020603050405020304" pitchFamily="18" charset="0"/>
                <a:ea typeface="Times New Roman" panose="02020603050405020304" pitchFamily="18" charset="0"/>
              </a:rPr>
              <a:t> Murthy, Volume 5, issue 1, IJDER, </a:t>
            </a:r>
            <a:r>
              <a:rPr lang="en-US" b="1" dirty="0">
                <a:solidFill>
                  <a:schemeClr val="bg1"/>
                </a:solidFill>
                <a:latin typeface="Times New Roman" panose="02020603050405020304" pitchFamily="18" charset="0"/>
                <a:ea typeface="Times New Roman" panose="02020603050405020304" pitchFamily="18" charset="0"/>
              </a:rPr>
              <a:t>Detection and avoidance of Ransomware</a:t>
            </a:r>
            <a:r>
              <a:rPr lang="en-US" dirty="0">
                <a:solidFill>
                  <a:schemeClr val="bg1"/>
                </a:solidFill>
                <a:latin typeface="Times New Roman" panose="02020603050405020304" pitchFamily="18" charset="0"/>
                <a:ea typeface="Times New Roman" panose="02020603050405020304" pitchFamily="18" charset="0"/>
              </a:rPr>
              <a:t>.</a:t>
            </a:r>
            <a:endParaRPr lang="en-US" sz="2400" dirty="0">
              <a:solidFill>
                <a:schemeClr val="bg1"/>
              </a:solidFill>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dirty="0">
                <a:solidFill>
                  <a:schemeClr val="bg1"/>
                </a:solidFill>
                <a:latin typeface="Times New Roman" panose="02020603050405020304" pitchFamily="18" charset="0"/>
                <a:ea typeface="Times New Roman" panose="02020603050405020304" pitchFamily="18" charset="0"/>
              </a:rPr>
              <a:t>www.slideshare.net</a:t>
            </a:r>
          </a:p>
          <a:p>
            <a:pPr marL="342900" marR="0" lvl="0" indent="-342900" algn="just">
              <a:lnSpc>
                <a:spcPct val="115000"/>
              </a:lnSpc>
              <a:spcBef>
                <a:spcPts val="0"/>
              </a:spcBef>
              <a:spcAft>
                <a:spcPts val="0"/>
              </a:spcAft>
              <a:buFont typeface="+mj-lt"/>
              <a:buAutoNum type="arabicPeriod"/>
            </a:pPr>
            <a:endParaRPr lang="en-US" dirty="0">
              <a:solidFill>
                <a:schemeClr val="bg1"/>
              </a:solidFill>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endParaRPr lang="en-US"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1941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0495B6-DD6C-4377-A93B-E2EB864CB2FF}"/>
              </a:ext>
            </a:extLst>
          </p:cNvPr>
          <p:cNvSpPr txBox="1"/>
          <p:nvPr/>
        </p:nvSpPr>
        <p:spPr>
          <a:xfrm>
            <a:off x="3581400" y="2644170"/>
            <a:ext cx="5029200" cy="1569660"/>
          </a:xfrm>
          <a:prstGeom prst="rect">
            <a:avLst/>
          </a:prstGeom>
          <a:noFill/>
        </p:spPr>
        <p:txBody>
          <a:bodyPr wrap="square" rtlCol="0">
            <a:spAutoFit/>
          </a:bodyPr>
          <a:lstStyle/>
          <a:p>
            <a:pPr algn="ctr"/>
            <a:r>
              <a:rPr lang="en-US" sz="9600" dirty="0">
                <a:solidFill>
                  <a:schemeClr val="bg1"/>
                </a:solidFill>
                <a:latin typeface="Freestyle Script" panose="030804020302050B0404" pitchFamily="66" charset="0"/>
              </a:rPr>
              <a:t>Thank You </a:t>
            </a:r>
          </a:p>
        </p:txBody>
      </p:sp>
    </p:spTree>
    <p:extLst>
      <p:ext uri="{BB962C8B-B14F-4D97-AF65-F5344CB8AC3E}">
        <p14:creationId xmlns:p14="http://schemas.microsoft.com/office/powerpoint/2010/main" val="245586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C7939D-8D77-4188-A424-20BDA2B44794}"/>
              </a:ext>
            </a:extLst>
          </p:cNvPr>
          <p:cNvSpPr txBox="1"/>
          <p:nvPr/>
        </p:nvSpPr>
        <p:spPr>
          <a:xfrm>
            <a:off x="647700" y="381000"/>
            <a:ext cx="60198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47375D55-57E5-41F4-AC8D-092FAA5A5D3D}"/>
              </a:ext>
            </a:extLst>
          </p:cNvPr>
          <p:cNvSpPr txBox="1"/>
          <p:nvPr/>
        </p:nvSpPr>
        <p:spPr>
          <a:xfrm>
            <a:off x="762000" y="1371600"/>
            <a:ext cx="5791200" cy="4616648"/>
          </a:xfrm>
          <a:prstGeom prst="rect">
            <a:avLst/>
          </a:prstGeom>
          <a:noFill/>
        </p:spPr>
        <p:txBody>
          <a:bodyPr wrap="square" rtlCol="0">
            <a:spAutoFit/>
          </a:bodyPr>
          <a:lstStyle/>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What is Ransomware</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Introduction</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History </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Working</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Solution</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Future of ransomware</a:t>
            </a:r>
          </a:p>
          <a:p>
            <a:pPr marL="742950" lvl="1" indent="-285750">
              <a:lnSpc>
                <a:spcPct val="150000"/>
              </a:lnSpc>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244447408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3B9B7A-C50C-4570-8F44-B916E27B15AF}"/>
              </a:ext>
            </a:extLst>
          </p:cNvPr>
          <p:cNvSpPr txBox="1"/>
          <p:nvPr/>
        </p:nvSpPr>
        <p:spPr>
          <a:xfrm>
            <a:off x="457200" y="586938"/>
            <a:ext cx="51054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What is Ransomware:</a:t>
            </a:r>
          </a:p>
        </p:txBody>
      </p:sp>
      <p:sp>
        <p:nvSpPr>
          <p:cNvPr id="9" name="TextBox 8">
            <a:extLst>
              <a:ext uri="{FF2B5EF4-FFF2-40B4-BE49-F238E27FC236}">
                <a16:creationId xmlns:a16="http://schemas.microsoft.com/office/drawing/2014/main" id="{3F9D4A9A-EF25-485E-911A-04C24E2988AC}"/>
              </a:ext>
            </a:extLst>
          </p:cNvPr>
          <p:cNvSpPr txBox="1"/>
          <p:nvPr/>
        </p:nvSpPr>
        <p:spPr>
          <a:xfrm>
            <a:off x="522849" y="1814001"/>
            <a:ext cx="8382000" cy="1200329"/>
          </a:xfrm>
          <a:prstGeom prst="rect">
            <a:avLst/>
          </a:prstGeom>
          <a:noFill/>
        </p:spPr>
        <p:txBody>
          <a:bodyPr wrap="square" rtlCol="0">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‘Ransomware’</a:t>
            </a:r>
            <a:r>
              <a:rPr lang="en-US" sz="2400" dirty="0">
                <a:solidFill>
                  <a:schemeClr val="bg1"/>
                </a:solidFill>
                <a:latin typeface="Times New Roman" panose="02020603050405020304" pitchFamily="18" charset="0"/>
                <a:cs typeface="Times New Roman" panose="02020603050405020304" pitchFamily="18" charset="0"/>
              </a:rPr>
              <a:t> is a type of malware that attempts to extort money from a computer user by infecting and taking control of victims machine, or the files or documents stored on it</a:t>
            </a:r>
          </a:p>
        </p:txBody>
      </p:sp>
      <p:sp>
        <p:nvSpPr>
          <p:cNvPr id="2" name="TextBox 1">
            <a:extLst>
              <a:ext uri="{FF2B5EF4-FFF2-40B4-BE49-F238E27FC236}">
                <a16:creationId xmlns:a16="http://schemas.microsoft.com/office/drawing/2014/main" id="{A3ACF508-01CC-44DC-AD29-1E07A03B118C}"/>
              </a:ext>
            </a:extLst>
          </p:cNvPr>
          <p:cNvSpPr txBox="1"/>
          <p:nvPr/>
        </p:nvSpPr>
        <p:spPr>
          <a:xfrm>
            <a:off x="522848" y="3533507"/>
            <a:ext cx="8381999"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Typically, the </a:t>
            </a:r>
            <a:r>
              <a:rPr lang="en-US" sz="2400" b="1" dirty="0">
                <a:solidFill>
                  <a:schemeClr val="bg1"/>
                </a:solidFill>
                <a:latin typeface="Times New Roman" panose="02020603050405020304" pitchFamily="18" charset="0"/>
                <a:cs typeface="Times New Roman" panose="02020603050405020304" pitchFamily="18" charset="0"/>
              </a:rPr>
              <a:t>ransomware</a:t>
            </a:r>
            <a:r>
              <a:rPr lang="en-US" sz="2400" dirty="0">
                <a:solidFill>
                  <a:schemeClr val="bg1"/>
                </a:solidFill>
                <a:latin typeface="Times New Roman" panose="02020603050405020304" pitchFamily="18" charset="0"/>
                <a:cs typeface="Times New Roman" panose="02020603050405020304" pitchFamily="18" charset="0"/>
              </a:rPr>
              <a:t> will either ‘lock’ the computer to prevent normal usage, or encrypt the documentation and files on it to prevent access to saved data</a:t>
            </a:r>
          </a:p>
        </p:txBody>
      </p:sp>
    </p:spTree>
    <p:extLst>
      <p:ext uri="{BB962C8B-B14F-4D97-AF65-F5344CB8AC3E}">
        <p14:creationId xmlns:p14="http://schemas.microsoft.com/office/powerpoint/2010/main" val="198574662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C7A7E4-00C9-4A3E-85F1-6BF6BB168DA9}"/>
              </a:ext>
            </a:extLst>
          </p:cNvPr>
          <p:cNvSpPr txBox="1"/>
          <p:nvPr/>
        </p:nvSpPr>
        <p:spPr>
          <a:xfrm>
            <a:off x="609600" y="685800"/>
            <a:ext cx="60960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Introduction: </a:t>
            </a:r>
          </a:p>
        </p:txBody>
      </p:sp>
      <p:sp>
        <p:nvSpPr>
          <p:cNvPr id="7" name="TextBox 6">
            <a:extLst>
              <a:ext uri="{FF2B5EF4-FFF2-40B4-BE49-F238E27FC236}">
                <a16:creationId xmlns:a16="http://schemas.microsoft.com/office/drawing/2014/main" id="{B901F55D-0F8C-4FC0-B3DA-1169A31DDD08}"/>
              </a:ext>
            </a:extLst>
          </p:cNvPr>
          <p:cNvSpPr txBox="1"/>
          <p:nvPr/>
        </p:nvSpPr>
        <p:spPr>
          <a:xfrm>
            <a:off x="609600" y="2438400"/>
            <a:ext cx="8229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Ransomware is actually a malware that infects the victim’s system to make it either difficult to use or makes it unusable.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There are two broad types of Ransomware they are as follows:-</a:t>
            </a:r>
          </a:p>
          <a:p>
            <a:pPr marL="742950" lvl="1" indent="-285750">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Encryption Ransomware .</a:t>
            </a:r>
          </a:p>
          <a:p>
            <a:pPr marL="742950" lvl="1" indent="-285750">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Locky type of Ransomware. </a:t>
            </a:r>
          </a:p>
          <a:p>
            <a:pPr marL="285750" indent="-285750">
              <a:buFont typeface="Courier New" panose="02070309020205020404" pitchFamily="49" charset="0"/>
              <a:buChar char="o"/>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8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85657B-A9FB-4EF1-ACF5-B66675A6F357}"/>
              </a:ext>
            </a:extLst>
          </p:cNvPr>
          <p:cNvSpPr/>
          <p:nvPr/>
        </p:nvSpPr>
        <p:spPr>
          <a:xfrm>
            <a:off x="533400" y="2274838"/>
            <a:ext cx="7391400" cy="2308324"/>
          </a:xfrm>
          <a:prstGeom prst="rect">
            <a:avLst/>
          </a:prstGeom>
        </p:spPr>
        <p:txBody>
          <a:bodyPr wrap="square">
            <a:spAutoFit/>
          </a:bodyPr>
          <a:lstStyle/>
          <a:p>
            <a:pPr marL="285750" indent="-285750" algn="just">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Encryption:</a:t>
            </a:r>
            <a:r>
              <a:rPr lang="en-US" sz="2400" dirty="0">
                <a:solidFill>
                  <a:schemeClr val="bg1"/>
                </a:solidFill>
                <a:latin typeface="Times New Roman" panose="02020603050405020304" pitchFamily="18" charset="0"/>
                <a:cs typeface="Times New Roman" panose="02020603050405020304" pitchFamily="18" charset="0"/>
              </a:rPr>
              <a:t> The data is encrypted using a military grade encryption or a 128 bit standard encryption </a:t>
            </a:r>
          </a:p>
          <a:p>
            <a:pPr marL="285750" indent="-28575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Locky type: </a:t>
            </a:r>
            <a:r>
              <a:rPr lang="en-US" sz="2400" dirty="0">
                <a:solidFill>
                  <a:schemeClr val="bg1"/>
                </a:solidFill>
                <a:latin typeface="Times New Roman" panose="02020603050405020304" pitchFamily="18" charset="0"/>
                <a:cs typeface="Times New Roman" panose="02020603050405020304" pitchFamily="18" charset="0"/>
              </a:rPr>
              <a:t>This type of ransomware where the screen is covered with a ransom message to pay some amount to the hacker to unlock the system.</a:t>
            </a:r>
          </a:p>
        </p:txBody>
      </p:sp>
      <p:sp>
        <p:nvSpPr>
          <p:cNvPr id="5" name="TextBox 4">
            <a:extLst>
              <a:ext uri="{FF2B5EF4-FFF2-40B4-BE49-F238E27FC236}">
                <a16:creationId xmlns:a16="http://schemas.microsoft.com/office/drawing/2014/main" id="{F5591258-EBC5-4085-AF18-EC57DF17AC30}"/>
              </a:ext>
            </a:extLst>
          </p:cNvPr>
          <p:cNvSpPr txBox="1"/>
          <p:nvPr/>
        </p:nvSpPr>
        <p:spPr>
          <a:xfrm>
            <a:off x="533400" y="609600"/>
            <a:ext cx="63246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Types of Ransomware</a:t>
            </a:r>
          </a:p>
        </p:txBody>
      </p:sp>
    </p:spTree>
    <p:extLst>
      <p:ext uri="{BB962C8B-B14F-4D97-AF65-F5344CB8AC3E}">
        <p14:creationId xmlns:p14="http://schemas.microsoft.com/office/powerpoint/2010/main" val="240247542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AE98B9-5D02-4757-AD5A-434CD3A3D1F5}"/>
              </a:ext>
            </a:extLst>
          </p:cNvPr>
          <p:cNvSpPr txBox="1"/>
          <p:nvPr/>
        </p:nvSpPr>
        <p:spPr>
          <a:xfrm>
            <a:off x="685800" y="533400"/>
            <a:ext cx="63246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History:</a:t>
            </a:r>
          </a:p>
        </p:txBody>
      </p:sp>
      <p:sp>
        <p:nvSpPr>
          <p:cNvPr id="6" name="TextBox 5">
            <a:extLst>
              <a:ext uri="{FF2B5EF4-FFF2-40B4-BE49-F238E27FC236}">
                <a16:creationId xmlns:a16="http://schemas.microsoft.com/office/drawing/2014/main" id="{BB1E3958-6FDB-4137-96E1-57FF48165884}"/>
              </a:ext>
            </a:extLst>
          </p:cNvPr>
          <p:cNvSpPr txBox="1"/>
          <p:nvPr/>
        </p:nvSpPr>
        <p:spPr>
          <a:xfrm>
            <a:off x="685800" y="1600200"/>
            <a:ext cx="8229600" cy="4154984"/>
          </a:xfrm>
          <a:prstGeom prst="rect">
            <a:avLst/>
          </a:prstGeom>
          <a:noFill/>
        </p:spPr>
        <p:txBody>
          <a:bodyPr wrap="square" rtlCol="0">
            <a:spAutoFit/>
          </a:bodyPr>
          <a:lstStyle/>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1989 	AIDS trojan</a:t>
            </a: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2006 	</a:t>
            </a:r>
            <a:r>
              <a:rPr lang="en-US" sz="2400" dirty="0" err="1">
                <a:solidFill>
                  <a:schemeClr val="bg1"/>
                </a:solidFill>
                <a:latin typeface="Times New Roman" panose="02020603050405020304" pitchFamily="18" charset="0"/>
                <a:cs typeface="Times New Roman" panose="02020603050405020304" pitchFamily="18" charset="0"/>
              </a:rPr>
              <a:t>Archievus</a:t>
            </a:r>
            <a:endParaRPr lang="en-US" sz="2400" dirty="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2011 	The Unnamed Trojan</a:t>
            </a: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2012 	</a:t>
            </a:r>
            <a:r>
              <a:rPr lang="en-US" sz="2400" dirty="0" err="1">
                <a:solidFill>
                  <a:schemeClr val="bg1"/>
                </a:solidFill>
                <a:latin typeface="Times New Roman" panose="02020603050405020304" pitchFamily="18" charset="0"/>
                <a:cs typeface="Times New Roman" panose="02020603050405020304" pitchFamily="18" charset="0"/>
              </a:rPr>
              <a:t>Reveton</a:t>
            </a:r>
            <a:endParaRPr lang="en-US" sz="2400" dirty="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2013 	Crypto locker</a:t>
            </a: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2014 	</a:t>
            </a:r>
            <a:r>
              <a:rPr lang="en-US" sz="2400" dirty="0" err="1">
                <a:solidFill>
                  <a:schemeClr val="bg1"/>
                </a:solidFill>
                <a:latin typeface="Times New Roman" panose="02020603050405020304" pitchFamily="18" charset="0"/>
                <a:cs typeface="Times New Roman" panose="02020603050405020304" pitchFamily="18" charset="0"/>
              </a:rPr>
              <a:t>Crytodefence</a:t>
            </a:r>
            <a:endParaRPr lang="en-US" sz="2400" dirty="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2014 	</a:t>
            </a:r>
            <a:r>
              <a:rPr lang="en-US" sz="2400" dirty="0" err="1">
                <a:solidFill>
                  <a:schemeClr val="bg1"/>
                </a:solidFill>
                <a:latin typeface="Times New Roman" panose="02020603050405020304" pitchFamily="18" charset="0"/>
                <a:cs typeface="Times New Roman" panose="02020603050405020304" pitchFamily="18" charset="0"/>
              </a:rPr>
              <a:t>Sypeng</a:t>
            </a:r>
            <a:r>
              <a:rPr lang="en-US" sz="2400" dirty="0">
                <a:solidFill>
                  <a:schemeClr val="bg1"/>
                </a:solidFill>
                <a:latin typeface="Times New Roman" panose="02020603050405020304" pitchFamily="18" charset="0"/>
                <a:cs typeface="Times New Roman" panose="02020603050405020304" pitchFamily="18" charset="0"/>
              </a:rPr>
              <a:t> and Kolar</a:t>
            </a: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2015 	</a:t>
            </a:r>
            <a:r>
              <a:rPr lang="en-US" sz="2400" dirty="0" err="1">
                <a:solidFill>
                  <a:schemeClr val="bg1"/>
                </a:solidFill>
                <a:latin typeface="Times New Roman" panose="02020603050405020304" pitchFamily="18" charset="0"/>
                <a:cs typeface="Times New Roman" panose="02020603050405020304" pitchFamily="18" charset="0"/>
              </a:rPr>
              <a:t>Lockerpin</a:t>
            </a:r>
            <a:endParaRPr lang="en-US" sz="2400" dirty="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2016 	Locky</a:t>
            </a: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2016 	</a:t>
            </a:r>
            <a:r>
              <a:rPr lang="en-US" sz="2400" dirty="0" err="1">
                <a:solidFill>
                  <a:schemeClr val="bg1"/>
                </a:solidFill>
                <a:latin typeface="Times New Roman" panose="02020603050405020304" pitchFamily="18" charset="0"/>
                <a:cs typeface="Times New Roman" panose="02020603050405020304" pitchFamily="18" charset="0"/>
              </a:rPr>
              <a:t>Petya</a:t>
            </a:r>
            <a:endParaRPr lang="en-US" sz="2400" dirty="0">
              <a:solidFill>
                <a:schemeClr val="bg1"/>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2017 	</a:t>
            </a:r>
            <a:r>
              <a:rPr lang="en-US" sz="2400" dirty="0" err="1">
                <a:solidFill>
                  <a:schemeClr val="bg1"/>
                </a:solidFill>
                <a:latin typeface="Times New Roman" panose="02020603050405020304" pitchFamily="18" charset="0"/>
                <a:cs typeface="Times New Roman" panose="02020603050405020304" pitchFamily="18" charset="0"/>
              </a:rPr>
              <a:t>Wannacry</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65429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8A77F9-0667-4E74-BE92-0B0A91AED554}"/>
              </a:ext>
            </a:extLst>
          </p:cNvPr>
          <p:cNvSpPr txBox="1"/>
          <p:nvPr/>
        </p:nvSpPr>
        <p:spPr>
          <a:xfrm>
            <a:off x="609600" y="609600"/>
            <a:ext cx="41148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Working:</a:t>
            </a:r>
          </a:p>
        </p:txBody>
      </p:sp>
      <p:pic>
        <p:nvPicPr>
          <p:cNvPr id="21" name="Picture 20">
            <a:extLst>
              <a:ext uri="{FF2B5EF4-FFF2-40B4-BE49-F238E27FC236}">
                <a16:creationId xmlns:a16="http://schemas.microsoft.com/office/drawing/2014/main" id="{1BD4CB01-5226-48AD-A9FD-88195350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55000"/>
            <a:ext cx="8077200" cy="5198200"/>
          </a:xfrm>
          <a:prstGeom prst="rect">
            <a:avLst/>
          </a:prstGeom>
        </p:spPr>
      </p:pic>
    </p:spTree>
    <p:extLst>
      <p:ext uri="{BB962C8B-B14F-4D97-AF65-F5344CB8AC3E}">
        <p14:creationId xmlns:p14="http://schemas.microsoft.com/office/powerpoint/2010/main" val="13871745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58707-9BBA-4FB7-A523-2A82DE1E3D6A}"/>
              </a:ext>
            </a:extLst>
          </p:cNvPr>
          <p:cNvSpPr txBox="1"/>
          <p:nvPr/>
        </p:nvSpPr>
        <p:spPr>
          <a:xfrm>
            <a:off x="762000" y="381000"/>
            <a:ext cx="54864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Impact Analysis:</a:t>
            </a:r>
          </a:p>
        </p:txBody>
      </p:sp>
      <p:sp>
        <p:nvSpPr>
          <p:cNvPr id="3" name="TextBox 2">
            <a:extLst>
              <a:ext uri="{FF2B5EF4-FFF2-40B4-BE49-F238E27FC236}">
                <a16:creationId xmlns:a16="http://schemas.microsoft.com/office/drawing/2014/main" id="{ED4E4749-0DDF-4F60-8CC8-780AAE102D7F}"/>
              </a:ext>
            </a:extLst>
          </p:cNvPr>
          <p:cNvSpPr txBox="1"/>
          <p:nvPr/>
        </p:nvSpPr>
        <p:spPr>
          <a:xfrm>
            <a:off x="762000" y="1597729"/>
            <a:ext cx="8229600" cy="3662541"/>
          </a:xfrm>
          <a:prstGeom prst="rect">
            <a:avLst/>
          </a:prstGeom>
          <a:noFill/>
        </p:spPr>
        <p:txBody>
          <a:bodyPr wrap="square" rtlCol="0">
            <a:spAutoFit/>
          </a:bodyPr>
          <a:lstStyle/>
          <a:p>
            <a:pPr algn="ctr"/>
            <a:r>
              <a:rPr lang="en-US" sz="4000" i="1" dirty="0">
                <a:solidFill>
                  <a:schemeClr val="bg1"/>
                </a:solidFill>
                <a:latin typeface="Times New Roman" panose="02020603050405020304" pitchFamily="18" charset="0"/>
                <a:cs typeface="Times New Roman" panose="02020603050405020304" pitchFamily="18" charset="0"/>
              </a:rPr>
              <a:t>Π = ∑</a:t>
            </a:r>
            <a:r>
              <a:rPr lang="en-US" sz="4000" i="1" baseline="-25000" dirty="0">
                <a:solidFill>
                  <a:schemeClr val="bg1"/>
                </a:solidFill>
                <a:latin typeface="Times New Roman" panose="02020603050405020304" pitchFamily="18" charset="0"/>
                <a:cs typeface="Times New Roman" panose="02020603050405020304" pitchFamily="18" charset="0"/>
              </a:rPr>
              <a:t>i</a:t>
            </a:r>
            <a:r>
              <a:rPr lang="en-US" sz="4000" i="1" baseline="30000" dirty="0">
                <a:solidFill>
                  <a:schemeClr val="bg1"/>
                </a:solidFill>
                <a:latin typeface="Times New Roman" panose="02020603050405020304" pitchFamily="18" charset="0"/>
                <a:cs typeface="Times New Roman" panose="02020603050405020304" pitchFamily="18" charset="0"/>
              </a:rPr>
              <a:t>N</a:t>
            </a:r>
            <a:r>
              <a:rPr lang="en-US" sz="4000" i="1" dirty="0">
                <a:solidFill>
                  <a:schemeClr val="bg1"/>
                </a:solidFill>
                <a:latin typeface="Times New Roman" panose="02020603050405020304" pitchFamily="18" charset="0"/>
                <a:cs typeface="Times New Roman" panose="02020603050405020304" pitchFamily="18" charset="0"/>
              </a:rPr>
              <a:t> (p</a:t>
            </a:r>
            <a:r>
              <a:rPr lang="en-US" sz="4000" i="1" baseline="-25000" dirty="0">
                <a:solidFill>
                  <a:schemeClr val="bg1"/>
                </a:solidFill>
                <a:latin typeface="Times New Roman" panose="02020603050405020304" pitchFamily="18" charset="0"/>
                <a:cs typeface="Times New Roman" panose="02020603050405020304" pitchFamily="18" charset="0"/>
              </a:rPr>
              <a:t>i</a:t>
            </a:r>
            <a:r>
              <a:rPr lang="en-US" sz="4000" i="1" dirty="0">
                <a:solidFill>
                  <a:schemeClr val="bg1"/>
                </a:solidFill>
                <a:latin typeface="Times New Roman" panose="02020603050405020304" pitchFamily="18" charset="0"/>
                <a:cs typeface="Times New Roman" panose="02020603050405020304" pitchFamily="18" charset="0"/>
              </a:rPr>
              <a:t> – c) li – F</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Where N is the number of people attacked</a:t>
            </a:r>
          </a:p>
          <a:p>
            <a:pPr marL="342900" indent="-34290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 p</a:t>
            </a:r>
            <a:r>
              <a:rPr lang="en-US" sz="2400" i="1" baseline="-25000" dirty="0">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is the ransom asked of a person </a:t>
            </a:r>
            <a:r>
              <a:rPr lang="en-US" sz="2400" i="1" dirty="0">
                <a:solidFill>
                  <a:schemeClr val="bg1"/>
                </a:solidFill>
                <a:latin typeface="Times New Roman" panose="02020603050405020304" pitchFamily="18" charset="0"/>
                <a:cs typeface="Times New Roman" panose="02020603050405020304" pitchFamily="18" charset="0"/>
              </a:rPr>
              <a:t>i</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 is the cost of dealing with any ransom money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l</a:t>
            </a:r>
            <a:r>
              <a:rPr lang="en-US" sz="2400" baseline="-25000" dirty="0">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is an indicator variable that takes value 1 if pi&lt;= vi and 0 otherwise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 is the fixed cost of operating the malware.  </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5786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84382-DD1E-4EFA-930A-1C01C3FA6846}"/>
              </a:ext>
            </a:extLst>
          </p:cNvPr>
          <p:cNvSpPr txBox="1"/>
          <p:nvPr/>
        </p:nvSpPr>
        <p:spPr>
          <a:xfrm>
            <a:off x="685800" y="381000"/>
            <a:ext cx="36576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Preventives:</a:t>
            </a:r>
          </a:p>
        </p:txBody>
      </p:sp>
      <p:sp>
        <p:nvSpPr>
          <p:cNvPr id="3" name="TextBox 2">
            <a:extLst>
              <a:ext uri="{FF2B5EF4-FFF2-40B4-BE49-F238E27FC236}">
                <a16:creationId xmlns:a16="http://schemas.microsoft.com/office/drawing/2014/main" id="{CE318999-3ED0-4276-BC54-3DD287365C65}"/>
              </a:ext>
            </a:extLst>
          </p:cNvPr>
          <p:cNvSpPr txBox="1"/>
          <p:nvPr/>
        </p:nvSpPr>
        <p:spPr>
          <a:xfrm>
            <a:off x="685800" y="1754022"/>
            <a:ext cx="8153400" cy="3349956"/>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Password selection criteria</a:t>
            </a:r>
            <a:endParaRPr lang="en-US" sz="2400" i="1"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DMZ hardening</a:t>
            </a:r>
          </a:p>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Logger software.</a:t>
            </a:r>
          </a:p>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Regular patching</a:t>
            </a:r>
          </a:p>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Avoid social engineering as long as possible</a:t>
            </a:r>
          </a:p>
          <a:p>
            <a:pPr marL="342900" lvl="0" indent="-34290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Two factor authentications</a:t>
            </a:r>
          </a:p>
        </p:txBody>
      </p:sp>
    </p:spTree>
    <p:extLst>
      <p:ext uri="{BB962C8B-B14F-4D97-AF65-F5344CB8AC3E}">
        <p14:creationId xmlns:p14="http://schemas.microsoft.com/office/powerpoint/2010/main" val="25832039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836</TotalTime>
  <Words>493</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Freestyle Script</vt:lpstr>
      <vt:lpstr>Times New Roman</vt:lpstr>
      <vt:lpstr>Wingdings</vt:lpstr>
      <vt:lpstr>Office Theme</vt:lpstr>
      <vt:lpstr>Ransomware - A billion dollar virus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padhye</dc:creator>
  <cp:lastModifiedBy>Pritam Padhye</cp:lastModifiedBy>
  <cp:revision>45</cp:revision>
  <dcterms:created xsi:type="dcterms:W3CDTF">2018-01-02T04:05:10Z</dcterms:created>
  <dcterms:modified xsi:type="dcterms:W3CDTF">2018-01-07T05:17:27Z</dcterms:modified>
</cp:coreProperties>
</file>