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277451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269007" y="2876070"/>
            <a:ext cx="4427219" cy="561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377" y="348770"/>
            <a:ext cx="13871245" cy="205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B3B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1064" y="1758796"/>
            <a:ext cx="14065870" cy="699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17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17171" y="889956"/>
            <a:ext cx="15471140" cy="857885"/>
            <a:chOff x="2817171" y="889956"/>
            <a:chExt cx="15471140" cy="857885"/>
          </a:xfrm>
        </p:grpSpPr>
        <p:sp>
          <p:nvSpPr>
            <p:cNvPr id="4" name="object 4"/>
            <p:cNvSpPr/>
            <p:nvPr/>
          </p:nvSpPr>
          <p:spPr>
            <a:xfrm>
              <a:off x="2831545" y="892236"/>
              <a:ext cx="15456535" cy="9525"/>
            </a:xfrm>
            <a:custGeom>
              <a:avLst/>
              <a:gdLst/>
              <a:ahLst/>
              <a:cxnLst/>
              <a:rect l="l" t="t" r="r" b="b"/>
              <a:pathLst>
                <a:path w="15456535" h="9525">
                  <a:moveTo>
                    <a:pt x="0" y="0"/>
                  </a:moveTo>
                  <a:lnTo>
                    <a:pt x="15456454" y="0"/>
                  </a:lnTo>
                  <a:lnTo>
                    <a:pt x="15456454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1933" y="894718"/>
              <a:ext cx="5080" cy="848360"/>
            </a:xfrm>
            <a:custGeom>
              <a:avLst/>
              <a:gdLst/>
              <a:ahLst/>
              <a:cxnLst/>
              <a:rect l="l" t="t" r="r" b="b"/>
              <a:pathLst>
                <a:path w="5080" h="848360">
                  <a:moveTo>
                    <a:pt x="4775" y="847859"/>
                  </a:moveTo>
                  <a:lnTo>
                    <a:pt x="0" y="0"/>
                  </a:lnTo>
                </a:path>
              </a:pathLst>
            </a:custGeom>
            <a:ln w="9550">
              <a:solidFill>
                <a:srgbClr val="F1F1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1545" y="1733100"/>
              <a:ext cx="15456535" cy="9525"/>
            </a:xfrm>
            <a:custGeom>
              <a:avLst/>
              <a:gdLst/>
              <a:ahLst/>
              <a:cxnLst/>
              <a:rect l="l" t="t" r="r" b="b"/>
              <a:pathLst>
                <a:path w="15456535" h="9525">
                  <a:moveTo>
                    <a:pt x="0" y="0"/>
                  </a:moveTo>
                  <a:lnTo>
                    <a:pt x="15456454" y="0"/>
                  </a:lnTo>
                  <a:lnTo>
                    <a:pt x="15456454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7606" y="2217217"/>
            <a:ext cx="3648074" cy="25622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97002" y="6993456"/>
            <a:ext cx="4086225" cy="278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sz="3850" spc="95" dirty="0">
                <a:solidFill>
                  <a:srgbClr val="FFFFFF"/>
                </a:solidFill>
                <a:latin typeface="Cambria"/>
                <a:cs typeface="Cambria"/>
              </a:rPr>
              <a:t>Shruti </a:t>
            </a:r>
            <a:r>
              <a:rPr sz="3850" spc="70" dirty="0">
                <a:solidFill>
                  <a:srgbClr val="FFFFFF"/>
                </a:solidFill>
                <a:latin typeface="Cambria"/>
                <a:cs typeface="Cambria"/>
              </a:rPr>
              <a:t>Verma </a:t>
            </a:r>
            <a:r>
              <a:rPr sz="3850" spc="75" dirty="0">
                <a:solidFill>
                  <a:srgbClr val="FFFFFF"/>
                </a:solidFill>
                <a:latin typeface="Cambria"/>
                <a:cs typeface="Cambria"/>
              </a:rPr>
              <a:t> Annapoorna</a:t>
            </a:r>
            <a:r>
              <a:rPr sz="385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125" dirty="0">
                <a:solidFill>
                  <a:srgbClr val="FFFFFF"/>
                </a:solidFill>
                <a:latin typeface="Cambria"/>
                <a:cs typeface="Cambria"/>
              </a:rPr>
              <a:t>Singh </a:t>
            </a:r>
            <a:r>
              <a:rPr sz="3850" spc="-8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30" dirty="0">
                <a:solidFill>
                  <a:srgbClr val="FFFFFF"/>
                </a:solidFill>
                <a:latin typeface="Cambria"/>
                <a:cs typeface="Cambria"/>
              </a:rPr>
              <a:t>Keerti</a:t>
            </a:r>
            <a:r>
              <a:rPr sz="385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175" dirty="0">
                <a:solidFill>
                  <a:srgbClr val="FFFFFF"/>
                </a:solidFill>
                <a:latin typeface="Cambria"/>
                <a:cs typeface="Cambria"/>
              </a:rPr>
              <a:t>Chouhan </a:t>
            </a:r>
            <a:r>
              <a:rPr sz="385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45" dirty="0">
                <a:solidFill>
                  <a:srgbClr val="FFFFFF"/>
                </a:solidFill>
                <a:latin typeface="Cambria"/>
                <a:cs typeface="Cambria"/>
              </a:rPr>
              <a:t>Sreshti</a:t>
            </a:r>
            <a:r>
              <a:rPr sz="38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spc="130" dirty="0">
                <a:solidFill>
                  <a:srgbClr val="FFFFFF"/>
                </a:solidFill>
                <a:latin typeface="Cambria"/>
                <a:cs typeface="Cambria"/>
              </a:rPr>
              <a:t>Soni</a:t>
            </a:r>
            <a:endParaRPr sz="385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57423" y="782954"/>
            <a:ext cx="1352613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50" spc="600" dirty="0">
                <a:solidFill>
                  <a:srgbClr val="FFFFFF"/>
                </a:solidFill>
                <a:latin typeface="Cambria"/>
                <a:cs typeface="Cambria"/>
              </a:rPr>
              <a:t>AZURE</a:t>
            </a:r>
            <a:r>
              <a:rPr sz="625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250" spc="670" dirty="0">
                <a:solidFill>
                  <a:srgbClr val="FFFFFF"/>
                </a:solidFill>
                <a:latin typeface="Cambria"/>
                <a:cs typeface="Cambria"/>
              </a:rPr>
              <a:t>WOMEN</a:t>
            </a:r>
            <a:r>
              <a:rPr sz="62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250" spc="680" dirty="0">
                <a:solidFill>
                  <a:srgbClr val="FFFFFF"/>
                </a:solidFill>
                <a:latin typeface="Cambria"/>
                <a:cs typeface="Cambria"/>
              </a:rPr>
              <a:t>HACKATHON</a:t>
            </a:r>
            <a:r>
              <a:rPr sz="62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250" spc="-475" dirty="0">
                <a:solidFill>
                  <a:srgbClr val="FFFFFF"/>
                </a:solidFill>
                <a:latin typeface="Cambria"/>
                <a:cs typeface="Cambria"/>
              </a:rPr>
              <a:t>2022</a:t>
            </a:r>
            <a:endParaRPr sz="6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7272" y="5387081"/>
            <a:ext cx="7721528" cy="20922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28670" algn="l"/>
              </a:tabLst>
            </a:pPr>
            <a:r>
              <a:rPr lang="en-IN" sz="4550" b="1" spc="85" dirty="0">
                <a:solidFill>
                  <a:srgbClr val="FFFFFF"/>
                </a:solidFill>
                <a:latin typeface="Verdana"/>
                <a:cs typeface="Verdana"/>
              </a:rPr>
              <a:t>  TECHIES</a:t>
            </a:r>
            <a:r>
              <a:rPr sz="4550" b="1" spc="85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lang="en-IN" sz="4550" b="1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4550" b="1" spc="-790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IN" sz="4550" b="1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4550" b="1" spc="250" dirty="0">
                <a:solidFill>
                  <a:srgbClr val="FFFFFF"/>
                </a:solidFill>
                <a:latin typeface="Verdana"/>
                <a:cs typeface="Verdana"/>
              </a:rPr>
              <a:t>FUSION</a:t>
            </a:r>
            <a:endParaRPr lang="en-IN" sz="4550" dirty="0">
              <a:latin typeface="Verdana"/>
              <a:cs typeface="Verdana"/>
            </a:endParaRPr>
          </a:p>
          <a:p>
            <a:pPr marL="2073910">
              <a:lnSpc>
                <a:spcPct val="100000"/>
              </a:lnSpc>
              <a:spcBef>
                <a:spcPts val="3479"/>
              </a:spcBef>
            </a:pPr>
            <a:r>
              <a:rPr lang="en-IN" sz="3450" b="1" spc="60" dirty="0">
                <a:solidFill>
                  <a:srgbClr val="FFFFFF"/>
                </a:solidFill>
                <a:latin typeface="Verdana"/>
                <a:cs typeface="Verdana"/>
              </a:rPr>
              <a:t>FEMININE EKTA</a:t>
            </a:r>
            <a:endParaRPr lang="en-IN" sz="3450" dirty="0">
              <a:latin typeface="Verdana"/>
              <a:cs typeface="Verdana"/>
            </a:endParaRPr>
          </a:p>
          <a:p>
            <a:pPr marL="2379345">
              <a:lnSpc>
                <a:spcPct val="100000"/>
              </a:lnSpc>
              <a:spcBef>
                <a:spcPts val="110"/>
              </a:spcBef>
            </a:pPr>
            <a:r>
              <a:rPr sz="25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EVOLVING</a:t>
            </a:r>
            <a:r>
              <a:rPr sz="25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WOMEN</a:t>
            </a:r>
            <a:endParaRPr sz="25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104" y="330203"/>
            <a:ext cx="79114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dirty="0">
                <a:latin typeface="Arial"/>
                <a:cs typeface="Arial"/>
              </a:rPr>
              <a:t>CONCLUSION</a:t>
            </a:r>
            <a:endParaRPr sz="7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4813" y="1797147"/>
            <a:ext cx="14006194" cy="743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>
              <a:lnSpc>
                <a:spcPct val="114999"/>
              </a:lnSpc>
              <a:spcBef>
                <a:spcPts val="100"/>
              </a:spcBef>
            </a:pP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empowerment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" dirty="0">
                <a:solidFill>
                  <a:srgbClr val="3B3B3B"/>
                </a:solidFill>
                <a:latin typeface="Cambria"/>
                <a:cs typeface="Cambria"/>
              </a:rPr>
              <a:t>means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empowering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5" dirty="0">
                <a:solidFill>
                  <a:srgbClr val="3B3B3B"/>
                </a:solidFill>
                <a:latin typeface="Cambria"/>
                <a:cs typeface="Cambria"/>
              </a:rPr>
              <a:t>with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all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rights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like </a:t>
            </a:r>
            <a:r>
              <a:rPr sz="3250" spc="-7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man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75" dirty="0">
                <a:solidFill>
                  <a:srgbClr val="3B3B3B"/>
                </a:solidFill>
                <a:latin typeface="Cambria"/>
                <a:cs typeface="Cambria"/>
              </a:rPr>
              <a:t>family,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society,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75" dirty="0">
                <a:solidFill>
                  <a:srgbClr val="3B3B3B"/>
                </a:solidFill>
                <a:latin typeface="Cambria"/>
                <a:cs typeface="Cambria"/>
              </a:rPr>
              <a:t>school,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college,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6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country.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12700" marR="100965">
              <a:lnSpc>
                <a:spcPct val="114999"/>
              </a:lnSpc>
              <a:spcBef>
                <a:spcPts val="5"/>
              </a:spcBef>
            </a:pP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It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enables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them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make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independent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decisions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0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3B3B3B"/>
                </a:solidFill>
                <a:latin typeface="Cambria"/>
                <a:cs typeface="Cambria"/>
              </a:rPr>
              <a:t>personal </a:t>
            </a:r>
            <a:r>
              <a:rPr sz="3250" spc="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development,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position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85" dirty="0">
                <a:solidFill>
                  <a:srgbClr val="3B3B3B"/>
                </a:solidFill>
                <a:latin typeface="Cambria"/>
                <a:cs typeface="Cambria"/>
              </a:rPr>
              <a:t>Indian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society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0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" dirty="0">
                <a:solidFill>
                  <a:srgbClr val="3B3B3B"/>
                </a:solidFill>
                <a:latin typeface="Cambria"/>
                <a:cs typeface="Cambria"/>
              </a:rPr>
              <a:t>still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3B3B3B"/>
                </a:solidFill>
                <a:latin typeface="Cambria"/>
                <a:cs typeface="Cambria"/>
              </a:rPr>
              <a:t>backward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due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3250" spc="-7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5" dirty="0">
                <a:solidFill>
                  <a:srgbClr val="3B3B3B"/>
                </a:solidFill>
                <a:latin typeface="Cambria"/>
                <a:cs typeface="Cambria"/>
              </a:rPr>
              <a:t>gender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0" dirty="0">
                <a:solidFill>
                  <a:srgbClr val="3B3B3B"/>
                </a:solidFill>
                <a:latin typeface="Cambria"/>
                <a:cs typeface="Cambria"/>
              </a:rPr>
              <a:t>inequality.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12700" marR="400050">
              <a:lnSpc>
                <a:spcPct val="114999"/>
              </a:lnSpc>
            </a:pPr>
            <a:r>
              <a:rPr sz="3250" spc="70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should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30" dirty="0">
                <a:solidFill>
                  <a:srgbClr val="3B3B3B"/>
                </a:solidFill>
                <a:latin typeface="Cambria"/>
                <a:cs typeface="Cambria"/>
              </a:rPr>
              <a:t>not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be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considered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0" dirty="0">
                <a:solidFill>
                  <a:srgbClr val="3B3B3B"/>
                </a:solidFill>
                <a:latin typeface="Cambria"/>
                <a:cs typeface="Cambria"/>
              </a:rPr>
              <a:t>as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45" dirty="0">
                <a:solidFill>
                  <a:srgbClr val="3B3B3B"/>
                </a:solidFill>
                <a:latin typeface="Cambria"/>
                <a:cs typeface="Cambria"/>
              </a:rPr>
              <a:t>weak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5" dirty="0">
                <a:solidFill>
                  <a:srgbClr val="3B3B3B"/>
                </a:solidFill>
                <a:latin typeface="Cambria"/>
                <a:cs typeface="Cambria"/>
              </a:rPr>
              <a:t>gender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society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0" dirty="0">
                <a:solidFill>
                  <a:srgbClr val="3B3B3B"/>
                </a:solidFill>
                <a:latin typeface="Cambria"/>
                <a:cs typeface="Cambria"/>
              </a:rPr>
              <a:t>as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occupy </a:t>
            </a:r>
            <a:r>
              <a:rPr sz="3250" spc="-7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about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half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population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5" dirty="0">
                <a:solidFill>
                  <a:srgbClr val="3B3B3B"/>
                </a:solidFill>
                <a:latin typeface="Cambria"/>
                <a:cs typeface="Cambria"/>
              </a:rPr>
              <a:t>country;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45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half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0" dirty="0">
                <a:solidFill>
                  <a:srgbClr val="3B3B3B"/>
                </a:solidFill>
                <a:latin typeface="Cambria"/>
                <a:cs typeface="Cambria"/>
              </a:rPr>
              <a:t>strength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14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country.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</a:pP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have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15" dirty="0">
                <a:solidFill>
                  <a:srgbClr val="3B3B3B"/>
                </a:solidFill>
                <a:latin typeface="Cambria"/>
                <a:cs typeface="Cambria"/>
              </a:rPr>
              <a:t>more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patience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00" dirty="0">
                <a:solidFill>
                  <a:srgbClr val="3B3B3B"/>
                </a:solidFill>
                <a:latin typeface="Cambria"/>
                <a:cs typeface="Cambria"/>
              </a:rPr>
              <a:t>and,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35" dirty="0">
                <a:solidFill>
                  <a:srgbClr val="3B3B3B"/>
                </a:solidFill>
                <a:latin typeface="Cambria"/>
                <a:cs typeface="Cambria"/>
              </a:rPr>
              <a:t>with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efforts,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70" dirty="0">
                <a:solidFill>
                  <a:srgbClr val="3B3B3B"/>
                </a:solidFill>
                <a:latin typeface="Cambria"/>
                <a:cs typeface="Cambria"/>
              </a:rPr>
              <a:t>can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3B3B3B"/>
                </a:solidFill>
                <a:latin typeface="Cambria"/>
                <a:cs typeface="Cambria"/>
              </a:rPr>
              <a:t>develop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20" dirty="0">
                <a:solidFill>
                  <a:srgbClr val="3B3B3B"/>
                </a:solidFill>
                <a:latin typeface="Cambria"/>
                <a:cs typeface="Cambria"/>
              </a:rPr>
              <a:t>country</a:t>
            </a:r>
            <a:r>
              <a:rPr sz="325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3250" spc="-70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15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250" spc="3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45" dirty="0">
                <a:solidFill>
                  <a:srgbClr val="3B3B3B"/>
                </a:solidFill>
                <a:latin typeface="Cambria"/>
                <a:cs typeface="Cambria"/>
              </a:rPr>
              <a:t>better</a:t>
            </a:r>
            <a:r>
              <a:rPr sz="325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3B3B3B"/>
                </a:solidFill>
                <a:latin typeface="Cambria"/>
                <a:cs typeface="Cambria"/>
              </a:rPr>
              <a:t>way.</a:t>
            </a:r>
            <a:endParaRPr sz="3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581" y="2884382"/>
            <a:ext cx="6177915" cy="24263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9210"/>
              </a:lnSpc>
              <a:spcBef>
                <a:spcPts val="680"/>
              </a:spcBef>
            </a:pPr>
            <a:r>
              <a:rPr sz="8050" b="1" spc="480" dirty="0">
                <a:solidFill>
                  <a:srgbClr val="3B3B3B"/>
                </a:solidFill>
                <a:latin typeface="Verdana"/>
                <a:cs typeface="Verdana"/>
              </a:rPr>
              <a:t>TABLE</a:t>
            </a:r>
            <a:r>
              <a:rPr sz="8050" b="1" spc="-450" dirty="0">
                <a:solidFill>
                  <a:srgbClr val="3B3B3B"/>
                </a:solidFill>
                <a:latin typeface="Verdana"/>
                <a:cs typeface="Verdana"/>
              </a:rPr>
              <a:t> </a:t>
            </a:r>
            <a:r>
              <a:rPr sz="8050" b="1" spc="1215" dirty="0">
                <a:solidFill>
                  <a:srgbClr val="3B3B3B"/>
                </a:solidFill>
                <a:latin typeface="Verdana"/>
                <a:cs typeface="Verdana"/>
              </a:rPr>
              <a:t>OF </a:t>
            </a:r>
            <a:r>
              <a:rPr sz="8050" b="1" spc="-2735" dirty="0">
                <a:solidFill>
                  <a:srgbClr val="3B3B3B"/>
                </a:solidFill>
                <a:latin typeface="Verdana"/>
                <a:cs typeface="Verdana"/>
              </a:rPr>
              <a:t> </a:t>
            </a:r>
            <a:r>
              <a:rPr sz="8050" b="1" spc="1655" dirty="0">
                <a:solidFill>
                  <a:srgbClr val="3B3B3B"/>
                </a:solidFill>
                <a:latin typeface="Verdana"/>
                <a:cs typeface="Verdana"/>
              </a:rPr>
              <a:t>C</a:t>
            </a:r>
            <a:r>
              <a:rPr sz="8050" b="1" spc="1995" dirty="0">
                <a:solidFill>
                  <a:srgbClr val="3B3B3B"/>
                </a:solidFill>
                <a:latin typeface="Verdana"/>
                <a:cs typeface="Verdana"/>
              </a:rPr>
              <a:t>O</a:t>
            </a:r>
            <a:r>
              <a:rPr sz="8050" b="1" spc="-204" dirty="0">
                <a:solidFill>
                  <a:srgbClr val="3B3B3B"/>
                </a:solidFill>
                <a:latin typeface="Verdana"/>
                <a:cs typeface="Verdana"/>
              </a:rPr>
              <a:t>N</a:t>
            </a:r>
            <a:r>
              <a:rPr sz="8050" b="1" spc="1125" dirty="0">
                <a:solidFill>
                  <a:srgbClr val="3B3B3B"/>
                </a:solidFill>
                <a:latin typeface="Verdana"/>
                <a:cs typeface="Verdana"/>
              </a:rPr>
              <a:t>T</a:t>
            </a:r>
            <a:r>
              <a:rPr sz="8050" b="1" spc="165" dirty="0">
                <a:solidFill>
                  <a:srgbClr val="3B3B3B"/>
                </a:solidFill>
                <a:latin typeface="Verdana"/>
                <a:cs typeface="Verdana"/>
              </a:rPr>
              <a:t>E</a:t>
            </a:r>
            <a:r>
              <a:rPr sz="8050" b="1" spc="-204" dirty="0">
                <a:solidFill>
                  <a:srgbClr val="3B3B3B"/>
                </a:solidFill>
                <a:latin typeface="Verdana"/>
                <a:cs typeface="Verdana"/>
              </a:rPr>
              <a:t>N</a:t>
            </a:r>
            <a:r>
              <a:rPr sz="8050" b="1" spc="1125" dirty="0">
                <a:solidFill>
                  <a:srgbClr val="3B3B3B"/>
                </a:solidFill>
                <a:latin typeface="Verdana"/>
                <a:cs typeface="Verdana"/>
              </a:rPr>
              <a:t>T</a:t>
            </a:r>
            <a:endParaRPr sz="80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682082"/>
            <a:ext cx="209550" cy="209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1945732"/>
            <a:ext cx="209550" cy="209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0541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OBJECTIVE</a:t>
            </a:r>
          </a:p>
          <a:p>
            <a:pPr marL="10163810">
              <a:lnSpc>
                <a:spcPct val="100000"/>
              </a:lnSpc>
              <a:spcBef>
                <a:spcPts val="3950"/>
              </a:spcBef>
            </a:pPr>
            <a:r>
              <a:rPr spc="515"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3209382"/>
            <a:ext cx="209550" cy="209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4473032"/>
            <a:ext cx="209550" cy="209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8034711"/>
            <a:ext cx="209550" cy="209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5736681"/>
            <a:ext cx="209550" cy="2095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402" y="6999272"/>
            <a:ext cx="209550" cy="2095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00" algn="ctr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SOLUTION</a:t>
            </a:r>
          </a:p>
          <a:p>
            <a:pPr marL="12065" marR="1033144" indent="-332740" algn="ctr">
              <a:lnSpc>
                <a:spcPct val="165800"/>
              </a:lnSpc>
            </a:pPr>
            <a:r>
              <a:rPr spc="380" dirty="0"/>
              <a:t>SRS </a:t>
            </a:r>
            <a:r>
              <a:rPr spc="385" dirty="0"/>
              <a:t> </a:t>
            </a:r>
            <a:r>
              <a:rPr spc="260" dirty="0"/>
              <a:t>F</a:t>
            </a:r>
            <a:r>
              <a:rPr spc="465" dirty="0"/>
              <a:t>E</a:t>
            </a:r>
            <a:r>
              <a:rPr spc="685" dirty="0"/>
              <a:t>A</a:t>
            </a:r>
            <a:r>
              <a:rPr spc="-30" dirty="0"/>
              <a:t>T</a:t>
            </a:r>
            <a:r>
              <a:rPr spc="520" dirty="0"/>
              <a:t>UR</a:t>
            </a:r>
            <a:r>
              <a:rPr spc="465" dirty="0"/>
              <a:t>E</a:t>
            </a:r>
            <a:r>
              <a:rPr spc="225" dirty="0"/>
              <a:t>S  </a:t>
            </a:r>
            <a:r>
              <a:rPr spc="355" dirty="0"/>
              <a:t>IMPACT</a:t>
            </a:r>
          </a:p>
          <a:p>
            <a:pPr marL="71120" algn="ctr">
              <a:lnSpc>
                <a:spcPct val="100000"/>
              </a:lnSpc>
              <a:spcBef>
                <a:spcPts val="2155"/>
              </a:spcBef>
            </a:pPr>
            <a:r>
              <a:rPr spc="385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999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947" y="1104900"/>
            <a:ext cx="812800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b="1" spc="1835" dirty="0">
                <a:latin typeface="Verdana"/>
                <a:cs typeface="Verdana"/>
              </a:rPr>
              <a:t>OBJECTIVE</a:t>
            </a:r>
            <a:endParaRPr sz="75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488" y="3259172"/>
            <a:ext cx="7812405" cy="331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0"/>
              </a:spcBef>
            </a:pPr>
            <a:r>
              <a:rPr sz="3700" spc="20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5" dirty="0">
                <a:solidFill>
                  <a:srgbClr val="3B3B3B"/>
                </a:solidFill>
                <a:latin typeface="Cambria"/>
                <a:cs typeface="Cambria"/>
              </a:rPr>
              <a:t>create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0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50" dirty="0">
                <a:solidFill>
                  <a:srgbClr val="3B3B3B"/>
                </a:solidFill>
                <a:latin typeface="Cambria"/>
                <a:cs typeface="Cambria"/>
              </a:rPr>
              <a:t>website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5" dirty="0">
                <a:solidFill>
                  <a:srgbClr val="3B3B3B"/>
                </a:solidFill>
                <a:latin typeface="Cambria"/>
                <a:cs typeface="Cambria"/>
              </a:rPr>
              <a:t>that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promotes </a:t>
            </a:r>
            <a:r>
              <a:rPr sz="3700" spc="2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40" dirty="0">
                <a:solidFill>
                  <a:srgbClr val="3B3B3B"/>
                </a:solidFill>
                <a:latin typeface="Cambria"/>
                <a:cs typeface="Cambria"/>
              </a:rPr>
              <a:t>women's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-15" dirty="0">
                <a:solidFill>
                  <a:srgbClr val="3B3B3B"/>
                </a:solidFill>
                <a:latin typeface="Cambria"/>
                <a:cs typeface="Cambria"/>
              </a:rPr>
              <a:t>sense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5" dirty="0">
                <a:solidFill>
                  <a:srgbClr val="3B3B3B"/>
                </a:solidFill>
                <a:latin typeface="Cambria"/>
                <a:cs typeface="Cambria"/>
              </a:rPr>
              <a:t>self-worth,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3700" spc="2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ability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0" dirty="0">
                <a:solidFill>
                  <a:srgbClr val="3B3B3B"/>
                </a:solidFill>
                <a:latin typeface="Cambria"/>
                <a:cs typeface="Cambria"/>
              </a:rPr>
              <a:t>make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0" dirty="0">
                <a:solidFill>
                  <a:srgbClr val="3B3B3B"/>
                </a:solidFill>
                <a:latin typeface="Cambria"/>
                <a:cs typeface="Cambria"/>
              </a:rPr>
              <a:t>choices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0" dirty="0">
                <a:solidFill>
                  <a:srgbClr val="3B3B3B"/>
                </a:solidFill>
                <a:latin typeface="Cambria"/>
                <a:cs typeface="Cambria"/>
              </a:rPr>
              <a:t>based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90" dirty="0">
                <a:solidFill>
                  <a:srgbClr val="3B3B3B"/>
                </a:solidFill>
                <a:latin typeface="Cambria"/>
                <a:cs typeface="Cambria"/>
              </a:rPr>
              <a:t>on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3700" spc="-80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45" dirty="0">
                <a:solidFill>
                  <a:srgbClr val="3B3B3B"/>
                </a:solidFill>
                <a:latin typeface="Cambria"/>
                <a:cs typeface="Cambria"/>
              </a:rPr>
              <a:t>values,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95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5" dirty="0">
                <a:solidFill>
                  <a:srgbClr val="3B3B3B"/>
                </a:solidFill>
                <a:latin typeface="Cambria"/>
                <a:cs typeface="Cambria"/>
              </a:rPr>
              <a:t>their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right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100" dirty="0">
                <a:solidFill>
                  <a:srgbClr val="3B3B3B"/>
                </a:solidFill>
                <a:latin typeface="Cambria"/>
                <a:cs typeface="Cambria"/>
              </a:rPr>
              <a:t>affect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social 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0" dirty="0">
                <a:solidFill>
                  <a:srgbClr val="3B3B3B"/>
                </a:solidFill>
                <a:latin typeface="Cambria"/>
                <a:cs typeface="Cambria"/>
              </a:rPr>
              <a:t>change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75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25" dirty="0">
                <a:solidFill>
                  <a:srgbClr val="3B3B3B"/>
                </a:solidFill>
                <a:latin typeface="Cambria"/>
                <a:cs typeface="Cambria"/>
              </a:rPr>
              <a:t>themselves,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5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37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35" dirty="0">
                <a:solidFill>
                  <a:srgbClr val="3B3B3B"/>
                </a:solidFill>
                <a:latin typeface="Cambria"/>
                <a:cs typeface="Cambria"/>
              </a:rPr>
              <a:t>our</a:t>
            </a:r>
            <a:r>
              <a:rPr sz="3700" spc="6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700" spc="80" dirty="0">
                <a:solidFill>
                  <a:srgbClr val="3B3B3B"/>
                </a:solidFill>
                <a:latin typeface="Cambria"/>
                <a:cs typeface="Cambria"/>
              </a:rPr>
              <a:t>goal.</a:t>
            </a:r>
            <a:endParaRPr sz="37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0731" y="330200"/>
            <a:ext cx="58013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335" dirty="0">
                <a:latin typeface="Verdana"/>
                <a:cs typeface="Verdana"/>
              </a:rPr>
              <a:t>P</a:t>
            </a:r>
            <a:r>
              <a:rPr sz="7500" b="1" spc="905" dirty="0">
                <a:latin typeface="Verdana"/>
                <a:cs typeface="Verdana"/>
              </a:rPr>
              <a:t>R</a:t>
            </a:r>
            <a:r>
              <a:rPr sz="7500" b="1" spc="1835" dirty="0">
                <a:latin typeface="Verdana"/>
                <a:cs typeface="Verdana"/>
              </a:rPr>
              <a:t>O</a:t>
            </a:r>
            <a:r>
              <a:rPr sz="7500" b="1" spc="440" dirty="0">
                <a:latin typeface="Verdana"/>
                <a:cs typeface="Verdana"/>
              </a:rPr>
              <a:t>B</a:t>
            </a:r>
            <a:r>
              <a:rPr sz="7500" b="1" spc="484" dirty="0">
                <a:latin typeface="Verdana"/>
                <a:cs typeface="Verdana"/>
              </a:rPr>
              <a:t>L</a:t>
            </a:r>
            <a:r>
              <a:rPr sz="7500" b="1" spc="140" dirty="0">
                <a:latin typeface="Verdana"/>
                <a:cs typeface="Verdana"/>
              </a:rPr>
              <a:t>E</a:t>
            </a:r>
            <a:r>
              <a:rPr sz="7500" b="1" spc="860" dirty="0">
                <a:latin typeface="Verdana"/>
                <a:cs typeface="Verdana"/>
              </a:rPr>
              <a:t>M</a:t>
            </a:r>
            <a:endParaRPr sz="7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264952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381157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5554652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7878752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00940" y="1758793"/>
            <a:ext cx="12892405" cy="6977103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300" spc="90" dirty="0">
                <a:solidFill>
                  <a:srgbClr val="3B3B3B"/>
                </a:solidFill>
                <a:latin typeface="Cambria"/>
                <a:cs typeface="Cambria"/>
              </a:rPr>
              <a:t>Education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3B3B3B"/>
                </a:solidFill>
                <a:latin typeface="Cambria"/>
                <a:cs typeface="Cambria"/>
              </a:rPr>
              <a:t>:-</a:t>
            </a:r>
            <a:endParaRPr lang="en-IN" sz="3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IN" sz="3300" spc="150" dirty="0">
                <a:solidFill>
                  <a:srgbClr val="3B3B3B"/>
                </a:solidFill>
                <a:latin typeface="Cambria"/>
                <a:cs typeface="Cambria"/>
              </a:rPr>
              <a:t>      </a:t>
            </a:r>
            <a:r>
              <a:rPr sz="3300" spc="150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main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obstacles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girls'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education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poverty.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Another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lang="en-IN" sz="3300" spc="-710" dirty="0">
                <a:solidFill>
                  <a:srgbClr val="3B3B3B"/>
                </a:solidFill>
                <a:latin typeface="Cambria"/>
                <a:cs typeface="Cambria"/>
              </a:rPr>
              <a:t>                         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gender-based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5" dirty="0">
                <a:solidFill>
                  <a:srgbClr val="3B3B3B"/>
                </a:solidFill>
                <a:latin typeface="Cambria"/>
                <a:cs typeface="Cambria"/>
              </a:rPr>
              <a:t>preference.</a:t>
            </a:r>
            <a:endParaRPr lang="en-IN" sz="3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IN" sz="3300" spc="65" dirty="0">
                <a:solidFill>
                  <a:srgbClr val="3B3B3B"/>
                </a:solidFill>
                <a:latin typeface="Cambria"/>
                <a:cs typeface="Cambria"/>
              </a:rPr>
              <a:t>      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Distance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from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0" dirty="0">
                <a:solidFill>
                  <a:srgbClr val="3B3B3B"/>
                </a:solidFill>
                <a:latin typeface="Cambria"/>
                <a:cs typeface="Cambria"/>
              </a:rPr>
              <a:t>Home</a:t>
            </a:r>
            <a:r>
              <a:rPr lang="en-IN" sz="3300" spc="150" dirty="0">
                <a:solidFill>
                  <a:srgbClr val="3B3B3B"/>
                </a:solidFill>
                <a:latin typeface="Cambria"/>
                <a:cs typeface="Cambria"/>
              </a:rPr>
              <a:t> and Linguistic barrier.</a:t>
            </a: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IN" sz="3300" spc="150" dirty="0">
                <a:solidFill>
                  <a:srgbClr val="3B3B3B"/>
                </a:solidFill>
                <a:latin typeface="Cambria"/>
                <a:cs typeface="Cambria"/>
              </a:rPr>
              <a:t>      </a:t>
            </a:r>
            <a:r>
              <a:rPr sz="3300" spc="150" dirty="0">
                <a:solidFill>
                  <a:srgbClr val="3B3B3B"/>
                </a:solidFill>
                <a:latin typeface="Cambria"/>
                <a:cs typeface="Cambria"/>
              </a:rPr>
              <a:t>Lack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3B3B3B"/>
                </a:solidFill>
                <a:latin typeface="Cambria"/>
                <a:cs typeface="Cambria"/>
              </a:rPr>
              <a:t>awareness:-</a:t>
            </a:r>
            <a:endParaRPr sz="3300" dirty="0">
              <a:latin typeface="Cambria"/>
              <a:cs typeface="Cambria"/>
            </a:endParaRPr>
          </a:p>
          <a:p>
            <a:pPr marL="726440" marR="1206500">
              <a:lnSpc>
                <a:spcPct val="115500"/>
              </a:lnSpc>
            </a:pP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Generally,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do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not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" dirty="0">
                <a:solidFill>
                  <a:srgbClr val="3B3B3B"/>
                </a:solidFill>
                <a:latin typeface="Cambria"/>
                <a:cs typeface="Cambria"/>
              </a:rPr>
              <a:t>know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about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5" dirty="0">
                <a:solidFill>
                  <a:srgbClr val="3B3B3B"/>
                </a:solidFill>
                <a:latin typeface="Cambria"/>
                <a:cs typeface="Cambria"/>
              </a:rPr>
              <a:t>wide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3B3B3B"/>
                </a:solidFill>
                <a:latin typeface="Cambria"/>
                <a:cs typeface="Cambria"/>
              </a:rPr>
              <a:t>range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5" dirty="0">
                <a:solidFill>
                  <a:srgbClr val="3B3B3B"/>
                </a:solidFill>
                <a:latin typeface="Cambria"/>
                <a:cs typeface="Cambria"/>
              </a:rPr>
              <a:t>career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opportunities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government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schemes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females.</a:t>
            </a: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3300" spc="105" dirty="0">
                <a:solidFill>
                  <a:srgbClr val="3B3B3B"/>
                </a:solidFill>
                <a:latin typeface="Cambria"/>
                <a:cs typeface="Cambria"/>
              </a:rPr>
              <a:t>      </a:t>
            </a:r>
            <a:r>
              <a:rPr sz="3300" spc="105" dirty="0">
                <a:solidFill>
                  <a:srgbClr val="3B3B3B"/>
                </a:solidFill>
                <a:latin typeface="Cambria"/>
                <a:cs typeface="Cambria"/>
              </a:rPr>
              <a:t>Health:-</a:t>
            </a:r>
            <a:endParaRPr sz="3300" dirty="0">
              <a:latin typeface="Cambria"/>
              <a:cs typeface="Cambria"/>
            </a:endParaRPr>
          </a:p>
          <a:p>
            <a:pPr marL="726440" marR="5080">
              <a:lnSpc>
                <a:spcPct val="115500"/>
              </a:lnSpc>
            </a:pP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Hospitals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other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medical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facilities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0" dirty="0">
                <a:solidFill>
                  <a:srgbClr val="3B3B3B"/>
                </a:solidFill>
                <a:latin typeface="Cambria"/>
                <a:cs typeface="Cambria"/>
              </a:rPr>
              <a:t>rare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rural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areas,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if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they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exist,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people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3B3B3B"/>
                </a:solidFill>
                <a:latin typeface="Cambria"/>
                <a:cs typeface="Cambria"/>
              </a:rPr>
              <a:t>generally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5" dirty="0">
                <a:solidFill>
                  <a:srgbClr val="3B3B3B"/>
                </a:solidFill>
                <a:latin typeface="Cambria"/>
                <a:cs typeface="Cambria"/>
              </a:rPr>
              <a:t>unaware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them.</a:t>
            </a:r>
            <a:endParaRPr sz="3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054" y="77692"/>
            <a:ext cx="61455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dirty="0">
                <a:latin typeface="Verdana"/>
                <a:cs typeface="Verdana"/>
              </a:rPr>
              <a:t>SOLUTION</a:t>
            </a:r>
            <a:endParaRPr sz="75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2649530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640" y="5554655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640" y="7878754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198533" y="1400806"/>
            <a:ext cx="13890934" cy="880850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710"/>
              </a:spcBef>
            </a:pPr>
            <a:r>
              <a:rPr spc="90" dirty="0"/>
              <a:t>Education</a:t>
            </a:r>
            <a:r>
              <a:rPr spc="10" dirty="0"/>
              <a:t> </a:t>
            </a:r>
            <a:r>
              <a:rPr spc="110" dirty="0"/>
              <a:t>:-</a:t>
            </a:r>
          </a:p>
          <a:p>
            <a:pPr marL="1188720" marR="449580" indent="-73660">
              <a:lnSpc>
                <a:spcPct val="115500"/>
              </a:lnSpc>
              <a:spcBef>
                <a:spcPts val="5"/>
              </a:spcBef>
            </a:pPr>
            <a:r>
              <a:rPr spc="10" dirty="0"/>
              <a:t>We</a:t>
            </a:r>
            <a:r>
              <a:rPr spc="45" dirty="0"/>
              <a:t> </a:t>
            </a:r>
            <a:r>
              <a:rPr spc="-30" dirty="0"/>
              <a:t>will</a:t>
            </a:r>
            <a:r>
              <a:rPr spc="50" dirty="0"/>
              <a:t> </a:t>
            </a:r>
            <a:r>
              <a:rPr dirty="0"/>
              <a:t>provide</a:t>
            </a:r>
            <a:r>
              <a:rPr spc="45" dirty="0"/>
              <a:t> </a:t>
            </a:r>
            <a:r>
              <a:rPr spc="-10" dirty="0"/>
              <a:t>elementary</a:t>
            </a:r>
            <a:r>
              <a:rPr spc="45" dirty="0"/>
              <a:t> </a:t>
            </a:r>
            <a:r>
              <a:rPr spc="70" dirty="0"/>
              <a:t>and</a:t>
            </a:r>
            <a:r>
              <a:rPr spc="50" dirty="0"/>
              <a:t> </a:t>
            </a:r>
            <a:r>
              <a:rPr spc="15" dirty="0"/>
              <a:t>secondary</a:t>
            </a:r>
            <a:r>
              <a:rPr spc="45" dirty="0"/>
              <a:t> education</a:t>
            </a:r>
            <a:r>
              <a:rPr spc="50" dirty="0"/>
              <a:t> </a:t>
            </a:r>
            <a:r>
              <a:rPr lang="en-IN" spc="50" dirty="0"/>
              <a:t>with the help of free books and reference you tube videos for all courses.</a:t>
            </a:r>
          </a:p>
          <a:p>
            <a:pPr marL="1188720" marR="449580" indent="-73660">
              <a:lnSpc>
                <a:spcPct val="115500"/>
              </a:lnSpc>
              <a:spcBef>
                <a:spcPts val="5"/>
              </a:spcBef>
            </a:pPr>
            <a:r>
              <a:rPr lang="en-IN" spc="5" dirty="0"/>
              <a:t>Elementary </a:t>
            </a:r>
            <a:r>
              <a:rPr spc="5" dirty="0"/>
              <a:t>-based</a:t>
            </a:r>
            <a:r>
              <a:rPr spc="45" dirty="0"/>
              <a:t> </a:t>
            </a:r>
            <a:r>
              <a:rPr spc="65" dirty="0"/>
              <a:t>on</a:t>
            </a:r>
            <a:r>
              <a:rPr spc="45" dirty="0"/>
              <a:t> </a:t>
            </a:r>
            <a:r>
              <a:rPr spc="55" dirty="0"/>
              <a:t>school</a:t>
            </a:r>
            <a:r>
              <a:rPr spc="45" dirty="0"/>
              <a:t> </a:t>
            </a:r>
            <a:r>
              <a:rPr spc="60" dirty="0"/>
              <a:t>education.</a:t>
            </a:r>
            <a:endParaRPr lang="en-IN" spc="60" dirty="0"/>
          </a:p>
          <a:p>
            <a:pPr marL="1188720" marR="449580" indent="-73660">
              <a:lnSpc>
                <a:spcPct val="115500"/>
              </a:lnSpc>
              <a:spcBef>
                <a:spcPts val="5"/>
              </a:spcBef>
            </a:pPr>
            <a:r>
              <a:rPr spc="20" dirty="0"/>
              <a:t>secondary</a:t>
            </a:r>
            <a:r>
              <a:rPr lang="en-IN" spc="20" dirty="0"/>
              <a:t> </a:t>
            </a:r>
            <a:r>
              <a:rPr spc="20" dirty="0"/>
              <a:t>-based</a:t>
            </a:r>
            <a:r>
              <a:rPr spc="50" dirty="0"/>
              <a:t> </a:t>
            </a:r>
            <a:r>
              <a:rPr spc="65" dirty="0"/>
              <a:t>on</a:t>
            </a:r>
            <a:r>
              <a:rPr spc="50" dirty="0"/>
              <a:t> </a:t>
            </a:r>
            <a:r>
              <a:rPr spc="25" dirty="0"/>
              <a:t>graduation</a:t>
            </a:r>
            <a:r>
              <a:rPr spc="50" dirty="0"/>
              <a:t> </a:t>
            </a:r>
            <a:r>
              <a:rPr spc="70" dirty="0"/>
              <a:t>and</a:t>
            </a:r>
            <a:r>
              <a:rPr spc="50" dirty="0"/>
              <a:t> </a:t>
            </a:r>
            <a:r>
              <a:rPr lang="en-IN" spc="50" dirty="0"/>
              <a:t>free online</a:t>
            </a:r>
            <a:r>
              <a:rPr spc="50" dirty="0"/>
              <a:t> </a:t>
            </a:r>
            <a:r>
              <a:rPr spc="40" dirty="0"/>
              <a:t>certification</a:t>
            </a:r>
            <a:r>
              <a:rPr spc="55" dirty="0"/>
              <a:t> </a:t>
            </a:r>
            <a:r>
              <a:rPr spc="30" dirty="0"/>
              <a:t>courses.</a:t>
            </a:r>
            <a:endParaRPr lang="en-IN" spc="30" dirty="0"/>
          </a:p>
          <a:p>
            <a:pPr marL="1188720" marR="449580" indent="-73660">
              <a:lnSpc>
                <a:spcPct val="115500"/>
              </a:lnSpc>
              <a:spcBef>
                <a:spcPts val="5"/>
              </a:spcBef>
            </a:pPr>
            <a:r>
              <a:rPr lang="en-US" spc="30" dirty="0"/>
              <a:t>We provide our website in two languages Hindi or English.</a:t>
            </a:r>
            <a:endParaRPr spc="30" dirty="0"/>
          </a:p>
          <a:p>
            <a:pPr marL="401955">
              <a:lnSpc>
                <a:spcPct val="100000"/>
              </a:lnSpc>
            </a:pPr>
            <a:endParaRPr lang="en-IN" sz="4400" dirty="0"/>
          </a:p>
          <a:p>
            <a:pPr marL="401955">
              <a:lnSpc>
                <a:spcPct val="100000"/>
              </a:lnSpc>
            </a:pPr>
            <a:r>
              <a:rPr spc="100" dirty="0"/>
              <a:t>Updated</a:t>
            </a:r>
            <a:r>
              <a:rPr spc="30" dirty="0"/>
              <a:t> </a:t>
            </a:r>
            <a:r>
              <a:rPr spc="20" dirty="0"/>
              <a:t>guidelines</a:t>
            </a:r>
            <a:r>
              <a:rPr spc="35" dirty="0"/>
              <a:t> </a:t>
            </a:r>
            <a:r>
              <a:rPr spc="110" dirty="0"/>
              <a:t>:-</a:t>
            </a:r>
          </a:p>
          <a:p>
            <a:pPr marL="1115695" marR="146050">
              <a:lnSpc>
                <a:spcPct val="115500"/>
              </a:lnSpc>
            </a:pPr>
            <a:r>
              <a:rPr spc="45" dirty="0"/>
              <a:t>Women</a:t>
            </a:r>
            <a:r>
              <a:rPr spc="50" dirty="0"/>
              <a:t> </a:t>
            </a:r>
            <a:r>
              <a:rPr spc="-30" dirty="0"/>
              <a:t>will</a:t>
            </a:r>
            <a:r>
              <a:rPr spc="50" dirty="0"/>
              <a:t> </a:t>
            </a:r>
            <a:r>
              <a:rPr spc="-20" dirty="0"/>
              <a:t>be</a:t>
            </a:r>
            <a:r>
              <a:rPr spc="55" dirty="0"/>
              <a:t> </a:t>
            </a:r>
            <a:r>
              <a:rPr spc="40" dirty="0"/>
              <a:t>updated</a:t>
            </a:r>
            <a:r>
              <a:rPr spc="50" dirty="0"/>
              <a:t> </a:t>
            </a:r>
            <a:r>
              <a:rPr spc="65" dirty="0"/>
              <a:t>on</a:t>
            </a:r>
            <a:r>
              <a:rPr spc="50" dirty="0"/>
              <a:t> </a:t>
            </a:r>
            <a:r>
              <a:rPr spc="-75" dirty="0"/>
              <a:t>new</a:t>
            </a:r>
            <a:r>
              <a:rPr spc="55" dirty="0"/>
              <a:t> </a:t>
            </a:r>
            <a:r>
              <a:rPr spc="-25" dirty="0"/>
              <a:t>career</a:t>
            </a:r>
            <a:r>
              <a:rPr spc="50" dirty="0"/>
              <a:t> </a:t>
            </a:r>
            <a:r>
              <a:rPr spc="15" dirty="0"/>
              <a:t>opportunities</a:t>
            </a:r>
            <a:r>
              <a:rPr spc="50" dirty="0"/>
              <a:t> </a:t>
            </a:r>
            <a:r>
              <a:rPr spc="70" dirty="0"/>
              <a:t>and</a:t>
            </a:r>
            <a:r>
              <a:rPr spc="55" dirty="0"/>
              <a:t> </a:t>
            </a:r>
            <a:r>
              <a:rPr spc="10" dirty="0"/>
              <a:t>government- </a:t>
            </a:r>
            <a:r>
              <a:rPr spc="-715" dirty="0"/>
              <a:t> </a:t>
            </a:r>
            <a:r>
              <a:rPr spc="90" dirty="0"/>
              <a:t>funded</a:t>
            </a:r>
            <a:r>
              <a:rPr spc="45" dirty="0"/>
              <a:t> </a:t>
            </a:r>
            <a:r>
              <a:rPr spc="30" dirty="0"/>
              <a:t>scholarships</a:t>
            </a:r>
            <a:r>
              <a:rPr spc="45" dirty="0"/>
              <a:t> </a:t>
            </a:r>
            <a:r>
              <a:rPr spc="70" dirty="0"/>
              <a:t>and</a:t>
            </a:r>
            <a:r>
              <a:rPr spc="45" dirty="0"/>
              <a:t> </a:t>
            </a:r>
            <a:r>
              <a:rPr spc="20" dirty="0"/>
              <a:t>schemes</a:t>
            </a:r>
            <a:r>
              <a:rPr spc="45" dirty="0"/>
              <a:t> </a:t>
            </a:r>
            <a:r>
              <a:rPr spc="40" dirty="0"/>
              <a:t>through</a:t>
            </a:r>
            <a:r>
              <a:rPr spc="45" dirty="0"/>
              <a:t> </a:t>
            </a:r>
            <a:r>
              <a:rPr spc="30" dirty="0"/>
              <a:t>this</a:t>
            </a:r>
            <a:r>
              <a:rPr spc="45" dirty="0"/>
              <a:t> </a:t>
            </a:r>
            <a:r>
              <a:rPr spc="-25" dirty="0"/>
              <a:t>website.</a:t>
            </a: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endParaRPr sz="4400" dirty="0"/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spc="105" dirty="0"/>
              <a:t>Health:-</a:t>
            </a:r>
          </a:p>
          <a:p>
            <a:pPr marL="1115695" marR="264160">
              <a:lnSpc>
                <a:spcPct val="115500"/>
              </a:lnSpc>
            </a:pPr>
            <a:r>
              <a:rPr spc="45" dirty="0"/>
              <a:t>Women </a:t>
            </a:r>
            <a:r>
              <a:rPr spc="65" dirty="0"/>
              <a:t>in </a:t>
            </a:r>
            <a:r>
              <a:rPr spc="15" dirty="0"/>
              <a:t>need </a:t>
            </a:r>
            <a:r>
              <a:rPr spc="125" dirty="0"/>
              <a:t>of </a:t>
            </a:r>
            <a:r>
              <a:rPr spc="25" dirty="0"/>
              <a:t>healthcare </a:t>
            </a:r>
            <a:r>
              <a:rPr spc="75" dirty="0"/>
              <a:t>can </a:t>
            </a:r>
            <a:r>
              <a:rPr spc="110" dirty="0"/>
              <a:t>find </a:t>
            </a:r>
            <a:r>
              <a:rPr spc="20" dirty="0"/>
              <a:t>the </a:t>
            </a:r>
            <a:r>
              <a:rPr spc="45" dirty="0"/>
              <a:t>location </a:t>
            </a:r>
            <a:r>
              <a:rPr spc="125" dirty="0"/>
              <a:t>of </a:t>
            </a:r>
            <a:r>
              <a:rPr spc="-10" dirty="0"/>
              <a:t>nearby </a:t>
            </a:r>
            <a:r>
              <a:rPr spc="50" dirty="0"/>
              <a:t>medical </a:t>
            </a:r>
            <a:r>
              <a:rPr spc="-715" dirty="0"/>
              <a:t> </a:t>
            </a:r>
            <a:r>
              <a:rPr spc="-10" dirty="0"/>
              <a:t>centers</a:t>
            </a:r>
            <a:r>
              <a:rPr spc="45" dirty="0"/>
              <a:t> </a:t>
            </a:r>
            <a:r>
              <a:rPr spc="70" dirty="0"/>
              <a:t>and</a:t>
            </a:r>
            <a:r>
              <a:rPr spc="45" dirty="0"/>
              <a:t> </a:t>
            </a:r>
            <a:r>
              <a:rPr spc="25" dirty="0"/>
              <a:t>hospitals</a:t>
            </a:r>
            <a:r>
              <a:rPr spc="45" dirty="0"/>
              <a:t> </a:t>
            </a:r>
            <a:r>
              <a:rPr spc="40" dirty="0"/>
              <a:t>through</a:t>
            </a:r>
            <a:r>
              <a:rPr spc="45" dirty="0"/>
              <a:t> </a:t>
            </a:r>
            <a:r>
              <a:rPr spc="20" dirty="0"/>
              <a:t>the</a:t>
            </a:r>
            <a:r>
              <a:rPr spc="45" dirty="0"/>
              <a:t> </a:t>
            </a:r>
            <a:r>
              <a:rPr spc="-25" dirty="0"/>
              <a:t>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1438D-03EC-8745-50F2-5A13140E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28700"/>
            <a:ext cx="11887200" cy="872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0731" y="161289"/>
            <a:ext cx="45421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500" dirty="0">
                <a:latin typeface="Arial"/>
                <a:cs typeface="Arial"/>
              </a:rPr>
              <a:t>IMPACT</a:t>
            </a:r>
            <a:endParaRPr sz="75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264952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497362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640" y="7297727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00940" y="1758793"/>
            <a:ext cx="14690090" cy="69977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300" spc="90" dirty="0">
                <a:solidFill>
                  <a:srgbClr val="3B3B3B"/>
                </a:solidFill>
                <a:latin typeface="Cambria"/>
                <a:cs typeface="Cambria"/>
              </a:rPr>
              <a:t>Education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3B3B3B"/>
                </a:solidFill>
                <a:latin typeface="Cambria"/>
                <a:cs typeface="Cambria"/>
              </a:rPr>
              <a:t>:-</a:t>
            </a:r>
            <a:endParaRPr sz="3300" dirty="0">
              <a:latin typeface="Cambria"/>
              <a:cs typeface="Cambria"/>
            </a:endParaRPr>
          </a:p>
          <a:p>
            <a:pPr marL="726440" marR="556895">
              <a:lnSpc>
                <a:spcPct val="115500"/>
              </a:lnSpc>
              <a:spcBef>
                <a:spcPts val="5"/>
              </a:spcBef>
            </a:pP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Women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rural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30" dirty="0">
                <a:solidFill>
                  <a:srgbClr val="3B3B3B"/>
                </a:solidFill>
                <a:latin typeface="Cambria"/>
                <a:cs typeface="Cambria"/>
              </a:rPr>
              <a:t>areas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3B3B3B"/>
                </a:solidFill>
                <a:latin typeface="Cambria"/>
                <a:cs typeface="Cambria"/>
              </a:rPr>
              <a:t>are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able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obtain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basic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skills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3B3B3B"/>
                </a:solidFill>
                <a:latin typeface="Cambria"/>
                <a:cs typeface="Cambria"/>
              </a:rPr>
              <a:t>elementary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3300" spc="-71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secondary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15" dirty="0">
                <a:solidFill>
                  <a:srgbClr val="3B3B3B"/>
                </a:solidFill>
                <a:latin typeface="Cambria"/>
                <a:cs typeface="Cambria"/>
              </a:rPr>
              <a:t>level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education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for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free.</a:t>
            </a: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3300" spc="100" dirty="0">
                <a:solidFill>
                  <a:srgbClr val="3B3B3B"/>
                </a:solidFill>
                <a:latin typeface="Cambria"/>
                <a:cs typeface="Cambria"/>
              </a:rPr>
              <a:t>Updated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guidelines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3B3B3B"/>
                </a:solidFill>
                <a:latin typeface="Cambria"/>
                <a:cs typeface="Cambria"/>
              </a:rPr>
              <a:t>:-</a:t>
            </a:r>
            <a:endParaRPr sz="3300" dirty="0">
              <a:latin typeface="Cambria"/>
              <a:cs typeface="Cambria"/>
            </a:endParaRPr>
          </a:p>
          <a:p>
            <a:pPr marL="726440" marR="839469">
              <a:lnSpc>
                <a:spcPct val="115500"/>
              </a:lnSpc>
            </a:pPr>
            <a:r>
              <a:rPr sz="3300" spc="90" dirty="0">
                <a:solidFill>
                  <a:srgbClr val="3B3B3B"/>
                </a:solidFill>
                <a:latin typeface="Cambria"/>
                <a:cs typeface="Cambria"/>
              </a:rPr>
              <a:t>Having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scholarship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knowing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about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government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schemes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enable</a:t>
            </a:r>
            <a:r>
              <a:rPr sz="3300" spc="4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3300" spc="-71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3B3B3B"/>
                </a:solidFill>
                <a:latin typeface="Cambria"/>
                <a:cs typeface="Cambria"/>
              </a:rPr>
              <a:t>women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5" dirty="0">
                <a:solidFill>
                  <a:srgbClr val="3B3B3B"/>
                </a:solidFill>
                <a:latin typeface="Cambria"/>
                <a:cs typeface="Cambria"/>
              </a:rPr>
              <a:t>utilize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5" dirty="0">
                <a:solidFill>
                  <a:srgbClr val="3B3B3B"/>
                </a:solidFill>
                <a:latin typeface="Cambria"/>
                <a:cs typeface="Cambria"/>
              </a:rPr>
              <a:t>them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5" dirty="0">
                <a:solidFill>
                  <a:srgbClr val="3B3B3B"/>
                </a:solidFill>
                <a:latin typeface="Cambria"/>
                <a:cs typeface="Cambria"/>
              </a:rPr>
              <a:t>timely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25" dirty="0">
                <a:solidFill>
                  <a:srgbClr val="3B3B3B"/>
                </a:solidFill>
                <a:latin typeface="Cambria"/>
                <a:cs typeface="Cambria"/>
              </a:rPr>
              <a:t>manner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benefit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5" dirty="0">
                <a:solidFill>
                  <a:srgbClr val="3B3B3B"/>
                </a:solidFill>
                <a:latin typeface="Cambria"/>
                <a:cs typeface="Cambria"/>
              </a:rPr>
              <a:t>from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0" dirty="0">
                <a:solidFill>
                  <a:srgbClr val="3B3B3B"/>
                </a:solidFill>
                <a:latin typeface="Cambria"/>
                <a:cs typeface="Cambria"/>
              </a:rPr>
              <a:t>education.</a:t>
            </a: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spc="105" dirty="0">
                <a:solidFill>
                  <a:srgbClr val="3B3B3B"/>
                </a:solidFill>
                <a:latin typeface="Cambria"/>
                <a:cs typeface="Cambria"/>
              </a:rPr>
              <a:t>Health:-</a:t>
            </a:r>
            <a:endParaRPr sz="3300" dirty="0">
              <a:latin typeface="Cambria"/>
              <a:cs typeface="Cambria"/>
            </a:endParaRPr>
          </a:p>
          <a:p>
            <a:pPr marL="726440" marR="5080" algn="just">
              <a:lnSpc>
                <a:spcPct val="115500"/>
              </a:lnSpc>
            </a:pP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Women </a:t>
            </a:r>
            <a:r>
              <a:rPr sz="3300" spc="-30" dirty="0">
                <a:solidFill>
                  <a:srgbClr val="3B3B3B"/>
                </a:solidFill>
                <a:latin typeface="Cambria"/>
                <a:cs typeface="Cambria"/>
              </a:rPr>
              <a:t>represent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cornerstone </a:t>
            </a:r>
            <a:r>
              <a:rPr sz="3300" spc="125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family’s </a:t>
            </a:r>
            <a:r>
              <a:rPr sz="3300" spc="-10" dirty="0">
                <a:solidFill>
                  <a:srgbClr val="3B3B3B"/>
                </a:solidFill>
                <a:latin typeface="Cambria"/>
                <a:cs typeface="Cambria"/>
              </a:rPr>
              <a:t>overall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health,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ensuring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they </a:t>
            </a:r>
            <a:r>
              <a:rPr sz="3300" spc="5" dirty="0">
                <a:solidFill>
                  <a:srgbClr val="3B3B3B"/>
                </a:solidFill>
                <a:latin typeface="Cambria"/>
                <a:cs typeface="Cambria"/>
              </a:rPr>
              <a:t> have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access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3300" spc="20" dirty="0">
                <a:solidFill>
                  <a:srgbClr val="3B3B3B"/>
                </a:solidFill>
                <a:latin typeface="Cambria"/>
                <a:cs typeface="Cambria"/>
              </a:rPr>
              <a:t>quality </a:t>
            </a:r>
            <a:r>
              <a:rPr sz="3300" dirty="0">
                <a:solidFill>
                  <a:srgbClr val="3B3B3B"/>
                </a:solidFill>
                <a:latin typeface="Cambria"/>
                <a:cs typeface="Cambria"/>
              </a:rPr>
              <a:t>care </a:t>
            </a:r>
            <a:r>
              <a:rPr sz="3300" spc="15" dirty="0">
                <a:solidFill>
                  <a:srgbClr val="3B3B3B"/>
                </a:solidFill>
                <a:latin typeface="Cambria"/>
                <a:cs typeface="Cambria"/>
              </a:rPr>
              <a:t>also </a:t>
            </a:r>
            <a:r>
              <a:rPr sz="3300" spc="75" dirty="0">
                <a:solidFill>
                  <a:srgbClr val="3B3B3B"/>
                </a:solidFill>
                <a:latin typeface="Cambria"/>
                <a:cs typeface="Cambria"/>
              </a:rPr>
              <a:t>can </a:t>
            </a:r>
            <a:r>
              <a:rPr sz="3300" spc="30" dirty="0">
                <a:solidFill>
                  <a:srgbClr val="3B3B3B"/>
                </a:solidFill>
                <a:latin typeface="Cambria"/>
                <a:cs typeface="Cambria"/>
              </a:rPr>
              <a:t>lead </a:t>
            </a:r>
            <a:r>
              <a:rPr sz="3300" spc="10" dirty="0">
                <a:solidFill>
                  <a:srgbClr val="3B3B3B"/>
                </a:solidFill>
                <a:latin typeface="Cambria"/>
                <a:cs typeface="Cambria"/>
              </a:rPr>
              <a:t>to improved </a:t>
            </a:r>
            <a:r>
              <a:rPr sz="3300" spc="45" dirty="0">
                <a:solidFill>
                  <a:srgbClr val="3B3B3B"/>
                </a:solidFill>
                <a:latin typeface="Cambria"/>
                <a:cs typeface="Cambria"/>
              </a:rPr>
              <a:t>health </a:t>
            </a:r>
            <a:r>
              <a:rPr sz="3300" spc="5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3300" spc="50" dirty="0">
                <a:solidFill>
                  <a:srgbClr val="3B3B3B"/>
                </a:solidFill>
                <a:latin typeface="Cambria"/>
                <a:cs typeface="Cambria"/>
              </a:rPr>
              <a:t>children </a:t>
            </a:r>
            <a:r>
              <a:rPr sz="3300" spc="7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3300" spc="-71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3300" spc="60" dirty="0">
                <a:solidFill>
                  <a:srgbClr val="3B3B3B"/>
                </a:solidFill>
                <a:latin typeface="Cambria"/>
                <a:cs typeface="Cambria"/>
              </a:rPr>
              <a:t>families.</a:t>
            </a:r>
            <a:endParaRPr sz="3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424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Palatino Linotype</vt:lpstr>
      <vt:lpstr>Tahoma</vt:lpstr>
      <vt:lpstr>Verdana</vt:lpstr>
      <vt:lpstr>Office Theme</vt:lpstr>
      <vt:lpstr>AZURE WOMEN HACKATHON 2022</vt:lpstr>
      <vt:lpstr>OBJECTIVE PROBLEM</vt:lpstr>
      <vt:lpstr>OBJECTIVE</vt:lpstr>
      <vt:lpstr>PROBLEM</vt:lpstr>
      <vt:lpstr>SOLUTION</vt:lpstr>
      <vt:lpstr>PowerPoint Presentation</vt:lpstr>
      <vt:lpstr>PowerPoint Presentation</vt:lpstr>
      <vt:lpstr>PowerPoint Presentation</vt:lpstr>
      <vt:lpstr>IMPACT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WOMEN HACKATHON 2022</dc:title>
  <cp:lastModifiedBy>shruti verma</cp:lastModifiedBy>
  <cp:revision>2</cp:revision>
  <dcterms:created xsi:type="dcterms:W3CDTF">2022-06-06T15:01:00Z</dcterms:created>
  <dcterms:modified xsi:type="dcterms:W3CDTF">2022-06-06T17:31:08Z</dcterms:modified>
</cp:coreProperties>
</file>