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75" r:id="rId3"/>
    <p:sldId id="283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7" r:id="rId13"/>
    <p:sldId id="288" r:id="rId14"/>
    <p:sldId id="286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4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3347DA-6643-49B2-BDA4-3C30B7EA8C2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0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edhat.com/en/topics/cloud-native-apps/stateful-vs-statele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kinsta.com/blog/wordpress-revolution-with-graphq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what-is-java/" TargetMode="External"/><Relationship Id="rId2" Type="http://schemas.openxmlformats.org/officeDocument/2006/relationships/hyperlink" Target="https://www.edureka.co/blog/java-servl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1256-7386-593A-F441-D317B99C6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__Source_Sans_3_f93b20"/>
              </a:rPr>
              <a:t> Spring Introduction</a:t>
            </a:r>
            <a:br>
              <a:rPr lang="en-US" b="1" i="0" dirty="0">
                <a:effectLst/>
                <a:latin typeface="__Source_Sans_3_f93b2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18945-D2ED-7B5C-461D-DBF9988A6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Shruti</a:t>
            </a:r>
          </a:p>
        </p:txBody>
      </p:sp>
    </p:spTree>
    <p:extLst>
      <p:ext uri="{BB962C8B-B14F-4D97-AF65-F5344CB8AC3E}">
        <p14:creationId xmlns:p14="http://schemas.microsoft.com/office/powerpoint/2010/main" val="398291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46CE-28CB-B2D1-1D40-C77F1028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Microservices vs. Monolithic Architectures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</a:br>
            <a:endParaRPr lang="en-US" dirty="0"/>
          </a:p>
        </p:txBody>
      </p:sp>
      <p:pic>
        <p:nvPicPr>
          <p:cNvPr id="1026" name="Picture 2" descr="Figure 1: Architecture differences between traditional monolithic applications and microservices">
            <a:extLst>
              <a:ext uri="{FF2B5EF4-FFF2-40B4-BE49-F238E27FC236}">
                <a16:creationId xmlns:a16="http://schemas.microsoft.com/office/drawing/2014/main" id="{1D9C12FD-9CEF-ACEE-F89E-4863A7393B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02" y="1671320"/>
            <a:ext cx="7559315" cy="43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Microservices vs. Monolith: Choosing The Right Development ...">
            <a:extLst>
              <a:ext uri="{FF2B5EF4-FFF2-40B4-BE49-F238E27FC236}">
                <a16:creationId xmlns:a16="http://schemas.microsoft.com/office/drawing/2014/main" id="{F89AAD9E-AD5D-92DE-68CA-83B5F24529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97493-3945-FAE5-00D3-B46264BE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9495">
            <a:off x="8171616" y="779866"/>
            <a:ext cx="4125201" cy="21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2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762D9D-A4E3-0096-F7FC-96162171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1" y="200561"/>
            <a:ext cx="10859359" cy="4076799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399A77-D871-916F-49C2-B665BDEF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40" y="4398963"/>
            <a:ext cx="6024879" cy="198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2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F752-CD0C-1F8A-ED3C-2136692F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1200"/>
            <a:ext cx="3531616" cy="900854"/>
          </a:xfrm>
        </p:spPr>
        <p:txBody>
          <a:bodyPr>
            <a:norm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B3-5309-6F5F-1517-8278AA5C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85840" cy="3640666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REST API (also called a RESTful API or RESTful web API) is </a:t>
            </a:r>
            <a:r>
              <a:rPr lang="en-US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an application programming interface (API) that conforms to the design principles of the representational state transfer (REST) architectural style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en-US" b="0" i="0" u="none" strike="noStrike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var(--rh-font-family-body-text,RedHatText,Helvetica,Arial,sans-serif)"/>
                <a:hlinkClick r:id="rId2"/>
              </a:rPr>
              <a:t>Stateless</a:t>
            </a:r>
            <a:r>
              <a:rPr lang="en-US" b="0" i="0" dirty="0">
                <a:solidFill>
                  <a:srgbClr val="151515"/>
                </a:solidFill>
                <a:effectLst/>
                <a:highlight>
                  <a:srgbClr val="FFFFFF"/>
                </a:highlight>
                <a:latin typeface="var(--rh-font-family-body-text,RedHatText,Helvetica,Arial,sans-serif)"/>
              </a:rPr>
              <a:t> client-server communication, meaning no client information is stored between get requests and each request is separate and unconnected.</a:t>
            </a:r>
          </a:p>
          <a:p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endParaRPr lang="en-US" dirty="0"/>
          </a:p>
        </p:txBody>
      </p:sp>
      <p:pic>
        <p:nvPicPr>
          <p:cNvPr id="1026" name="Picture 2" descr="A screenshot showing a branch chart of RESTful API architecture.">
            <a:extLst>
              <a:ext uri="{FF2B5EF4-FFF2-40B4-BE49-F238E27FC236}">
                <a16:creationId xmlns:a16="http://schemas.microsoft.com/office/drawing/2014/main" id="{9E1A3DF9-B556-EDFB-8C59-8C4F7114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0" y="1845734"/>
            <a:ext cx="4691845" cy="39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4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B4E9-2418-440E-905A-C06BF3F9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68B2-CD60-8324-FF19-01682861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40400" cy="4023360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  <a:hlinkClick r:id="rId2"/>
              </a:rPr>
              <a:t>GraphQL</a:t>
            </a:r>
            <a:r>
              <a:rPr lang="en-US" b="0" i="0" dirty="0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  <a:hlinkClick r:id="rId2"/>
              </a:rPr>
              <a:t> is an API query language</a:t>
            </a:r>
            <a:r>
              <a:rPr lang="en-US" b="0" i="0" dirty="0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</a:rPr>
              <a:t> as well as a runtime for answering those queries with existing data. It also comes equipped with powerful tools for handling even the most complex of queries.</a:t>
            </a:r>
          </a:p>
          <a:p>
            <a:pPr algn="l"/>
            <a:r>
              <a:rPr lang="en-US" b="0" i="0" dirty="0" err="1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</a:rPr>
              <a:t>GraphQL’s</a:t>
            </a:r>
            <a:r>
              <a:rPr lang="en-US" b="0" i="0" dirty="0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</a:rPr>
              <a:t> central feature is its ability to request and receive </a:t>
            </a:r>
            <a:r>
              <a:rPr lang="en-US" b="0" i="1" dirty="0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</a:rPr>
              <a:t>only</a:t>
            </a:r>
            <a:r>
              <a:rPr lang="en-US" b="0" i="0" dirty="0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</a:rPr>
              <a:t> the specific data requested — nothing more. This makes it much simpler to scale your APIs along with your app.</a:t>
            </a:r>
          </a:p>
          <a:p>
            <a:pPr algn="l"/>
            <a:r>
              <a:rPr lang="en-US" b="0" i="0" dirty="0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</a:rPr>
              <a:t>The most exciting part of </a:t>
            </a:r>
            <a:r>
              <a:rPr lang="en-US" b="0" i="0" dirty="0" err="1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</a:rPr>
              <a:t>GraphQL</a:t>
            </a:r>
            <a:r>
              <a:rPr lang="en-US" b="0" i="0" dirty="0">
                <a:solidFill>
                  <a:srgbClr val="4C4243"/>
                </a:solidFill>
                <a:effectLst/>
                <a:highlight>
                  <a:srgbClr val="F5EDE9"/>
                </a:highlight>
                <a:latin typeface="Pathway Extreme"/>
              </a:rPr>
              <a:t> is its ability to provide you with all the data in one endpoint.</a:t>
            </a:r>
          </a:p>
          <a:p>
            <a:endParaRPr lang="en-US" dirty="0"/>
          </a:p>
        </p:txBody>
      </p:sp>
      <p:pic>
        <p:nvPicPr>
          <p:cNvPr id="3074" name="Picture 2" descr="A screenshot of a GraphQL API architecture flowchart.">
            <a:extLst>
              <a:ext uri="{FF2B5EF4-FFF2-40B4-BE49-F238E27FC236}">
                <a16:creationId xmlns:a16="http://schemas.microsoft.com/office/drawing/2014/main" id="{6312B450-00B1-60D3-CB23-95666BD94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96" y="1790065"/>
            <a:ext cx="4821484" cy="316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6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457C-627C-1A91-E476-C84C9793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2"/>
            <a:ext cx="10058400" cy="1450757"/>
          </a:xfrm>
        </p:spPr>
        <p:txBody>
          <a:bodyPr/>
          <a:lstStyle/>
          <a:p>
            <a:r>
              <a:rPr lang="en-US" dirty="0"/>
              <a:t>               REST and 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pic>
        <p:nvPicPr>
          <p:cNvPr id="3074" name="Picture 2" descr="GraphQL Logo &amp; Brand Guidelines | GraphQL">
            <a:extLst>
              <a:ext uri="{FF2B5EF4-FFF2-40B4-BE49-F238E27FC236}">
                <a16:creationId xmlns:a16="http://schemas.microsoft.com/office/drawing/2014/main" id="{47A333E6-D80F-34D9-D1AF-9EAB2CF0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807" y="311892"/>
            <a:ext cx="25622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Rest Api Blue Logo SVG, PNG Icon, Symbol. Download Image.">
            <a:extLst>
              <a:ext uri="{FF2B5EF4-FFF2-40B4-BE49-F238E27FC236}">
                <a16:creationId xmlns:a16="http://schemas.microsoft.com/office/drawing/2014/main" id="{ED8F17D3-0143-5948-8B2E-6D1FDE1F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" y="128062"/>
            <a:ext cx="15621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aphQL vs. REST: A Quick Guide | Cosmic">
            <a:extLst>
              <a:ext uri="{FF2B5EF4-FFF2-40B4-BE49-F238E27FC236}">
                <a16:creationId xmlns:a16="http://schemas.microsoft.com/office/drawing/2014/main" id="{5CADC6B7-B2A0-3B22-F79B-44AE0712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292" y="1757676"/>
            <a:ext cx="6171708" cy="40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68DE00-185B-FEC8-0967-C0FA580A129C}"/>
              </a:ext>
            </a:extLst>
          </p:cNvPr>
          <p:cNvCxnSpPr/>
          <p:nvPr/>
        </p:nvCxnSpPr>
        <p:spPr>
          <a:xfrm>
            <a:off x="5943600" y="1712067"/>
            <a:ext cx="0" cy="455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041D7E-1CCB-DA95-C2B7-E12B08B8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GraphQL vs REST: Everything You Need To Know">
            <a:extLst>
              <a:ext uri="{FF2B5EF4-FFF2-40B4-BE49-F238E27FC236}">
                <a16:creationId xmlns:a16="http://schemas.microsoft.com/office/drawing/2014/main" id="{2642777C-6B9F-B6D5-A316-5DB408FD5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3" y="1933789"/>
            <a:ext cx="5665516" cy="39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4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CB6C-D5E2-8356-D89C-78D2C4E7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0126-B5BC-35AA-E5F4-C4EE08DD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GraphQL vs REST: Everything You Need To Know">
            <a:extLst>
              <a:ext uri="{FF2B5EF4-FFF2-40B4-BE49-F238E27FC236}">
                <a16:creationId xmlns:a16="http://schemas.microsoft.com/office/drawing/2014/main" id="{93B7BBC3-8A36-3951-7EC3-34F530268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365760"/>
            <a:ext cx="9906000" cy="55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9F5C-54E7-3BC4-407D-1BF88731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CCA1-EFC6-DE32-7057-7226A7E2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EE"/>
                </a:solidFill>
                <a:effectLst/>
                <a:latin typeface="Open Sans" panose="020B0606030504020204" pitchFamily="34" charset="0"/>
                <a:hlinkClick r:id="rId2"/>
              </a:rPr>
              <a:t>Servlet</a:t>
            </a:r>
            <a:r>
              <a:rPr lang="en-US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is a server-side </a:t>
            </a:r>
            <a:r>
              <a:rPr lang="en-US" b="0" i="0" u="none" strike="noStrike" dirty="0">
                <a:solidFill>
                  <a:srgbClr val="0000EE"/>
                </a:solidFill>
                <a:effectLst/>
                <a:latin typeface="Open Sans" panose="020B0606030504020204" pitchFamily="34" charset="0"/>
                <a:hlinkClick r:id="rId3"/>
              </a:rPr>
              <a:t>Java</a:t>
            </a:r>
            <a:r>
              <a:rPr lang="en-US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program module that handles client requests and implements the </a:t>
            </a:r>
            <a:r>
              <a:rPr lang="en-US" b="0" i="1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servlet</a:t>
            </a:r>
            <a:r>
              <a:rPr lang="en-US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interface. Servlets can respond to any type of request, and they are commonly used to extend the applications hosted by web servers.</a:t>
            </a:r>
            <a:endParaRPr lang="en-US" dirty="0"/>
          </a:p>
        </p:txBody>
      </p:sp>
      <p:pic>
        <p:nvPicPr>
          <p:cNvPr id="5122" name="Picture 2" descr="Servlets-Introduction to Java Servlets - Edureka">
            <a:extLst>
              <a:ext uri="{FF2B5EF4-FFF2-40B4-BE49-F238E27FC236}">
                <a16:creationId xmlns:a16="http://schemas.microsoft.com/office/drawing/2014/main" id="{964B579C-C380-C61D-B53C-17BB9D08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64" y="3007360"/>
            <a:ext cx="8360215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2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9F2-4B22-6A69-DCAA-EFAFA352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2160"/>
            <a:ext cx="10058400" cy="53170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Servlet Life Cycle</a:t>
            </a:r>
            <a:b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D906-9355-BE2A-35FF-6D93A73A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03866"/>
            <a:ext cx="7345680" cy="478197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4A4A4A"/>
                </a:solidFill>
                <a:effectLst/>
              </a:rPr>
              <a:t>Loading a Servlet</a:t>
            </a:r>
            <a:endParaRPr lang="en-US" sz="1800" b="0" i="0" dirty="0">
              <a:solidFill>
                <a:srgbClr val="4A4A4A"/>
              </a:solidFill>
              <a:effectLst/>
            </a:endParaRPr>
          </a:p>
          <a:p>
            <a:pPr algn="just"/>
            <a:r>
              <a:rPr lang="en-US" sz="1800" b="0" i="0" dirty="0">
                <a:solidFill>
                  <a:srgbClr val="4A4A4A"/>
                </a:solidFill>
                <a:effectLst/>
              </a:rPr>
              <a:t>When a server starts up, the servlet container deploy and loads all the servlets.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4A4A4A"/>
                </a:solidFill>
                <a:effectLst/>
              </a:rPr>
              <a:t>Initializing the Servlet</a:t>
            </a:r>
            <a:endParaRPr lang="en-US" sz="1800" b="0" i="0" dirty="0">
              <a:solidFill>
                <a:srgbClr val="4A4A4A"/>
              </a:solidFill>
              <a:effectLst/>
            </a:endParaRPr>
          </a:p>
          <a:p>
            <a:pPr algn="just"/>
            <a:r>
              <a:rPr lang="en-US" sz="1800" b="0" i="0" dirty="0">
                <a:solidFill>
                  <a:srgbClr val="4A4A4A"/>
                </a:solidFill>
                <a:effectLst/>
              </a:rPr>
              <a:t>Next, a servlet is initialized by calling the </a:t>
            </a:r>
            <a:r>
              <a:rPr lang="en-US" sz="1800" b="0" i="0" dirty="0" err="1">
                <a:solidFill>
                  <a:srgbClr val="4A4A4A"/>
                </a:solidFill>
                <a:effectLst/>
              </a:rPr>
              <a:t>init</a:t>
            </a:r>
            <a:r>
              <a:rPr lang="en-US" sz="1800" b="0" i="1" dirty="0">
                <a:solidFill>
                  <a:srgbClr val="4A4A4A"/>
                </a:solidFill>
                <a:effectLst/>
              </a:rPr>
              <a:t>()</a:t>
            </a:r>
            <a:r>
              <a:rPr lang="en-US" sz="1800" b="0" i="0" dirty="0">
                <a:solidFill>
                  <a:srgbClr val="4A4A4A"/>
                </a:solidFill>
                <a:effectLst/>
              </a:rPr>
              <a:t> method. </a:t>
            </a:r>
            <a:r>
              <a:rPr lang="en-US" sz="1800" b="0" i="1" dirty="0" err="1">
                <a:solidFill>
                  <a:srgbClr val="4A4A4A"/>
                </a:solidFill>
                <a:effectLst/>
              </a:rPr>
              <a:t>Servlet.init</a:t>
            </a:r>
            <a:r>
              <a:rPr lang="en-US" sz="1800" b="0" i="1" dirty="0">
                <a:solidFill>
                  <a:srgbClr val="4A4A4A"/>
                </a:solidFill>
                <a:effectLst/>
              </a:rPr>
              <a:t>() </a:t>
            </a:r>
            <a:r>
              <a:rPr lang="en-US" sz="1800" b="0" i="0" dirty="0">
                <a:solidFill>
                  <a:srgbClr val="4A4A4A"/>
                </a:solidFill>
                <a:effectLst/>
              </a:rPr>
              <a:t>method is called by the Servlet container to notify that this Servlet instance is instantiated successfully and is about to put into service.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4A4A4A"/>
                </a:solidFill>
                <a:effectLst/>
              </a:rPr>
              <a:t>Request handling</a:t>
            </a:r>
            <a:endParaRPr lang="en-US" sz="1800" b="0" i="0" dirty="0">
              <a:solidFill>
                <a:srgbClr val="4A4A4A"/>
              </a:solidFill>
              <a:effectLst/>
            </a:endParaRPr>
          </a:p>
          <a:p>
            <a:pPr algn="just"/>
            <a:r>
              <a:rPr lang="en-US" sz="1800" b="0" i="0" dirty="0">
                <a:solidFill>
                  <a:srgbClr val="4A4A4A"/>
                </a:solidFill>
                <a:effectLst/>
              </a:rPr>
              <a:t>Then, servlet calls </a:t>
            </a:r>
            <a:r>
              <a:rPr lang="en-US" sz="1800" b="0" i="1" dirty="0">
                <a:solidFill>
                  <a:srgbClr val="4A4A4A"/>
                </a:solidFill>
                <a:effectLst/>
              </a:rPr>
              <a:t>service() </a:t>
            </a:r>
            <a:r>
              <a:rPr lang="en-US" sz="1800" b="0" i="0" dirty="0">
                <a:solidFill>
                  <a:srgbClr val="4A4A4A"/>
                </a:solidFill>
                <a:effectLst/>
              </a:rPr>
              <a:t>method to process a client’s request and is invoked to inform the Servlet about the client requests.</a:t>
            </a:r>
          </a:p>
          <a:p>
            <a:pPr algn="just"/>
            <a:r>
              <a:rPr lang="en-US" sz="1800" b="1" i="0" dirty="0">
                <a:solidFill>
                  <a:srgbClr val="4A4A4A"/>
                </a:solidFill>
                <a:effectLst/>
              </a:rPr>
              <a:t>Destroying the servlet</a:t>
            </a:r>
          </a:p>
          <a:p>
            <a:pPr algn="just"/>
            <a:r>
              <a:rPr lang="en-US" sz="1800" b="0" i="0" dirty="0">
                <a:solidFill>
                  <a:srgbClr val="4A4A4A"/>
                </a:solidFill>
                <a:effectLst/>
              </a:rPr>
              <a:t>Finally, a servlet is terminated by calling the destroy(). </a:t>
            </a:r>
          </a:p>
          <a:p>
            <a:pPr algn="just"/>
            <a:r>
              <a:rPr lang="en-US" sz="1800" b="0" i="0" dirty="0">
                <a:solidFill>
                  <a:srgbClr val="4A4A4A"/>
                </a:solidFill>
                <a:effectLst/>
              </a:rPr>
              <a:t>The destroy() method runs only once during the lifetime of a Servlet and signals the end of the Servlet instance.</a:t>
            </a:r>
          </a:p>
          <a:p>
            <a:pPr algn="just"/>
            <a:endParaRPr lang="en-US" sz="1800" b="0" i="0" dirty="0">
              <a:solidFill>
                <a:srgbClr val="4A4A4A"/>
              </a:solidFill>
              <a:effectLst/>
            </a:endParaRPr>
          </a:p>
          <a:p>
            <a:pPr algn="just"/>
            <a:endParaRPr lang="en-US" sz="1800" b="0" i="0" dirty="0">
              <a:solidFill>
                <a:srgbClr val="4A4A4A"/>
              </a:solidFill>
              <a:effectLst/>
            </a:endParaRPr>
          </a:p>
          <a:p>
            <a:pPr algn="just"/>
            <a:endParaRPr lang="en-US" sz="1800" b="0" i="0" dirty="0">
              <a:solidFill>
                <a:srgbClr val="4A4A4A"/>
              </a:solidFill>
              <a:effectLst/>
            </a:endParaRPr>
          </a:p>
          <a:p>
            <a:endParaRPr lang="en-US" sz="1800" dirty="0"/>
          </a:p>
        </p:txBody>
      </p:sp>
      <p:pic>
        <p:nvPicPr>
          <p:cNvPr id="6146" name="Picture 2" descr="Servlet Life Cycle-Servlet and JSP tutorial- Edureka">
            <a:extLst>
              <a:ext uri="{FF2B5EF4-FFF2-40B4-BE49-F238E27FC236}">
                <a16:creationId xmlns:a16="http://schemas.microsoft.com/office/drawing/2014/main" id="{9079D2F6-4902-D836-24AA-ACCFAE40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386" y="1801706"/>
            <a:ext cx="3616614" cy="34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7E26-996A-5AB6-D350-F7112AFD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154D-9AB9-B0F5-F91A-F96BA10F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>
                <a:effectLst/>
              </a:rPr>
              <a:t>Web application architecture</a:t>
            </a:r>
          </a:p>
          <a:p>
            <a:r>
              <a:rPr lang="en-US" dirty="0"/>
              <a:t>2. </a:t>
            </a:r>
            <a:r>
              <a:rPr lang="en-US" dirty="0">
                <a:effectLst/>
              </a:rPr>
              <a:t>Monolithic &amp; microservices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effectLst/>
              </a:rPr>
              <a:t>Intro to REST, </a:t>
            </a:r>
            <a:r>
              <a:rPr lang="en-US" dirty="0" err="1">
                <a:effectLst/>
              </a:rPr>
              <a:t>GraphQL</a:t>
            </a:r>
            <a:endParaRPr lang="en-US" dirty="0">
              <a:effectLst/>
            </a:endParaRPr>
          </a:p>
          <a:p>
            <a:r>
              <a:rPr lang="en-US" dirty="0"/>
              <a:t>4. </a:t>
            </a:r>
            <a:r>
              <a:rPr lang="en-US" dirty="0">
                <a:effectLst/>
              </a:rPr>
              <a:t>Intro to Java Servlets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>
                <a:effectLst/>
              </a:rPr>
              <a:t>IOC &amp; Dependency Injection</a:t>
            </a:r>
          </a:p>
          <a:p>
            <a:r>
              <a:rPr lang="en-US" dirty="0"/>
              <a:t>6. </a:t>
            </a:r>
            <a:r>
              <a:rPr lang="en-US" dirty="0">
                <a:effectLst/>
              </a:rPr>
              <a:t>Blocking &amp; Non-blocking web stacks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9787-0F71-9C8E-E725-9F728062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D1D1D"/>
                </a:solidFill>
                <a:effectLst/>
                <a:latin typeface="Poppins" panose="00000500000000000000" pitchFamily="2" charset="0"/>
              </a:rPr>
              <a:t>Web Application Architecture</a:t>
            </a:r>
            <a:br>
              <a:rPr lang="en-US" b="1" i="0" dirty="0">
                <a:solidFill>
                  <a:srgbClr val="1D1D1D"/>
                </a:solidFill>
                <a:effectLst/>
                <a:latin typeface="Poppins" panose="000005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B513-1EB9-17E4-DA8D-837DEE9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eb Application Architecture Diagram">
            <a:extLst>
              <a:ext uri="{FF2B5EF4-FFF2-40B4-BE49-F238E27FC236}">
                <a16:creationId xmlns:a16="http://schemas.microsoft.com/office/drawing/2014/main" id="{1A859E12-FDEF-D1DC-8AF6-85195EAC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18" y="1845734"/>
            <a:ext cx="8772525" cy="41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0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83A7-239A-82EE-5830-62DB637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Models of Web Application Components</a:t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F287-4406-DCD4-7BBE-67C85E7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One Web Server, One Database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Multiple Web Servers, One Database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Multiple Web Server, Multiple Databases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Application Services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9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9758-65C9-E3F0-91DB-58B04DF4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One Web Server, One Database</a:t>
            </a:r>
            <a:b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C0A84E-8D93-806E-195B-A6D2D9C015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92" y="1846263"/>
            <a:ext cx="670454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6681-5AFD-E967-FF1F-B1697746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Multiple Web Servers, One Database</a:t>
            </a:r>
            <a:b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2002B7-4765-DDA8-FDFF-D27D0F0E44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0" y="1846263"/>
            <a:ext cx="658368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9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3ADE-E33E-D1CA-4CE7-5E23318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Multiple Web Server, Multiple Databases</a:t>
            </a:r>
            <a:b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1D8EA1-25EC-DD58-61DD-5E73E7AE68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20" y="1846263"/>
            <a:ext cx="661415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061F-469B-F4F3-2D4E-E4B44C8B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highlight>
                  <a:srgbClr val="FFFFFF"/>
                </a:highlight>
                <a:latin typeface="sohne"/>
              </a:rPr>
              <a:t>Modern web application architecture overview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D78C66-323F-52DD-7481-D69706FAC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846263"/>
            <a:ext cx="934720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4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5BE4-981F-E27F-3E71-CD700139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Content Delivery Network (CDN</a:t>
            </a:r>
            <a:r>
              <a:rPr lang="en-US" dirty="0"/>
              <a:t>)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3C68AA-8E12-84B6-2542-374D9646CA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30" y="1846263"/>
            <a:ext cx="89850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11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4242</TotalTime>
  <Words>435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__Source_Sans_3_f93b20</vt:lpstr>
      <vt:lpstr>Arial</vt:lpstr>
      <vt:lpstr>Calibri</vt:lpstr>
      <vt:lpstr>Calibri Light</vt:lpstr>
      <vt:lpstr>Google Sans</vt:lpstr>
      <vt:lpstr>Open Sans</vt:lpstr>
      <vt:lpstr>Pathway Extreme</vt:lpstr>
      <vt:lpstr>Poppins</vt:lpstr>
      <vt:lpstr>sohne</vt:lpstr>
      <vt:lpstr>source-serif-pro</vt:lpstr>
      <vt:lpstr>var(--rh-font-family-body-text,RedHatText,Helvetica,Arial,sans-serif)</vt:lpstr>
      <vt:lpstr>Retrospect</vt:lpstr>
      <vt:lpstr> Spring Introduction </vt:lpstr>
      <vt:lpstr>Agenda</vt:lpstr>
      <vt:lpstr>Web Application Architecture </vt:lpstr>
      <vt:lpstr>Models of Web Application Components </vt:lpstr>
      <vt:lpstr>One Web Server, One Database </vt:lpstr>
      <vt:lpstr>Multiple Web Servers, One Database </vt:lpstr>
      <vt:lpstr>Multiple Web Server, Multiple Databases </vt:lpstr>
      <vt:lpstr>Modern web application architecture overview</vt:lpstr>
      <vt:lpstr>Content Delivery Network (CDN) </vt:lpstr>
      <vt:lpstr>Microservices vs. Monolithic Architectures </vt:lpstr>
      <vt:lpstr>PowerPoint Presentation</vt:lpstr>
      <vt:lpstr>REST API</vt:lpstr>
      <vt:lpstr>GraphQL</vt:lpstr>
      <vt:lpstr>               REST and GraphQL </vt:lpstr>
      <vt:lpstr>PowerPoint Presentation</vt:lpstr>
      <vt:lpstr>Java Servlet</vt:lpstr>
      <vt:lpstr>Servlet Life Cycle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 </dc:title>
  <dc:creator>Shruti Wali</dc:creator>
  <cp:lastModifiedBy>Shruti Wali</cp:lastModifiedBy>
  <cp:revision>36</cp:revision>
  <dcterms:created xsi:type="dcterms:W3CDTF">2024-03-30T19:20:35Z</dcterms:created>
  <dcterms:modified xsi:type="dcterms:W3CDTF">2024-04-07T02:36:49Z</dcterms:modified>
</cp:coreProperties>
</file>