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F3697-2BA9-4072-8D83-82A1BBF0AEA8}" v="10" dt="2024-02-24T19:24:4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Wali" userId="709a28f2-e7e2-49db-8e67-c395343d7250" providerId="ADAL" clId="{BA5F3697-2BA9-4072-8D83-82A1BBF0AEA8}"/>
    <pc:docChg chg="custSel addSld delSld modSld">
      <pc:chgData name="Shruti Wali" userId="709a28f2-e7e2-49db-8e67-c395343d7250" providerId="ADAL" clId="{BA5F3697-2BA9-4072-8D83-82A1BBF0AEA8}" dt="2024-02-24T19:24:43.519" v="16"/>
      <pc:docMkLst>
        <pc:docMk/>
      </pc:docMkLst>
      <pc:sldChg chg="modSp mod">
        <pc:chgData name="Shruti Wali" userId="709a28f2-e7e2-49db-8e67-c395343d7250" providerId="ADAL" clId="{BA5F3697-2BA9-4072-8D83-82A1BBF0AEA8}" dt="2024-02-24T19:24:13.008" v="14"/>
        <pc:sldMkLst>
          <pc:docMk/>
          <pc:sldMk cId="386488063" sldId="264"/>
        </pc:sldMkLst>
        <pc:graphicFrameChg chg="mod modGraphic">
          <ac:chgData name="Shruti Wali" userId="709a28f2-e7e2-49db-8e67-c395343d7250" providerId="ADAL" clId="{BA5F3697-2BA9-4072-8D83-82A1BBF0AEA8}" dt="2024-02-24T19:24:13.008" v="14"/>
          <ac:graphicFrameMkLst>
            <pc:docMk/>
            <pc:sldMk cId="386488063" sldId="264"/>
            <ac:graphicFrameMk id="4" creationId="{3E67048E-82AC-066F-C02E-9DD2D3647A24}"/>
          </ac:graphicFrameMkLst>
        </pc:graphicFrameChg>
      </pc:sldChg>
      <pc:sldChg chg="modSp mod">
        <pc:chgData name="Shruti Wali" userId="709a28f2-e7e2-49db-8e67-c395343d7250" providerId="ADAL" clId="{BA5F3697-2BA9-4072-8D83-82A1BBF0AEA8}" dt="2024-02-24T19:24:43.519" v="16"/>
        <pc:sldMkLst>
          <pc:docMk/>
          <pc:sldMk cId="81136611" sldId="265"/>
        </pc:sldMkLst>
        <pc:graphicFrameChg chg="mod modGraphic">
          <ac:chgData name="Shruti Wali" userId="709a28f2-e7e2-49db-8e67-c395343d7250" providerId="ADAL" clId="{BA5F3697-2BA9-4072-8D83-82A1BBF0AEA8}" dt="2024-02-24T19:24:43.519" v="16"/>
          <ac:graphicFrameMkLst>
            <pc:docMk/>
            <pc:sldMk cId="81136611" sldId="265"/>
            <ac:graphicFrameMk id="6" creationId="{F8EDD79E-93BA-21B9-3CF0-9F04E9A70A43}"/>
          </ac:graphicFrameMkLst>
        </pc:graphicFrameChg>
      </pc:sldChg>
      <pc:sldChg chg="addSp delSp modSp new del mod">
        <pc:chgData name="Shruti Wali" userId="709a28f2-e7e2-49db-8e67-c395343d7250" providerId="ADAL" clId="{BA5F3697-2BA9-4072-8D83-82A1BBF0AEA8}" dt="2024-02-24T18:36:21.585" v="12" actId="47"/>
        <pc:sldMkLst>
          <pc:docMk/>
          <pc:sldMk cId="587982129" sldId="269"/>
        </pc:sldMkLst>
        <pc:spChg chg="del">
          <ac:chgData name="Shruti Wali" userId="709a28f2-e7e2-49db-8e67-c395343d7250" providerId="ADAL" clId="{BA5F3697-2BA9-4072-8D83-82A1BBF0AEA8}" dt="2024-02-24T14:39:20.099" v="7" actId="478"/>
          <ac:spMkLst>
            <pc:docMk/>
            <pc:sldMk cId="587982129" sldId="269"/>
            <ac:spMk id="2" creationId="{E327F179-3A42-D506-EDE0-0E81F3239EF9}"/>
          </ac:spMkLst>
        </pc:spChg>
        <pc:spChg chg="del">
          <ac:chgData name="Shruti Wali" userId="709a28f2-e7e2-49db-8e67-c395343d7250" providerId="ADAL" clId="{BA5F3697-2BA9-4072-8D83-82A1BBF0AEA8}" dt="2024-02-24T14:38:26.332" v="1"/>
          <ac:spMkLst>
            <pc:docMk/>
            <pc:sldMk cId="587982129" sldId="269"/>
            <ac:spMk id="3" creationId="{7FD5D51D-DCC8-3096-8193-FA6AD3CD6151}"/>
          </ac:spMkLst>
        </pc:spChg>
        <pc:picChg chg="add mod">
          <ac:chgData name="Shruti Wali" userId="709a28f2-e7e2-49db-8e67-c395343d7250" providerId="ADAL" clId="{BA5F3697-2BA9-4072-8D83-82A1BBF0AEA8}" dt="2024-02-24T14:39:26.602" v="10" actId="1076"/>
          <ac:picMkLst>
            <pc:docMk/>
            <pc:sldMk cId="587982129" sldId="269"/>
            <ac:picMk id="1026" creationId="{BF750178-07EF-85B2-334F-58C22EEA464F}"/>
          </ac:picMkLst>
        </pc:picChg>
      </pc:sldChg>
      <pc:sldChg chg="addSp delSp modSp new del mod">
        <pc:chgData name="Shruti Wali" userId="709a28f2-e7e2-49db-8e67-c395343d7250" providerId="ADAL" clId="{BA5F3697-2BA9-4072-8D83-82A1BBF0AEA8}" dt="2024-02-24T18:36:20.086" v="11" actId="47"/>
        <pc:sldMkLst>
          <pc:docMk/>
          <pc:sldMk cId="3205186982" sldId="270"/>
        </pc:sldMkLst>
        <pc:spChg chg="del">
          <ac:chgData name="Shruti Wali" userId="709a28f2-e7e2-49db-8e67-c395343d7250" providerId="ADAL" clId="{BA5F3697-2BA9-4072-8D83-82A1BBF0AEA8}" dt="2024-02-24T14:39:09.256" v="4" actId="478"/>
          <ac:spMkLst>
            <pc:docMk/>
            <pc:sldMk cId="3205186982" sldId="270"/>
            <ac:spMk id="2" creationId="{7EB23AEC-B7F0-0928-6660-D03757B3A6A5}"/>
          </ac:spMkLst>
        </pc:spChg>
        <pc:spChg chg="del">
          <ac:chgData name="Shruti Wali" userId="709a28f2-e7e2-49db-8e67-c395343d7250" providerId="ADAL" clId="{BA5F3697-2BA9-4072-8D83-82A1BBF0AEA8}" dt="2024-02-24T14:39:00.670" v="3"/>
          <ac:spMkLst>
            <pc:docMk/>
            <pc:sldMk cId="3205186982" sldId="270"/>
            <ac:spMk id="3" creationId="{0639883F-0904-71E5-CAFE-E48EF5F90150}"/>
          </ac:spMkLst>
        </pc:spChg>
        <pc:picChg chg="add mod">
          <ac:chgData name="Shruti Wali" userId="709a28f2-e7e2-49db-8e67-c395343d7250" providerId="ADAL" clId="{BA5F3697-2BA9-4072-8D83-82A1BBF0AEA8}" dt="2024-02-24T14:39:14.662" v="6" actId="1076"/>
          <ac:picMkLst>
            <pc:docMk/>
            <pc:sldMk cId="3205186982" sldId="270"/>
            <ac:picMk id="2050" creationId="{EC4F38F5-02AA-8B35-7EB9-A1FCF0EF20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459D-BE34-1A51-8155-B0CB1AEE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7300-45CD-FC06-926A-8FF6B1D5D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79AC-98B1-B4AF-94F8-521560F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7F17-1069-6464-AD08-262396E4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1DEE-8092-5822-F37D-666A90A6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0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A97A-3A7C-8035-A605-7BC1700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DCE34-BA86-76F9-1E37-E45C960F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BC93-E660-D71E-A83B-8D534573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DFB1-261B-DADC-0A25-C8562E09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432C-7960-7400-AF7C-24089F3E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0F646-D9D0-2FBA-2A20-FC334BDDB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012B5-8D90-DACA-82A0-31549B798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9485-89C5-1A6E-F689-A5E7006A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9CDA-5174-1C22-25D7-B8C191A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E644-CD3D-7BDF-CCF8-C1D28191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EC6-0B1B-AB7E-9699-D3E44B59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6637-6391-5513-AAE8-EDF4B1B4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E073-EE65-BFD6-2B71-1E7E6CC1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BAC4-AC7E-5E8D-8DBA-B772FFE6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E5EE-A7DC-833A-10A9-CFF5F91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2FA-4D29-A73F-E5A5-070B1C4B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939DB-A685-CFA8-6745-F489CFE5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5621-B1DD-3AE9-4715-A6094081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B09F-1801-6683-5A04-E79C62C8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0D05-05C1-8413-92DC-A2ABC7BB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350C-49AE-19B0-620F-EC4B1ED0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0384-FBF3-2DDA-961B-A67FBED86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59061-CD9E-03F2-5683-1909D33E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3413-E39B-6F2C-34F1-135A5D5D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3B85-750C-A625-2E4B-1DEC74C6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5958D-F001-384E-D857-6FDEC3A9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7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899E-A852-7E04-0195-8C584A7B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48E3-A960-2617-DA4A-695CEA7B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93906-D425-A50B-AF2D-B03E2005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C3BA6-1A95-78C1-773F-E578355C6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CB1D2-7611-4A3F-0E0D-43037367F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C6B16-B660-F7F6-5983-4BB692EE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13A73-3E35-F5C1-2E53-E73D9EA3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FF8DC-2E61-6FF6-3158-97DEA72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BF17-3105-C27B-2742-268B4007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1ECCB-62F0-BCC7-2AAA-3D2A0BF1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B85A6-1E36-1D4C-75AC-1106B2BF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35B63-1745-9F02-CA68-F8A84AC5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6EC5C-7A55-ABC8-E093-923B077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5B465-3281-0D5C-D860-161CFE81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CCB4-CE27-9342-0279-0A6951EC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6021-D175-4379-A402-339E7CE5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7912-28DA-EE2E-3438-906D41D2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D0AF4-5DBF-9CC2-8808-A45A5BE2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76590-5174-0680-3D90-0300C6BE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7A5F-AC38-EB35-AF98-60277132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8BC0-0E5F-74B7-E557-45423C2E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72B3-A666-20C9-3D4C-A7A30DD3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A4B39-A1A9-3725-F0EF-2CACE4065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1AC52-D5BB-C437-1D13-01469082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AD1A-BC8A-B3B4-86B2-3FCCCCED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1AF9F-3D69-270B-DF09-7D1AA322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4D601-2628-F111-F044-F6F486EC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F2132-1C0D-F7CB-CA31-BFDAA95F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4F5D-55F8-7BB5-673B-D8C5C6D6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926C-6966-8F36-3E5E-D3ED6C78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93913-3D8E-4D97-98A9-437AB4A0B21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4BBE-AE32-7F4E-255B-32D02EB6A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BA55-9AFD-55F0-DB72-AD23EF216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B6331-47B9-46CC-BB14-E06DFD75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&amp;/#82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A61A-78D0-FFF7-403F-79DADC33E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113A-8C2F-4B4A-F034-76774F902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B6879E-E9F1-395E-6EE4-CD46E77DC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849315"/>
              </p:ext>
            </p:extLst>
          </p:nvPr>
        </p:nvGraphicFramePr>
        <p:xfrm>
          <a:off x="721360" y="866934"/>
          <a:ext cx="9773919" cy="1645920"/>
        </p:xfrm>
        <a:graphic>
          <a:graphicData uri="http://schemas.openxmlformats.org/drawingml/2006/table">
            <a:tbl>
              <a:tblPr/>
              <a:tblGrid>
                <a:gridCol w="3257973">
                  <a:extLst>
                    <a:ext uri="{9D8B030D-6E8A-4147-A177-3AD203B41FA5}">
                      <a16:colId xmlns:a16="http://schemas.microsoft.com/office/drawing/2014/main" val="3593682273"/>
                    </a:ext>
                  </a:extLst>
                </a:gridCol>
                <a:gridCol w="3257973">
                  <a:extLst>
                    <a:ext uri="{9D8B030D-6E8A-4147-A177-3AD203B41FA5}">
                      <a16:colId xmlns:a16="http://schemas.microsoft.com/office/drawing/2014/main" val="233334399"/>
                    </a:ext>
                  </a:extLst>
                </a:gridCol>
                <a:gridCol w="3257973">
                  <a:extLst>
                    <a:ext uri="{9D8B030D-6E8A-4147-A177-3AD203B41FA5}">
                      <a16:colId xmlns:a16="http://schemas.microsoft.com/office/drawing/2014/main" val="11563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Java 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Prior to Java 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Sealed classes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sealed class Shape permits Circle, Rectangle {}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3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Pattern matching for instanceof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(obj instanceof Point p) {}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if (obj </a:t>
                      </a:r>
                      <a:r>
                        <a:rPr lang="en-US" dirty="0" err="1">
                          <a:effectLst/>
                        </a:rPr>
                        <a:t>instanceof</a:t>
                      </a:r>
                      <a:r>
                        <a:rPr lang="en-US" dirty="0">
                          <a:effectLst/>
                        </a:rPr>
                        <a:t> Point) { Point p = (Point) obj; 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1267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12C2583-1ABA-47B5-5450-E38805BC0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15 (released in September 2020)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DD79E-93BA-21B9-3CF0-9F04E9A7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56373"/>
              </p:ext>
            </p:extLst>
          </p:nvPr>
        </p:nvGraphicFramePr>
        <p:xfrm>
          <a:off x="721360" y="4297680"/>
          <a:ext cx="10688319" cy="2834640"/>
        </p:xfrm>
        <a:graphic>
          <a:graphicData uri="http://schemas.openxmlformats.org/drawingml/2006/table">
            <a:tbl>
              <a:tblPr/>
              <a:tblGrid>
                <a:gridCol w="3562773">
                  <a:extLst>
                    <a:ext uri="{9D8B030D-6E8A-4147-A177-3AD203B41FA5}">
                      <a16:colId xmlns:a16="http://schemas.microsoft.com/office/drawing/2014/main" val="1784110527"/>
                    </a:ext>
                  </a:extLst>
                </a:gridCol>
                <a:gridCol w="3562773">
                  <a:extLst>
                    <a:ext uri="{9D8B030D-6E8A-4147-A177-3AD203B41FA5}">
                      <a16:colId xmlns:a16="http://schemas.microsoft.com/office/drawing/2014/main" val="2831828318"/>
                    </a:ext>
                  </a:extLst>
                </a:gridCol>
                <a:gridCol w="3562773">
                  <a:extLst>
                    <a:ext uri="{9D8B030D-6E8A-4147-A177-3AD203B41FA5}">
                      <a16:colId xmlns:a16="http://schemas.microsoft.com/office/drawing/2014/main" val="919256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Java 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Prior to Java 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635204"/>
                  </a:ext>
                </a:extLst>
              </a:tr>
              <a:tr h="15958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Records (Preview)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record Point(</a:t>
                      </a:r>
                      <a:r>
                        <a:rPr lang="fr-FR" dirty="0" err="1">
                          <a:effectLst/>
                        </a:rPr>
                        <a:t>int</a:t>
                      </a:r>
                      <a:r>
                        <a:rPr lang="fr-FR" dirty="0">
                          <a:effectLst/>
                        </a:rPr>
                        <a:t> x, </a:t>
                      </a:r>
                      <a:r>
                        <a:rPr lang="fr-FR" dirty="0" err="1">
                          <a:effectLst/>
                        </a:rPr>
                        <a:t>int</a:t>
                      </a:r>
                      <a:r>
                        <a:rPr lang="fr-FR" dirty="0">
                          <a:effectLst/>
                        </a:rPr>
                        <a:t> y) {}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dirty="0"/>
                        <a:t> record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VehicleRecord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/>
                        <a:t>String code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 String </a:t>
                      </a:r>
                      <a:r>
                        <a:rPr lang="en-US" dirty="0" err="1"/>
                        <a:t>engineType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en-US"/>
                        <a:t> </a:t>
                      </a:r>
                    </a:p>
                    <a:p>
                      <a:endParaRPr lang="fr-FR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6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Packaging tool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jpackage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15875"/>
                  </a:ext>
                </a:extLst>
              </a:tr>
              <a:tr h="29636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Second Preview of Foreign-Memory Access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java.lang.System.memory()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35208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D6F6F02-B2A6-6E80-ED17-C5E45B8E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" y="3701495"/>
            <a:ext cx="1446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16 (released in March 2021)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D5F28B-4674-13B5-C1CD-90D7C646A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410618"/>
              </p:ext>
            </p:extLst>
          </p:nvPr>
        </p:nvGraphicFramePr>
        <p:xfrm>
          <a:off x="436879" y="457200"/>
          <a:ext cx="11318241" cy="3513850"/>
        </p:xfrm>
        <a:graphic>
          <a:graphicData uri="http://schemas.openxmlformats.org/drawingml/2006/table">
            <a:tbl>
              <a:tblPr/>
              <a:tblGrid>
                <a:gridCol w="3772747">
                  <a:extLst>
                    <a:ext uri="{9D8B030D-6E8A-4147-A177-3AD203B41FA5}">
                      <a16:colId xmlns:a16="http://schemas.microsoft.com/office/drawing/2014/main" val="638071721"/>
                    </a:ext>
                  </a:extLst>
                </a:gridCol>
                <a:gridCol w="3772747">
                  <a:extLst>
                    <a:ext uri="{9D8B030D-6E8A-4147-A177-3AD203B41FA5}">
                      <a16:colId xmlns:a16="http://schemas.microsoft.com/office/drawing/2014/main" val="3774986969"/>
                    </a:ext>
                  </a:extLst>
                </a:gridCol>
                <a:gridCol w="3772747">
                  <a:extLst>
                    <a:ext uri="{9D8B030D-6E8A-4147-A177-3AD203B41FA5}">
                      <a16:colId xmlns:a16="http://schemas.microsoft.com/office/drawing/2014/main" val="3146343690"/>
                    </a:ext>
                  </a:extLst>
                </a:gridCol>
              </a:tblGrid>
              <a:tr h="28928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Feature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Java 17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Prior to Java 17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465173"/>
                  </a:ext>
                </a:extLst>
              </a:tr>
              <a:tr h="78726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Yield in switch statement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switch (day) { case MONDAY: yield TUESDAY; case FRIDAY: yield SUNDAY; }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N/A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06678"/>
                  </a:ext>
                </a:extLst>
              </a:tr>
              <a:tr h="2892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Records (preview)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record Point(</a:t>
                      </a:r>
                      <a:r>
                        <a:rPr lang="fr-FR" sz="1800" dirty="0" err="1">
                          <a:effectLst/>
                        </a:rPr>
                        <a:t>int</a:t>
                      </a:r>
                      <a:r>
                        <a:rPr lang="fr-FR" sz="1800" dirty="0">
                          <a:effectLst/>
                        </a:rPr>
                        <a:t> x, </a:t>
                      </a:r>
                      <a:r>
                        <a:rPr lang="fr-FR" sz="1800" dirty="0" err="1">
                          <a:effectLst/>
                        </a:rPr>
                        <a:t>int</a:t>
                      </a:r>
                      <a:r>
                        <a:rPr lang="fr-FR" sz="1800" dirty="0">
                          <a:effectLst/>
                        </a:rPr>
                        <a:t> y) {}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303940"/>
                  </a:ext>
                </a:extLst>
              </a:tr>
              <a:tr h="5382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Sealed classes (preview)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sealed interface Shape permits Circle, Rectangle {}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039668"/>
                  </a:ext>
                </a:extLst>
              </a:tr>
              <a:tr h="128523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Enhanced </a:t>
                      </a:r>
                      <a:r>
                        <a:rPr lang="en-US" sz="1800" dirty="0" err="1">
                          <a:effectLst/>
                        </a:rPr>
                        <a:t>enums</a:t>
                      </a:r>
                      <a:endParaRPr lang="en-US" sz="1800" dirty="0">
                        <a:effectLst/>
                      </a:endParaRP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enum</a:t>
                      </a:r>
                      <a:r>
                        <a:rPr lang="en-US" sz="1800" dirty="0">
                          <a:effectLst/>
                        </a:rPr>
                        <a:t> Color { RED(“#FF0000”), GREEN(“#00FF00”), BLUE(“#0000FF”) }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enum</a:t>
                      </a:r>
                      <a:r>
                        <a:rPr lang="en-US" sz="1800" dirty="0">
                          <a:effectLst/>
                        </a:rPr>
                        <a:t> Color { RED(“#FF0000”), GREEN(“#00FF00”), BLUE(“#0000FF”); private String code; Color(String code) { </a:t>
                      </a:r>
                      <a:r>
                        <a:rPr lang="en-US" sz="1800" dirty="0" err="1">
                          <a:effectLst/>
                        </a:rPr>
                        <a:t>this.code</a:t>
                      </a:r>
                      <a:r>
                        <a:rPr lang="en-US" sz="1800" dirty="0">
                          <a:effectLst/>
                        </a:rPr>
                        <a:t> = code; } }</a:t>
                      </a:r>
                    </a:p>
                  </a:txBody>
                  <a:tcPr marL="44401" marR="44401" marT="22201" marB="2220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986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9C5BFA6-A36E-5EA8-E867-4A78618B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17 (released in September 2021)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9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7F5F1D-BEB4-0E9C-7751-277DDA567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0331"/>
              </p:ext>
            </p:extLst>
          </p:nvPr>
        </p:nvGraphicFramePr>
        <p:xfrm>
          <a:off x="457200" y="1148080"/>
          <a:ext cx="11267440" cy="5633143"/>
        </p:xfrm>
        <a:graphic>
          <a:graphicData uri="http://schemas.openxmlformats.org/drawingml/2006/table">
            <a:tbl>
              <a:tblPr/>
              <a:tblGrid>
                <a:gridCol w="4358640">
                  <a:extLst>
                    <a:ext uri="{9D8B030D-6E8A-4147-A177-3AD203B41FA5}">
                      <a16:colId xmlns:a16="http://schemas.microsoft.com/office/drawing/2014/main" val="319611258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52951133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783689226"/>
                    </a:ext>
                  </a:extLst>
                </a:gridCol>
              </a:tblGrid>
              <a:tr h="26668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Feature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Java 18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Prior to Java 18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0466"/>
                  </a:ext>
                </a:extLst>
              </a:tr>
              <a:tr h="38097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Records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</a:rPr>
                        <a:t>record Point(int x, int y) {}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11086"/>
                  </a:ext>
                </a:extLst>
              </a:tr>
              <a:tr h="266683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Point p = new Point(1, 2);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58687"/>
                  </a:ext>
                </a:extLst>
              </a:tr>
              <a:tr h="72385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Sealed Types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sealed interface Shape permits Circle, Square {}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56313"/>
                  </a:ext>
                </a:extLst>
              </a:tr>
              <a:tr h="495269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final class Circle implements Shape {}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432007"/>
                  </a:ext>
                </a:extLst>
              </a:tr>
              <a:tr h="495269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final class Square implements Shape {}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088233"/>
                  </a:ext>
                </a:extLst>
              </a:tr>
              <a:tr h="49526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Pattern Matching for instanceof (Preview)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if (obj instanceof String s) {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86237"/>
                  </a:ext>
                </a:extLst>
              </a:tr>
              <a:tr h="266683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// s has type String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510717"/>
                  </a:ext>
                </a:extLst>
              </a:tr>
              <a:tr h="152391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}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998"/>
                  </a:ext>
                </a:extLst>
              </a:tr>
              <a:tr h="952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Foreign-Memory Access (Incubating)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try (MemorySegment segment = MemorySegment.allocateNative(100)) {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023401"/>
                  </a:ext>
                </a:extLst>
              </a:tr>
              <a:tr h="380976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// Use the memory segment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037492"/>
                  </a:ext>
                </a:extLst>
              </a:tr>
              <a:tr h="152391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}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N/A</a:t>
                      </a:r>
                    </a:p>
                  </a:txBody>
                  <a:tcPr marL="32965" marR="32965" marT="16482" marB="1648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499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C695231-77D7-477B-5D5D-806A938F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11" y="464493"/>
            <a:ext cx="48901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18 (released in March 2022)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0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E87F-0B6F-7BC8-BCF9-192F0CA8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19 (released in September 2022)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57C1-5F46-96F3-E7CB-B6D95A87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Records:</a:t>
            </a:r>
          </a:p>
          <a:p>
            <a:pPr lvl="1"/>
            <a:r>
              <a:rPr lang="en-US" dirty="0"/>
              <a:t>In Java 19, records have been further improved with the ability to specify custom “deep copy” methods, which are used to create a new instance of the record with copies of its components.</a:t>
            </a:r>
          </a:p>
          <a:p>
            <a:pPr marL="457200" lvl="1" indent="0">
              <a:buNone/>
            </a:pPr>
            <a:r>
              <a:rPr lang="en-US" dirty="0"/>
              <a:t>Copy </a:t>
            </a:r>
            <a:r>
              <a:rPr lang="en-US" dirty="0" err="1"/>
              <a:t>coderecord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Point(double x, double y) { </a:t>
            </a:r>
          </a:p>
          <a:p>
            <a:pPr marL="457200" lvl="1" indent="0">
              <a:buNone/>
            </a:pPr>
            <a:r>
              <a:rPr lang="en-US" dirty="0"/>
              <a:t>public Point { if (x &lt; 0 || y &lt; 0) {</a:t>
            </a:r>
          </a:p>
          <a:p>
            <a:pPr marL="457200" lvl="1" indent="0">
              <a:buNone/>
            </a:pPr>
            <a:r>
              <a:rPr lang="en-US" dirty="0"/>
              <a:t> throw new </a:t>
            </a:r>
            <a:r>
              <a:rPr lang="en-US" dirty="0" err="1"/>
              <a:t>IllegalArgumentException</a:t>
            </a:r>
            <a:r>
              <a:rPr lang="en-US" dirty="0"/>
              <a:t>("Coordinates must be non-negative"); </a:t>
            </a:r>
          </a:p>
          <a:p>
            <a:pPr marL="457200" lvl="1" indent="0">
              <a:buNone/>
            </a:pPr>
            <a:r>
              <a:rPr lang="en-US" dirty="0"/>
              <a:t>} } </a:t>
            </a:r>
          </a:p>
          <a:p>
            <a:pPr marL="457200" lvl="1" indent="0">
              <a:buNone/>
            </a:pPr>
            <a:r>
              <a:rPr lang="en-US" dirty="0"/>
              <a:t>// Custom deep copy method </a:t>
            </a:r>
          </a:p>
          <a:p>
            <a:pPr marL="457200" lvl="1" indent="0">
              <a:buNone/>
            </a:pPr>
            <a:r>
              <a:rPr lang="en-US" dirty="0"/>
              <a:t>public Point copy() { </a:t>
            </a:r>
          </a:p>
          <a:p>
            <a:pPr marL="457200" lvl="1" indent="0">
              <a:buNone/>
            </a:pPr>
            <a:r>
              <a:rPr lang="en-US" dirty="0"/>
              <a:t>return new Point(x, y); </a:t>
            </a:r>
          </a:p>
          <a:p>
            <a:pPr marL="457200" lvl="1" indent="0">
              <a:buNone/>
            </a:pPr>
            <a:r>
              <a:rPr lang="en-US" dirty="0"/>
              <a:t>} }</a:t>
            </a:r>
          </a:p>
          <a:p>
            <a:r>
              <a:rPr lang="en-US" b="1" dirty="0"/>
              <a:t>Enhanced Enums:</a:t>
            </a:r>
          </a:p>
          <a:p>
            <a:pPr lvl="1"/>
            <a:r>
              <a:rPr lang="en-US" dirty="0"/>
              <a:t>Java 19 introduces several new features for </a:t>
            </a:r>
            <a:r>
              <a:rPr lang="en-US" dirty="0" err="1"/>
              <a:t>enums</a:t>
            </a:r>
            <a:r>
              <a:rPr lang="en-US" dirty="0"/>
              <a:t>, including the ability to use the record keyword to define an </a:t>
            </a:r>
            <a:r>
              <a:rPr lang="en-US" dirty="0" err="1"/>
              <a:t>enum</a:t>
            </a:r>
            <a:r>
              <a:rPr lang="en-US" dirty="0"/>
              <a:t> with record components, and the ability to use the sealed keyword to restrict the inheritance of an </a:t>
            </a:r>
            <a:r>
              <a:rPr lang="en-US" dirty="0" err="1"/>
              <a:t>enum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interface Shape permits Circle, </a:t>
            </a:r>
          </a:p>
          <a:p>
            <a:pPr lvl="1"/>
            <a:r>
              <a:rPr lang="en-US" dirty="0"/>
              <a:t>Rectangle { } </a:t>
            </a:r>
          </a:p>
          <a:p>
            <a:pPr lvl="1"/>
            <a:r>
              <a:rPr lang="en-US" dirty="0"/>
              <a:t>record Circle(double radius)</a:t>
            </a:r>
          </a:p>
          <a:p>
            <a:pPr marL="457200" lvl="1" indent="0">
              <a:buNone/>
            </a:pPr>
            <a:r>
              <a:rPr lang="en-US" dirty="0"/>
              <a:t>	 implements Shape { } record Rectangle(double width, double height) implements Shape { }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456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9546-2400-1B46-4729-A04790E4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85BC74-5A1F-8A29-349C-E6A75386E8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79" y="1825625"/>
            <a:ext cx="76148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427E-879A-3098-B3CF-7A2BBC7D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8 (released in 2014)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3CB4FF-EAE0-6026-C9AA-D635A4F6B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543366"/>
              </p:ext>
            </p:extLst>
          </p:nvPr>
        </p:nvGraphicFramePr>
        <p:xfrm>
          <a:off x="1036320" y="1825626"/>
          <a:ext cx="10007601" cy="4472079"/>
        </p:xfrm>
        <a:graphic>
          <a:graphicData uri="http://schemas.openxmlformats.org/drawingml/2006/table">
            <a:tbl>
              <a:tblPr/>
              <a:tblGrid>
                <a:gridCol w="3335867">
                  <a:extLst>
                    <a:ext uri="{9D8B030D-6E8A-4147-A177-3AD203B41FA5}">
                      <a16:colId xmlns:a16="http://schemas.microsoft.com/office/drawing/2014/main" val="972590435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59685072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504031019"/>
                    </a:ext>
                  </a:extLst>
                </a:gridCol>
              </a:tblGrid>
              <a:tr h="20476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Feature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Java 8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Prior to Java 8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5078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Lambda expressions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(x, y) -&gt; x + y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681218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Method references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System.out::println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98267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Default methods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default void foo() {…}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96395"/>
                  </a:ext>
                </a:extLst>
              </a:tr>
              <a:tr h="127980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New Date and Time API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LocalDate date =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LocalDate.of(2020, Month.JANUARY, 1);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Calendar </a:t>
                      </a:r>
                      <a:r>
                        <a:rPr lang="en-US" sz="1800" dirty="0" err="1">
                          <a:effectLst/>
                        </a:rPr>
                        <a:t>cal</a:t>
                      </a:r>
                      <a:r>
                        <a:rPr lang="en-US" sz="1800" dirty="0">
                          <a:effectLst/>
                        </a:rPr>
                        <a:t> = </a:t>
                      </a:r>
                      <a:r>
                        <a:rPr lang="en-US" sz="1800" dirty="0" err="1">
                          <a:effectLst/>
                        </a:rPr>
                        <a:t>Calendar.getInstance</a:t>
                      </a:r>
                      <a:r>
                        <a:rPr lang="en-US" sz="1800" dirty="0">
                          <a:effectLst/>
                        </a:rPr>
                        <a:t>(); </a:t>
                      </a:r>
                      <a:r>
                        <a:rPr lang="en-US" sz="1800" dirty="0" err="1">
                          <a:effectLst/>
                        </a:rPr>
                        <a:t>cal.set</a:t>
                      </a:r>
                      <a:r>
                        <a:rPr lang="en-US" sz="1800" dirty="0">
                          <a:effectLst/>
                        </a:rPr>
                        <a:t>(2020, 0, 1); Date </a:t>
                      </a:r>
                      <a:r>
                        <a:rPr lang="en-US" sz="1800" dirty="0" err="1">
                          <a:effectLst/>
                        </a:rPr>
                        <a:t>date</a:t>
                      </a:r>
                      <a:r>
                        <a:rPr lang="en-US" sz="1800" dirty="0">
                          <a:effectLst/>
                        </a:rPr>
                        <a:t> = </a:t>
                      </a:r>
                      <a:r>
                        <a:rPr lang="en-US" sz="1800" dirty="0" err="1">
                          <a:effectLst/>
                        </a:rPr>
                        <a:t>cal.getTime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42655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Base64 Encoding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Base64.getEncoder().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encodeToString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str.getBytes</a:t>
                      </a:r>
                      <a:r>
                        <a:rPr lang="en-US" sz="1800" dirty="0">
                          <a:effectLst/>
                        </a:rPr>
                        <a:t>())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843266"/>
                  </a:ext>
                </a:extLst>
              </a:tr>
              <a:tr h="97265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Stream API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list.stream().filter(s -&gt; s.length() &gt; 3).forEach(System.out::println);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N/A</a:t>
                      </a: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3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27CB-5285-809C-DD8F-3AA362F5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9 (released in 2017)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0433F-8E20-3234-69D1-E51B54D16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13948"/>
              </p:ext>
            </p:extLst>
          </p:nvPr>
        </p:nvGraphicFramePr>
        <p:xfrm>
          <a:off x="741680" y="1825625"/>
          <a:ext cx="10393680" cy="4437902"/>
        </p:xfrm>
        <a:graphic>
          <a:graphicData uri="http://schemas.openxmlformats.org/drawingml/2006/table">
            <a:tbl>
              <a:tblPr/>
              <a:tblGrid>
                <a:gridCol w="3464560">
                  <a:extLst>
                    <a:ext uri="{9D8B030D-6E8A-4147-A177-3AD203B41FA5}">
                      <a16:colId xmlns:a16="http://schemas.microsoft.com/office/drawing/2014/main" val="1926844784"/>
                    </a:ext>
                  </a:extLst>
                </a:gridCol>
                <a:gridCol w="3464560">
                  <a:extLst>
                    <a:ext uri="{9D8B030D-6E8A-4147-A177-3AD203B41FA5}">
                      <a16:colId xmlns:a16="http://schemas.microsoft.com/office/drawing/2014/main" val="1126360635"/>
                    </a:ext>
                  </a:extLst>
                </a:gridCol>
                <a:gridCol w="3464560">
                  <a:extLst>
                    <a:ext uri="{9D8B030D-6E8A-4147-A177-3AD203B41FA5}">
                      <a16:colId xmlns:a16="http://schemas.microsoft.com/office/drawing/2014/main" val="78262795"/>
                    </a:ext>
                  </a:extLst>
                </a:gridCol>
              </a:tblGrid>
              <a:tr h="20970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Feature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Java 9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Prior to Java 9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099701"/>
                  </a:ext>
                </a:extLst>
              </a:tr>
              <a:tr h="52425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Private methods in interfaces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private void foo() {}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26911"/>
                  </a:ext>
                </a:extLst>
              </a:tr>
              <a:tr h="5242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Enhanced try-with-resources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try (resource) {}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try {} finally {}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44300"/>
                  </a:ext>
                </a:extLst>
              </a:tr>
              <a:tr h="6815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Factory methods for ImmutableList, etc.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600" dirty="0">
                          <a:effectLst/>
                        </a:rPr>
                        <a:t>List.of(1, 2, 3)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Arrays.asList(1, 2, 3)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880807"/>
                  </a:ext>
                </a:extLst>
              </a:tr>
              <a:tr h="681535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Collection.toArray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IntFunction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list.toArray(String[]::new)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list.toArray(new String[list.size()])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58238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jshell – The Java Shell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jshell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0608"/>
                  </a:ext>
                </a:extLst>
              </a:tr>
              <a:tr h="8388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HTTP/2 Client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HttpClient client = HttpClient.newHttpClient();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32692"/>
                  </a:ext>
                </a:extLst>
              </a:tr>
              <a:tr h="5242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Modules (Project Jigsaw)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module com.example.app {}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7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8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F66A-579E-D027-79F8-390C9D9A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10 (released in 2018)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C8ADA-D647-D9FB-83D3-F6412F3DC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85532"/>
              </p:ext>
            </p:extLst>
          </p:nvPr>
        </p:nvGraphicFramePr>
        <p:xfrm>
          <a:off x="1534160" y="1825625"/>
          <a:ext cx="9479280" cy="4351338"/>
        </p:xfrm>
        <a:graphic>
          <a:graphicData uri="http://schemas.openxmlformats.org/drawingml/2006/table">
            <a:tbl>
              <a:tblPr/>
              <a:tblGrid>
                <a:gridCol w="3159760">
                  <a:extLst>
                    <a:ext uri="{9D8B030D-6E8A-4147-A177-3AD203B41FA5}">
                      <a16:colId xmlns:a16="http://schemas.microsoft.com/office/drawing/2014/main" val="2186003423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133980952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3212160066"/>
                    </a:ext>
                  </a:extLst>
                </a:gridCol>
              </a:tblGrid>
              <a:tr h="585757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Feature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Java 10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Prior to Java 10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92044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Local-variable type inference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 num = 10;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 num = (int) 10;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00329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 in lambda expressions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</a:rPr>
                        <a:t>(var x, var y) -&gt; x + y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</a:rPr>
                        <a:t>(Integer x, Integer y) -&gt; x + y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74638"/>
                  </a:ext>
                </a:extLst>
              </a:tr>
              <a:tr h="209198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HTTP Client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 client = HttpClient.newHttpClient();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HttpURLConnection</a:t>
                      </a:r>
                      <a:r>
                        <a:rPr lang="en-US" sz="1600" dirty="0">
                          <a:effectLst/>
                        </a:rPr>
                        <a:t> connection = (</a:t>
                      </a:r>
                      <a:r>
                        <a:rPr lang="en-US" sz="1600" dirty="0" err="1">
                          <a:effectLst/>
                        </a:rPr>
                        <a:t>HttpURLConnection</a:t>
                      </a:r>
                      <a:r>
                        <a:rPr lang="en-US" sz="1600" dirty="0">
                          <a:effectLst/>
                        </a:rPr>
                        <a:t>) new URL(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).</a:t>
                      </a:r>
                      <a:r>
                        <a:rPr lang="en-US" sz="1600" dirty="0" err="1">
                          <a:effectLst/>
                        </a:rPr>
                        <a:t>openConnection</a:t>
                      </a:r>
                      <a:r>
                        <a:rPr lang="en-US" sz="1600" dirty="0">
                          <a:effectLst/>
                        </a:rPr>
                        <a:t>();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4BC8-F51D-077A-5AC8-56BFAC0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11 (released in September 2018)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19567-1730-35A9-FB73-9FAD58687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265461"/>
              </p:ext>
            </p:extLst>
          </p:nvPr>
        </p:nvGraphicFramePr>
        <p:xfrm>
          <a:off x="924560" y="2092960"/>
          <a:ext cx="10515600" cy="5092867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3368190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223211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7429094"/>
                    </a:ext>
                  </a:extLst>
                </a:gridCol>
              </a:tblGrid>
              <a:tr h="229869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Feature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Java 11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Prior to Java 11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007348"/>
                  </a:ext>
                </a:extLst>
              </a:tr>
              <a:tr h="60337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Local variable type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 list = new ArrayList&lt;String&gt;();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ArrayList&lt;String&gt; list = new ArrayList&lt;String&gt;();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22726"/>
                  </a:ext>
                </a:extLst>
              </a:tr>
              <a:tr h="144955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HTTP Client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HttpClient</a:t>
                      </a:r>
                      <a:r>
                        <a:rPr lang="en-US" sz="1800" dirty="0">
                          <a:effectLst/>
                        </a:rPr>
                        <a:t> client = </a:t>
                      </a:r>
                      <a:r>
                        <a:rPr lang="en-US" sz="1800" dirty="0" err="1">
                          <a:effectLst/>
                        </a:rPr>
                        <a:t>HttpClient.newHttpClient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URL </a:t>
                      </a:r>
                      <a:r>
                        <a:rPr lang="en-US" sz="1800" dirty="0" err="1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 = new URL(“</a:t>
                      </a:r>
                      <a:r>
                        <a:rPr lang="en-US" sz="1800" u="none" strike="noStrike" dirty="0">
                          <a:solidFill>
                            <a:srgbClr val="A23300"/>
                          </a:solidFill>
                          <a:effectLst/>
                          <a:hlinkClick r:id="rId2"/>
                        </a:rPr>
                        <a:t>http://example.com&amp;#8221</a:t>
                      </a:r>
                      <a:r>
                        <a:rPr lang="en-US" sz="1800" dirty="0">
                          <a:effectLst/>
                        </a:rPr>
                        <a:t>;); </a:t>
                      </a:r>
                      <a:r>
                        <a:rPr lang="en-US" sz="1800" dirty="0" err="1">
                          <a:effectLst/>
                        </a:rPr>
                        <a:t>HttpURLConnection</a:t>
                      </a:r>
                      <a:r>
                        <a:rPr lang="en-US" sz="1800" dirty="0">
                          <a:effectLst/>
                        </a:rPr>
                        <a:t> con = (</a:t>
                      </a:r>
                      <a:r>
                        <a:rPr lang="en-US" sz="1800" dirty="0" err="1">
                          <a:effectLst/>
                        </a:rPr>
                        <a:t>HttpURLConnection</a:t>
                      </a:r>
                      <a:r>
                        <a:rPr lang="en-US" sz="1800" dirty="0">
                          <a:effectLst/>
                        </a:rPr>
                        <a:t>) </a:t>
                      </a:r>
                      <a:r>
                        <a:rPr lang="en-US" sz="1800" dirty="0" err="1">
                          <a:effectLst/>
                        </a:rPr>
                        <a:t>url.openConnection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75229"/>
                  </a:ext>
                </a:extLst>
              </a:tr>
              <a:tr h="173161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File handling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String content = Files.readString(Paths.get(“file.txt”));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BufferedReader reader = new BufferedReader(new FileReader(“file.txt”)); String line; while ((line = reader.readLine()) != null) { … } reader.close();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126231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Single-line if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if (bool) foo(); else bar();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if (bool) { foo(); } else { bar(); }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20648"/>
                  </a:ext>
                </a:extLst>
              </a:tr>
              <a:tr h="60337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Single-line for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for (int i : List.of(1, 2, 3)) foo(i);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for (int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: new int[] {1, 2, 3}) { foo(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); }</a:t>
                      </a:r>
                    </a:p>
                  </a:txBody>
                  <a:tcPr marL="38170" marR="38170" marT="19085" marB="1908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25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1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E9A2E6-EE51-5D3A-91D9-358235942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654493"/>
              </p:ext>
            </p:extLst>
          </p:nvPr>
        </p:nvGraphicFramePr>
        <p:xfrm>
          <a:off x="1005840" y="1825625"/>
          <a:ext cx="10769601" cy="4351338"/>
        </p:xfrm>
        <a:graphic>
          <a:graphicData uri="http://schemas.openxmlformats.org/drawingml/2006/table">
            <a:tbl>
              <a:tblPr/>
              <a:tblGrid>
                <a:gridCol w="3589867">
                  <a:extLst>
                    <a:ext uri="{9D8B030D-6E8A-4147-A177-3AD203B41FA5}">
                      <a16:colId xmlns:a16="http://schemas.microsoft.com/office/drawing/2014/main" val="3242295878"/>
                    </a:ext>
                  </a:extLst>
                </a:gridCol>
                <a:gridCol w="3589867">
                  <a:extLst>
                    <a:ext uri="{9D8B030D-6E8A-4147-A177-3AD203B41FA5}">
                      <a16:colId xmlns:a16="http://schemas.microsoft.com/office/drawing/2014/main" val="1435133135"/>
                    </a:ext>
                  </a:extLst>
                </a:gridCol>
                <a:gridCol w="3589867">
                  <a:extLst>
                    <a:ext uri="{9D8B030D-6E8A-4147-A177-3AD203B41FA5}">
                      <a16:colId xmlns:a16="http://schemas.microsoft.com/office/drawing/2014/main" val="4227102797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Feature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Java 12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Prior to Java 12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52034"/>
                  </a:ext>
                </a:extLst>
              </a:tr>
              <a:tr h="19634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Switch expressions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switch (day) { case MONDAY: return “Monday”; case TUESDAY: return “Tuesday”; default: return “Other day”; }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if (day == MONDAY) return “Monday”; else if (day == TUESDAY) return “Tuesday”; else return “Other day”;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730757"/>
                  </a:ext>
                </a:extLst>
              </a:tr>
              <a:tr h="132662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Text blocks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String html = “”” &lt;html&gt; &lt;body&gt; &lt;p&gt;Hello, World&lt;/p&gt; &lt;/body&gt; &lt;/html&gt; “””;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String html = “&lt;html&gt;\n” + ” &lt;body&gt;\n” + ” &lt;p&gt;Hello, World&lt;/p&gt;\n” + ” &lt;/body&gt;\n” + “&lt;/html&gt;\n”;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53137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Additional Unicode language support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800">
                          <a:effectLst/>
                        </a:rPr>
                        <a:t>System.out.println(“\uD83D\uDE02”);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System.out.println</a:t>
                      </a:r>
                      <a:r>
                        <a:rPr lang="en-US" sz="1800" dirty="0">
                          <a:effectLst/>
                        </a:rPr>
                        <a:t>(“😂”);</a:t>
                      </a:r>
                    </a:p>
                  </a:txBody>
                  <a:tcPr marL="53065" marR="53065" marT="26533" marB="2653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9802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95C0DB-0AC1-5F99-41A6-6294316A9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648027"/>
            <a:ext cx="5315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12 (released in March 2019)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5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634017-7239-F4B8-4DD9-D7BE0D59C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931185"/>
              </p:ext>
            </p:extLst>
          </p:nvPr>
        </p:nvGraphicFramePr>
        <p:xfrm>
          <a:off x="904240" y="1144905"/>
          <a:ext cx="10972800" cy="763566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96451819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7593012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90535749"/>
                    </a:ext>
                  </a:extLst>
                </a:gridCol>
              </a:tblGrid>
              <a:tr h="145739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Feature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Java 13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Prior to Java 13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725036"/>
                  </a:ext>
                </a:extLst>
              </a:tr>
              <a:tr h="333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Dynamic CDS archives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java -</a:t>
                      </a:r>
                      <a:r>
                        <a:rPr lang="en-US" sz="1800" dirty="0" err="1">
                          <a:effectLst/>
                        </a:rPr>
                        <a:t>XX:ArchiveClassesAtExit</a:t>
                      </a: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dirty="0" err="1">
                          <a:effectLst/>
                        </a:rPr>
                        <a:t>myarchive.jsa</a:t>
                      </a:r>
                      <a:endParaRPr lang="en-US" sz="1800" dirty="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334834"/>
                  </a:ext>
                </a:extLst>
              </a:tr>
              <a:tr h="520495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Creates a class data-sharing (CDS) archive at JVM exit for faster startup in future JVM runs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035635"/>
                  </a:ext>
                </a:extLst>
              </a:tr>
              <a:tr h="14573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ZGC on macOS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java -XX:+</a:t>
                      </a:r>
                      <a:r>
                        <a:rPr lang="en-US" sz="1800" dirty="0" err="1">
                          <a:effectLst/>
                        </a:rPr>
                        <a:t>UseZGC</a:t>
                      </a:r>
                      <a:endParaRPr lang="en-US" sz="1800" dirty="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281115"/>
                  </a:ext>
                </a:extLst>
              </a:tr>
              <a:tr h="333117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Enables the Z Garbage Collector (ZGC) on macOS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085640"/>
                  </a:ext>
                </a:extLst>
              </a:tr>
              <a:tr h="333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Reimplementation of legacy DatagramSocket API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java.net.DatagramSocket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sun.net.DatagramSocketImpl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991537"/>
                  </a:ext>
                </a:extLst>
              </a:tr>
              <a:tr h="707873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Replaces the legacy </a:t>
                      </a:r>
                      <a:r>
                        <a:rPr lang="en-US" sz="1800" dirty="0" err="1">
                          <a:effectLst/>
                        </a:rPr>
                        <a:t>sun.net.DatagramSocketImpl</a:t>
                      </a:r>
                      <a:r>
                        <a:rPr lang="en-US" sz="1800" dirty="0">
                          <a:effectLst/>
                        </a:rPr>
                        <a:t> implementation with a new implementation in the java.net package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82483"/>
                  </a:ext>
                </a:extLst>
              </a:tr>
              <a:tr h="27065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Improved AARCH64 intrinsics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 -XX:+UseAARCH64Intrinsics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607952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Enables intrinsic functions for the AARCH64 architecture to improve performance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23037"/>
                  </a:ext>
                </a:extLst>
              </a:tr>
              <a:tr h="2081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Epsilon garbage collector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 -XX:+UseEpsilonGC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N/A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584706"/>
                  </a:ext>
                </a:extLst>
              </a:tr>
              <a:tr h="895251"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Enables the Epsilon garbage collector, which does not perform any actual memory reclamation and is intended for testing and benchmarking purposes</a:t>
                      </a: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20820" marR="20820" marT="10410" marB="1041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971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EA5FF1B-4B2F-2509-7EA2-9505428D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" y="55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13 (released in September 2019)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1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048E-82AC-066F-C02E-9DD2D3647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36630"/>
              </p:ext>
            </p:extLst>
          </p:nvPr>
        </p:nvGraphicFramePr>
        <p:xfrm>
          <a:off x="1442721" y="2035334"/>
          <a:ext cx="9560559" cy="2286000"/>
        </p:xfrm>
        <a:graphic>
          <a:graphicData uri="http://schemas.openxmlformats.org/drawingml/2006/table">
            <a:tbl>
              <a:tblPr/>
              <a:tblGrid>
                <a:gridCol w="3186853">
                  <a:extLst>
                    <a:ext uri="{9D8B030D-6E8A-4147-A177-3AD203B41FA5}">
                      <a16:colId xmlns:a16="http://schemas.microsoft.com/office/drawing/2014/main" val="602186700"/>
                    </a:ext>
                  </a:extLst>
                </a:gridCol>
                <a:gridCol w="3186853">
                  <a:extLst>
                    <a:ext uri="{9D8B030D-6E8A-4147-A177-3AD203B41FA5}">
                      <a16:colId xmlns:a16="http://schemas.microsoft.com/office/drawing/2014/main" val="1588538465"/>
                    </a:ext>
                  </a:extLst>
                </a:gridCol>
                <a:gridCol w="3186853">
                  <a:extLst>
                    <a:ext uri="{9D8B030D-6E8A-4147-A177-3AD203B41FA5}">
                      <a16:colId xmlns:a16="http://schemas.microsoft.com/office/drawing/2014/main" val="1016869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Feature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Java 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Prior to Java 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97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Record classes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record Point(</a:t>
                      </a:r>
                      <a:r>
                        <a:rPr lang="fr-FR" dirty="0" err="1">
                          <a:effectLst/>
                        </a:rPr>
                        <a:t>int</a:t>
                      </a:r>
                      <a:r>
                        <a:rPr lang="fr-FR" dirty="0">
                          <a:effectLst/>
                        </a:rPr>
                        <a:t> x, </a:t>
                      </a:r>
                      <a:r>
                        <a:rPr lang="fr-FR" dirty="0" err="1">
                          <a:effectLst/>
                        </a:rPr>
                        <a:t>int</a:t>
                      </a:r>
                      <a:r>
                        <a:rPr lang="fr-FR" dirty="0">
                          <a:effectLst/>
                        </a:rPr>
                        <a:t> y) {}</a:t>
                      </a:r>
                    </a:p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4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Pattern matching for </a:t>
                      </a:r>
                      <a:r>
                        <a:rPr lang="en-US" dirty="0" err="1">
                          <a:effectLst/>
                        </a:rPr>
                        <a:t>instanceof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if (obj </a:t>
                      </a:r>
                      <a:r>
                        <a:rPr lang="en-US" dirty="0" err="1">
                          <a:effectLst/>
                        </a:rPr>
                        <a:t>instanceof</a:t>
                      </a:r>
                      <a:r>
                        <a:rPr lang="en-US" dirty="0">
                          <a:effectLst/>
                        </a:rPr>
                        <a:t> Point p) {}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(obj instanceof Point) { Point p = (Point) obj; 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630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Helpful NullPointerExceptions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NullPointerException.getMessage()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746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92779FA-6F80-C449-7DC0-D3871DD4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6197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Java 14 (released in March 2020)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1485</Words>
  <Application>Microsoft Office PowerPoint</Application>
  <PresentationFormat>Widescreen</PresentationFormat>
  <Paragraphs>221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Source Sans Pro</vt:lpstr>
      <vt:lpstr>Office Theme</vt:lpstr>
      <vt:lpstr>Collection</vt:lpstr>
      <vt:lpstr>Collection Framework</vt:lpstr>
      <vt:lpstr>Java 8 (released in 2014)</vt:lpstr>
      <vt:lpstr>Java 9 (released in 2017)</vt:lpstr>
      <vt:lpstr>Java 10 (released in 2018)</vt:lpstr>
      <vt:lpstr>Java 11 (released in September 2018)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19 (released in September 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Shruti Wali</dc:creator>
  <cp:lastModifiedBy>Shruti Wali</cp:lastModifiedBy>
  <cp:revision>10</cp:revision>
  <dcterms:created xsi:type="dcterms:W3CDTF">2024-02-22T14:47:13Z</dcterms:created>
  <dcterms:modified xsi:type="dcterms:W3CDTF">2024-02-24T19:24:53Z</dcterms:modified>
</cp:coreProperties>
</file>